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12"/>
  </p:notesMasterIdLst>
  <p:handoutMasterIdLst>
    <p:handoutMasterId r:id="rId13"/>
  </p:handoutMasterIdLst>
  <p:sldIdLst>
    <p:sldId id="256" r:id="rId2"/>
    <p:sldId id="268" r:id="rId3"/>
    <p:sldId id="262" r:id="rId4"/>
    <p:sldId id="263" r:id="rId5"/>
    <p:sldId id="261" r:id="rId6"/>
    <p:sldId id="264" r:id="rId7"/>
    <p:sldId id="267" r:id="rId8"/>
    <p:sldId id="269" r:id="rId9"/>
    <p:sldId id="266" r:id="rId10"/>
    <p:sldId id="265" r:id="rId1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497F"/>
    <a:srgbClr val="2274BC"/>
    <a:srgbClr val="69A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53"/>
    <p:restoredTop sz="94629"/>
  </p:normalViewPr>
  <p:slideViewPr>
    <p:cSldViewPr snapToGrid="0" snapToObjects="1">
      <p:cViewPr varScale="1">
        <p:scale>
          <a:sx n="91" d="100"/>
          <a:sy n="91" d="100"/>
        </p:scale>
        <p:origin x="893" y="72"/>
      </p:cViewPr>
      <p:guideLst/>
    </p:cSldViewPr>
  </p:slideViewPr>
  <p:notesTextViewPr>
    <p:cViewPr>
      <p:scale>
        <a:sx n="1" d="1"/>
        <a:sy n="1" d="1"/>
      </p:scale>
      <p:origin x="0" y="0"/>
    </p:cViewPr>
  </p:notesTextViewPr>
  <p:notesViewPr>
    <p:cSldViewPr snapToGrid="0" snapToObjects="1">
      <p:cViewPr varScale="1">
        <p:scale>
          <a:sx n="141" d="100"/>
          <a:sy n="141" d="100"/>
        </p:scale>
        <p:origin x="491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PRADC01\FileServer\Tim\Key%20Message%20Slides\EPRA%20Key%20Message%20Slides%20-%20TK%20-%20v1.1%20-%20March-end%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'Dividend Yields (EUR)'!$B$7</c:f>
              <c:strCache>
                <c:ptCount val="1"/>
                <c:pt idx="0">
                  <c:v>Average 5 Year Dividend Yield</c:v>
                </c:pt>
              </c:strCache>
            </c:strRef>
          </c:tx>
          <c:spPr>
            <a:solidFill>
              <a:srgbClr val="142A59"/>
            </a:solidFill>
          </c:spPr>
          <c:invertIfNegative val="0"/>
          <c:dPt>
            <c:idx val="0"/>
            <c:invertIfNegative val="0"/>
            <c:bubble3D val="0"/>
            <c:spPr>
              <a:solidFill>
                <a:schemeClr val="accent4"/>
              </a:solidFill>
            </c:spPr>
            <c:extLst>
              <c:ext xmlns:c16="http://schemas.microsoft.com/office/drawing/2014/chart" uri="{C3380CC4-5D6E-409C-BE32-E72D297353CC}">
                <c16:uniqueId val="{00000001-DBFF-4215-B7C8-28F7AC47DC2D}"/>
              </c:ext>
            </c:extLst>
          </c:dPt>
          <c:dPt>
            <c:idx val="1"/>
            <c:invertIfNegative val="0"/>
            <c:bubble3D val="0"/>
            <c:spPr>
              <a:solidFill>
                <a:schemeClr val="accent1"/>
              </a:solidFill>
            </c:spPr>
            <c:extLst>
              <c:ext xmlns:c16="http://schemas.microsoft.com/office/drawing/2014/chart" uri="{C3380CC4-5D6E-409C-BE32-E72D297353CC}">
                <c16:uniqueId val="{00000003-E830-4E7E-9B42-AA9C53BB604B}"/>
              </c:ext>
            </c:extLst>
          </c:dPt>
          <c:dPt>
            <c:idx val="2"/>
            <c:invertIfNegative val="0"/>
            <c:bubble3D val="0"/>
            <c:spPr>
              <a:solidFill>
                <a:schemeClr val="accent1"/>
              </a:solidFill>
            </c:spPr>
            <c:extLst>
              <c:ext xmlns:c16="http://schemas.microsoft.com/office/drawing/2014/chart" uri="{C3380CC4-5D6E-409C-BE32-E72D297353CC}">
                <c16:uniqueId val="{00000005-E830-4E7E-9B42-AA9C53BB604B}"/>
              </c:ext>
            </c:extLst>
          </c:dPt>
          <c:dPt>
            <c:idx val="3"/>
            <c:invertIfNegative val="0"/>
            <c:bubble3D val="0"/>
            <c:spPr>
              <a:solidFill>
                <a:schemeClr val="accent1"/>
              </a:solidFill>
            </c:spPr>
            <c:extLst>
              <c:ext xmlns:c16="http://schemas.microsoft.com/office/drawing/2014/chart" uri="{C3380CC4-5D6E-409C-BE32-E72D297353CC}">
                <c16:uniqueId val="{00000007-E830-4E7E-9B42-AA9C53BB604B}"/>
              </c:ext>
            </c:extLst>
          </c:dPt>
          <c:dPt>
            <c:idx val="4"/>
            <c:invertIfNegative val="0"/>
            <c:bubble3D val="0"/>
            <c:spPr>
              <a:solidFill>
                <a:schemeClr val="accent2"/>
              </a:solidFill>
            </c:spPr>
            <c:extLst>
              <c:ext xmlns:c16="http://schemas.microsoft.com/office/drawing/2014/chart" uri="{C3380CC4-5D6E-409C-BE32-E72D297353CC}">
                <c16:uniqueId val="{00000003-DBFF-4215-B7C8-28F7AC47DC2D}"/>
              </c:ext>
            </c:extLst>
          </c:dPt>
          <c:dPt>
            <c:idx val="5"/>
            <c:invertIfNegative val="0"/>
            <c:bubble3D val="0"/>
            <c:spPr>
              <a:solidFill>
                <a:schemeClr val="accent2"/>
              </a:solidFill>
            </c:spPr>
            <c:extLst>
              <c:ext xmlns:c16="http://schemas.microsoft.com/office/drawing/2014/chart" uri="{C3380CC4-5D6E-409C-BE32-E72D297353CC}">
                <c16:uniqueId val="{00000005-DBFF-4215-B7C8-28F7AC47DC2D}"/>
              </c:ext>
            </c:extLst>
          </c:dPt>
          <c:dLbls>
            <c:dLbl>
              <c:idx val="0"/>
              <c:layout>
                <c:manualLayout>
                  <c:x val="0"/>
                  <c:y val="7.36997509351716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FF-4215-B7C8-28F7AC47DC2D}"/>
                </c:ext>
              </c:extLst>
            </c:dLbl>
            <c:dLbl>
              <c:idx val="1"/>
              <c:layout>
                <c:manualLayout>
                  <c:x val="-3.1600314557354501E-17"/>
                  <c:y val="0.1146525282976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0-4E7E-9B42-AA9C53BB604B}"/>
                </c:ext>
              </c:extLst>
            </c:dLbl>
            <c:dLbl>
              <c:idx val="2"/>
              <c:layout>
                <c:manualLayout>
                  <c:x val="0"/>
                  <c:y val="0.1146525282976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30-4E7E-9B42-AA9C53BB604B}"/>
                </c:ext>
              </c:extLst>
            </c:dLbl>
            <c:dLbl>
              <c:idx val="4"/>
              <c:layout>
                <c:manualLayout>
                  <c:x val="-1.32203098473587E-16"/>
                  <c:y val="0.114652528297617"/>
                </c:manualLayout>
              </c:layout>
              <c:numFmt formatCode="0.0%" sourceLinked="0"/>
              <c:spPr>
                <a:noFill/>
                <a:ln>
                  <a:noFill/>
                </a:ln>
                <a:effectLst/>
              </c:spPr>
              <c:txPr>
                <a:bodyPr/>
                <a:lstStyle/>
                <a:p>
                  <a:pPr>
                    <a:defRPr sz="1600" b="1">
                      <a:solidFill>
                        <a:schemeClr val="accent1"/>
                      </a:solidFill>
                      <a:latin typeface="Overpass" charset="0"/>
                      <a:ea typeface="Overpass" charset="0"/>
                      <a:cs typeface="Overpass"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FF-4215-B7C8-28F7AC47DC2D}"/>
                </c:ext>
              </c:extLst>
            </c:dLbl>
            <c:dLbl>
              <c:idx val="5"/>
              <c:layout>
                <c:manualLayout>
                  <c:x val="0"/>
                  <c:y val="0.109203814234547"/>
                </c:manualLayout>
              </c:layout>
              <c:numFmt formatCode="0.0%" sourceLinked="0"/>
              <c:spPr>
                <a:noFill/>
                <a:ln>
                  <a:noFill/>
                </a:ln>
                <a:effectLst/>
              </c:spPr>
              <c:txPr>
                <a:bodyPr/>
                <a:lstStyle/>
                <a:p>
                  <a:pPr>
                    <a:defRPr sz="1600" b="1">
                      <a:solidFill>
                        <a:schemeClr val="accent1"/>
                      </a:solidFill>
                      <a:latin typeface="Overpass" charset="0"/>
                      <a:ea typeface="Overpass" charset="0"/>
                      <a:cs typeface="Overpass"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FF-4215-B7C8-28F7AC47DC2D}"/>
                </c:ext>
              </c:extLst>
            </c:dLbl>
            <c:numFmt formatCode="0.0%" sourceLinked="0"/>
            <c:spPr>
              <a:noFill/>
              <a:ln>
                <a:noFill/>
              </a:ln>
              <a:effectLst/>
            </c:spPr>
            <c:txPr>
              <a:bodyPr/>
              <a:lstStyle/>
              <a:p>
                <a:pPr>
                  <a:defRPr sz="1600" b="1">
                    <a:solidFill>
                      <a:schemeClr val="bg1"/>
                    </a:solidFill>
                    <a:latin typeface="Overpass" charset="0"/>
                    <a:ea typeface="Overpass" charset="0"/>
                    <a:cs typeface="Overpass"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'Dividend Yields (EUR)'!$A$8:$A$13</c:f>
              <c:strCache>
                <c:ptCount val="6"/>
                <c:pt idx="0">
                  <c:v>ECB Refinancing rate</c:v>
                </c:pt>
                <c:pt idx="1">
                  <c:v>FTSE Government Bonds &gt;10 year Europe</c:v>
                </c:pt>
                <c:pt idx="2">
                  <c:v>FTSE Corporate Bonds &gt;10 year Europe</c:v>
                </c:pt>
                <c:pt idx="3">
                  <c:v>FTSE All World Europe</c:v>
                </c:pt>
                <c:pt idx="4">
                  <c:v>FTSE EPRA/NAREIT Developed Europe Index </c:v>
                </c:pt>
                <c:pt idx="5">
                  <c:v>FTSE EPRA/NAREIT Developed Europe REITS Index</c:v>
                </c:pt>
              </c:strCache>
            </c:strRef>
          </c:cat>
          <c:val>
            <c:numRef>
              <c:f>'Dividend Yields (EUR)'!$B$8:$B$13</c:f>
              <c:numCache>
                <c:formatCode>0.0%</c:formatCode>
                <c:ptCount val="6"/>
                <c:pt idx="0">
                  <c:v>2.7666666666666699E-3</c:v>
                </c:pt>
                <c:pt idx="1">
                  <c:v>2.32081666666667E-2</c:v>
                </c:pt>
                <c:pt idx="2">
                  <c:v>2.57378333333333E-2</c:v>
                </c:pt>
                <c:pt idx="3">
                  <c:v>3.6323333333333298E-2</c:v>
                </c:pt>
                <c:pt idx="4">
                  <c:v>3.6308333333333297E-2</c:v>
                </c:pt>
                <c:pt idx="5">
                  <c:v>4.15433333333333E-2</c:v>
                </c:pt>
              </c:numCache>
            </c:numRef>
          </c:val>
          <c:extLst>
            <c:ext xmlns:c16="http://schemas.microsoft.com/office/drawing/2014/chart" uri="{C3380CC4-5D6E-409C-BE32-E72D297353CC}">
              <c16:uniqueId val="{00000006-DBFF-4215-B7C8-28F7AC47DC2D}"/>
            </c:ext>
          </c:extLst>
        </c:ser>
        <c:dLbls>
          <c:showLegendKey val="0"/>
          <c:showVal val="0"/>
          <c:showCatName val="0"/>
          <c:showSerName val="0"/>
          <c:showPercent val="0"/>
          <c:showBubbleSize val="0"/>
        </c:dLbls>
        <c:gapWidth val="47"/>
        <c:overlap val="-64"/>
        <c:axId val="-82902704"/>
        <c:axId val="-82900384"/>
      </c:barChart>
      <c:catAx>
        <c:axId val="-82902704"/>
        <c:scaling>
          <c:orientation val="minMax"/>
        </c:scaling>
        <c:delete val="0"/>
        <c:axPos val="b"/>
        <c:numFmt formatCode="General" sourceLinked="0"/>
        <c:majorTickMark val="none"/>
        <c:minorTickMark val="none"/>
        <c:tickLblPos val="nextTo"/>
        <c:spPr>
          <a:ln>
            <a:solidFill>
              <a:schemeClr val="bg2">
                <a:lumMod val="90000"/>
              </a:schemeClr>
            </a:solidFill>
          </a:ln>
        </c:spPr>
        <c:txPr>
          <a:bodyPr/>
          <a:lstStyle/>
          <a:p>
            <a:pPr>
              <a:lnSpc>
                <a:spcPct val="80000"/>
              </a:lnSpc>
              <a:defRPr b="0">
                <a:solidFill>
                  <a:schemeClr val="accent1"/>
                </a:solidFill>
                <a:latin typeface="Overpass" charset="0"/>
                <a:ea typeface="Overpass" charset="0"/>
                <a:cs typeface="Overpass" charset="0"/>
              </a:defRPr>
            </a:pPr>
            <a:endParaRPr lang="en-US"/>
          </a:p>
        </c:txPr>
        <c:crossAx val="-82900384"/>
        <c:crosses val="autoZero"/>
        <c:auto val="1"/>
        <c:lblAlgn val="ctr"/>
        <c:lblOffset val="100"/>
        <c:noMultiLvlLbl val="0"/>
      </c:catAx>
      <c:valAx>
        <c:axId val="-82900384"/>
        <c:scaling>
          <c:orientation val="minMax"/>
        </c:scaling>
        <c:delete val="0"/>
        <c:axPos val="l"/>
        <c:majorGridlines>
          <c:spPr>
            <a:ln>
              <a:solidFill>
                <a:schemeClr val="bg2">
                  <a:lumMod val="90000"/>
                </a:schemeClr>
              </a:solidFill>
            </a:ln>
          </c:spPr>
        </c:majorGridlines>
        <c:numFmt formatCode="0.0%" sourceLinked="1"/>
        <c:majorTickMark val="none"/>
        <c:minorTickMark val="none"/>
        <c:tickLblPos val="nextTo"/>
        <c:spPr>
          <a:ln w="9525">
            <a:noFill/>
          </a:ln>
        </c:spPr>
        <c:txPr>
          <a:bodyPr/>
          <a:lstStyle/>
          <a:p>
            <a:pPr>
              <a:defRPr sz="900" b="0">
                <a:solidFill>
                  <a:schemeClr val="accent1"/>
                </a:solidFill>
                <a:latin typeface="Overpass" charset="0"/>
                <a:ea typeface="Overpass" charset="0"/>
                <a:cs typeface="Overpass" charset="0"/>
              </a:defRPr>
            </a:pPr>
            <a:endParaRPr lang="en-US"/>
          </a:p>
        </c:txPr>
        <c:crossAx val="-82902704"/>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FD8D4-D872-214E-B451-2FF5B509DEBB}" type="datetimeFigureOut">
              <a:rPr lang="en-US" smtClean="0"/>
              <a:t>12/4/2017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7BEAD-502D-3748-A3BE-850901070909}" type="slidenum">
              <a:rPr lang="en-US" smtClean="0"/>
              <a:t>‹#›</a:t>
            </a:fld>
            <a:endParaRPr lang="en-US"/>
          </a:p>
        </p:txBody>
      </p:sp>
    </p:spTree>
    <p:extLst>
      <p:ext uri="{BB962C8B-B14F-4D97-AF65-F5344CB8AC3E}">
        <p14:creationId xmlns:p14="http://schemas.microsoft.com/office/powerpoint/2010/main" val="1035127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B0CEB-D32D-4E4F-9AC2-7E8A4FD40718}" type="datetimeFigureOut">
              <a:rPr lang="en-US" smtClean="0"/>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F7622-3061-2E4C-8A24-709AF32BE552}" type="slidenum">
              <a:rPr lang="en-US" smtClean="0"/>
              <a:t>‹#›</a:t>
            </a:fld>
            <a:endParaRPr lang="en-US"/>
          </a:p>
        </p:txBody>
      </p:sp>
    </p:spTree>
    <p:extLst>
      <p:ext uri="{BB962C8B-B14F-4D97-AF65-F5344CB8AC3E}">
        <p14:creationId xmlns:p14="http://schemas.microsoft.com/office/powerpoint/2010/main" val="11289392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ogo Slide">
    <p:bg>
      <p:bgPr>
        <a:solidFill>
          <a:srgbClr val="12497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5953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54" y="1961075"/>
            <a:ext cx="7640141" cy="1459904"/>
          </a:xfrm>
        </p:spPr>
        <p:txBody>
          <a:bodyPr>
            <a:noAutofit/>
          </a:bodyPr>
          <a:lstStyle>
            <a:lvl1pPr algn="ctr">
              <a:defRPr lang="en-US" sz="3200" b="1" i="0" kern="1200" dirty="0">
                <a:solidFill>
                  <a:schemeClr val="bg1"/>
                </a:solidFill>
                <a:latin typeface="Overpass SemiBold" charset="0"/>
                <a:ea typeface="Overpass SemiBold" charset="0"/>
                <a:cs typeface="Overpass SemiBold" charset="0"/>
              </a:defRPr>
            </a:lvl1pPr>
          </a:lstStyle>
          <a:p>
            <a:pPr marL="0" lvl="0" indent="0" algn="l" defTabSz="685800" rtl="0" eaLnBrk="1" latinLnBrk="0" hangingPunct="1">
              <a:lnSpc>
                <a:spcPct val="100000"/>
              </a:lnSpc>
              <a:spcBef>
                <a:spcPts val="800"/>
              </a:spcBef>
              <a:buFont typeface="Arial" panose="020B0604020202020204" pitchFamily="34" charset="0"/>
              <a:buNone/>
            </a:pPr>
            <a:r>
              <a:rPr lang="en-US" dirty="0"/>
              <a:t>Click to edit master title style</a:t>
            </a:r>
          </a:p>
        </p:txBody>
      </p:sp>
      <p:sp>
        <p:nvSpPr>
          <p:cNvPr id="4" name="Content Placeholder 9"/>
          <p:cNvSpPr>
            <a:spLocks noGrp="1"/>
          </p:cNvSpPr>
          <p:nvPr>
            <p:ph sz="quarter" idx="13" hasCustomPrompt="1"/>
          </p:nvPr>
        </p:nvSpPr>
        <p:spPr>
          <a:xfrm>
            <a:off x="720053" y="4147932"/>
            <a:ext cx="7668572" cy="507253"/>
          </a:xfrm>
        </p:spPr>
        <p:txBody>
          <a:bodyPr anchor="ctr">
            <a:normAutofit/>
          </a:bodyPr>
          <a:lstStyle>
            <a:lvl1pPr>
              <a:defRPr sz="16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800" rtl="0" eaLnBrk="1" fontAlgn="auto" latinLnBrk="0" hangingPunct="1">
              <a:lnSpc>
                <a:spcPct val="100000"/>
              </a:lnSpc>
              <a:spcBef>
                <a:spcPts val="800"/>
              </a:spcBef>
              <a:spcAft>
                <a:spcPts val="0"/>
              </a:spcAft>
              <a:buClrTx/>
              <a:buSzTx/>
              <a:buFont typeface="Arial" panose="020B0604020202020204" pitchFamily="34" charset="0"/>
              <a:buNone/>
              <a:tabLst/>
              <a:defRPr/>
            </a:pPr>
            <a:r>
              <a:rPr lang="en-US" dirty="0"/>
              <a:t>CLICK TO EDIT MASTER TITLE STYLE</a:t>
            </a:r>
          </a:p>
        </p:txBody>
      </p:sp>
      <p:sp>
        <p:nvSpPr>
          <p:cNvPr id="21"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2" name="TextBox 21"/>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3" name="Rectangle 22"/>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25" name="TextBox 24"/>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accent1"/>
        </a:solidFill>
        <a:effectLst/>
      </p:bgPr>
    </p:bg>
    <p:spTree>
      <p:nvGrpSpPr>
        <p:cNvPr id="1" name=""/>
        <p:cNvGrpSpPr/>
        <p:nvPr/>
      </p:nvGrpSpPr>
      <p:grpSpPr>
        <a:xfrm>
          <a:off x="0" y="0"/>
          <a:ext cx="0" cy="0"/>
          <a:chOff x="0" y="0"/>
          <a:chExt cx="0" cy="0"/>
        </a:xfrm>
      </p:grpSpPr>
      <p:sp>
        <p:nvSpPr>
          <p:cNvPr id="27" name="Content Placeholder 9"/>
          <p:cNvSpPr>
            <a:spLocks noGrp="1"/>
          </p:cNvSpPr>
          <p:nvPr>
            <p:ph sz="quarter" idx="13"/>
          </p:nvPr>
        </p:nvSpPr>
        <p:spPr>
          <a:xfrm>
            <a:off x="589461" y="1237957"/>
            <a:ext cx="7776241" cy="4445392"/>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452526"/>
            <a:ext cx="7776242" cy="554855"/>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
        <p:nvSpPr>
          <p:cNvPr id="20"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5" name="TextBox 24"/>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6" name="Rectangle 25"/>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30" name="TextBox 29"/>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628650" y="1609992"/>
            <a:ext cx="7656727" cy="4459505"/>
          </a:xfrm>
        </p:spPr>
        <p:txBody>
          <a:bodyPr lIns="0" tIns="46800">
            <a:noAutofit/>
          </a:bodyPr>
          <a:lstStyle>
            <a:lvl1pPr>
              <a:lnSpc>
                <a:spcPts val="2600"/>
              </a:lnSpc>
              <a:spcBef>
                <a:spcPts val="700"/>
              </a:spcBef>
              <a:defRPr sz="2000">
                <a:solidFill>
                  <a:schemeClr val="bg1"/>
                </a:solidFill>
              </a:defRPr>
            </a:lvl1pPr>
            <a:lvl2pPr marL="539750" indent="-266700">
              <a:buSzPct val="100000"/>
              <a:buFont typeface="Arial" charset="0"/>
              <a:buChar char="•"/>
              <a:tabLst/>
              <a:defRPr sz="17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0" name="TextBox 19"/>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1" name="Rectangle 20"/>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23" name="TextBox 22"/>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dirty="0"/>
              <a:t>Click to edit Master title style</a:t>
            </a:r>
          </a:p>
        </p:txBody>
      </p:sp>
      <p:sp>
        <p:nvSpPr>
          <p:cNvPr id="8" name="Content Placeholder 9"/>
          <p:cNvSpPr>
            <a:spLocks noGrp="1"/>
          </p:cNvSpPr>
          <p:nvPr>
            <p:ph sz="quarter" idx="13"/>
          </p:nvPr>
        </p:nvSpPr>
        <p:spPr>
          <a:xfrm>
            <a:off x="628650" y="1609992"/>
            <a:ext cx="7656727" cy="4459505"/>
          </a:xfrm>
        </p:spPr>
        <p:txBody>
          <a:bodyPr lIns="0" tIns="46800">
            <a:noAutofit/>
          </a:bodyPr>
          <a:lstStyle>
            <a:lvl1pPr>
              <a:lnSpc>
                <a:spcPts val="2600"/>
              </a:lnSpc>
              <a:spcBef>
                <a:spcPts val="700"/>
              </a:spcBef>
              <a:defRPr sz="2000">
                <a:solidFill>
                  <a:schemeClr val="bg1"/>
                </a:solidFill>
              </a:defRPr>
            </a:lvl1pPr>
            <a:lvl2pPr marL="539750" indent="-266700">
              <a:buClr>
                <a:schemeClr val="accent1"/>
              </a:buClr>
              <a:buSzPct val="100000"/>
              <a:buFont typeface="Arial" charset="0"/>
              <a:buChar char="•"/>
              <a:tabLst/>
              <a:defRPr sz="1700">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5" name="TextBox 24"/>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6" name="Rectangle 25"/>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28" name="TextBox 27"/>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5" name="Rectangle 14"/>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lide Number Placeholder 5"/>
          <p:cNvSpPr txBox="1">
            <a:spLocks/>
          </p:cNvSpPr>
          <p:nvPr userDrawn="1"/>
        </p:nvSpPr>
        <p:spPr>
          <a:xfrm>
            <a:off x="8536449"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accent1"/>
                </a:solidFill>
              </a:rPr>
              <a:pPr/>
              <a:t>‹#›</a:t>
            </a:fld>
            <a:endParaRPr lang="en-US" sz="1200" dirty="0">
              <a:solidFill>
                <a:schemeClr val="accent1"/>
              </a:solidFill>
            </a:endParaRPr>
          </a:p>
        </p:txBody>
      </p:sp>
      <p:sp>
        <p:nvSpPr>
          <p:cNvPr id="17" name="TextBox 16"/>
          <p:cNvSpPr txBox="1"/>
          <p:nvPr userDrawn="1"/>
        </p:nvSpPr>
        <p:spPr>
          <a:xfrm>
            <a:off x="8536449" y="2539248"/>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18" name="TextBox 17"/>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accent1">
                    <a:alpha val="49000"/>
                  </a:schemeClr>
                </a:solidFill>
                <a:latin typeface="Overpass" charset="0"/>
                <a:ea typeface="Overpass" charset="0"/>
                <a:cs typeface="Overpass" charset="0"/>
              </a:rPr>
              <a:t>EUROPEAN PUBLIC</a:t>
            </a:r>
            <a:r>
              <a:rPr lang="en-US" sz="700" b="0" i="0" spc="200" baseline="0" dirty="0">
                <a:solidFill>
                  <a:schemeClr val="accent1">
                    <a:alpha val="49000"/>
                  </a:schemeClr>
                </a:solidFill>
                <a:latin typeface="Overpass" charset="0"/>
                <a:ea typeface="Overpass" charset="0"/>
                <a:cs typeface="Overpass" charset="0"/>
              </a:rPr>
              <a:t> </a:t>
            </a:r>
            <a:r>
              <a:rPr lang="en-US" sz="700" b="0" i="0" spc="200" dirty="0">
                <a:solidFill>
                  <a:schemeClr val="accent1">
                    <a:alpha val="49000"/>
                  </a:schemeClr>
                </a:solidFill>
                <a:latin typeface="Overpass" charset="0"/>
                <a:ea typeface="Overpass" charset="0"/>
                <a:cs typeface="Overpass" charset="0"/>
              </a:rPr>
              <a:t>REAL ESTATE ASSOCIATION</a:t>
            </a:r>
          </a:p>
        </p:txBody>
      </p:sp>
      <p:sp>
        <p:nvSpPr>
          <p:cNvPr id="19" name="Rectangle 18"/>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7200" cy="3145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15" name="Rectangle 14"/>
          <p:cNvSpPr/>
          <p:nvPr userDrawn="1"/>
        </p:nvSpPr>
        <p:spPr>
          <a:xfrm>
            <a:off x="1" y="-1"/>
            <a:ext cx="9144001"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20053" y="2425427"/>
            <a:ext cx="7565324" cy="1841467"/>
          </a:xfrm>
        </p:spPr>
        <p:txBody>
          <a:bodyPr>
            <a:normAutofit/>
          </a:bodyPr>
          <a:lstStyle>
            <a:lvl1pPr algn="ctr">
              <a:defRPr sz="3600" b="1" i="0">
                <a:solidFill>
                  <a:schemeClr val="bg1"/>
                </a:solidFill>
                <a:latin typeface="Overpass SemiBold" charset="0"/>
                <a:ea typeface="Overpass SemiBold" charset="0"/>
                <a:cs typeface="Overpass SemiBold" charset="0"/>
              </a:defRPr>
            </a:lvl1pPr>
          </a:lstStyle>
          <a:p>
            <a:r>
              <a:rPr lang="en-US" dirty="0"/>
              <a:t>Click to edit Master title style</a:t>
            </a:r>
          </a:p>
        </p:txBody>
      </p:sp>
      <p:sp>
        <p:nvSpPr>
          <p:cNvPr id="7" name="Content Placeholder 6"/>
          <p:cNvSpPr>
            <a:spLocks noGrp="1"/>
          </p:cNvSpPr>
          <p:nvPr>
            <p:ph sz="quarter" idx="10" hasCustomPrompt="1"/>
          </p:nvPr>
        </p:nvSpPr>
        <p:spPr>
          <a:xfrm>
            <a:off x="1073267" y="4658436"/>
            <a:ext cx="6858896" cy="636656"/>
          </a:xfrm>
        </p:spPr>
        <p:txBody>
          <a:bodyPr anchor="ctr">
            <a:normAutofit/>
          </a:bodyPr>
          <a:lstStyle>
            <a:lvl1pPr algn="ctr">
              <a:defRPr sz="1500" b="1" i="0" spc="300">
                <a:solidFill>
                  <a:schemeClr val="accent2"/>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75786" y="711200"/>
            <a:ext cx="2158618" cy="567518"/>
          </a:xfrm>
          <a:prstGeom prst="rect">
            <a:avLst/>
          </a:prstGeom>
        </p:spPr>
      </p:pic>
      <p:sp>
        <p:nvSpPr>
          <p:cNvPr id="19"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0" name="TextBox 19"/>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1" name="Rectangle 20"/>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23" name="TextBox 22"/>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extLst>
      <p:ext uri="{BB962C8B-B14F-4D97-AF65-F5344CB8AC3E}">
        <p14:creationId xmlns:p14="http://schemas.microsoft.com/office/powerpoint/2010/main" val="10950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dex">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485" y="452526"/>
            <a:ext cx="7640141" cy="554855"/>
          </a:xfrm>
        </p:spPr>
        <p:txBody>
          <a:bodyPr>
            <a:noAutofit/>
          </a:bodyPr>
          <a:lstStyle>
            <a:lvl1pPr>
              <a:defRPr sz="1600" b="1" i="0" spc="600">
                <a:solidFill>
                  <a:schemeClr val="accent2"/>
                </a:solidFill>
                <a:latin typeface="Overpass" charset="0"/>
                <a:ea typeface="Overpass" charset="0"/>
                <a:cs typeface="Overpass" charset="0"/>
              </a:defRPr>
            </a:lvl1pPr>
          </a:lstStyle>
          <a:p>
            <a:r>
              <a:rPr lang="en-US" dirty="0"/>
              <a:t>CLICK TO EDIT MASTER TITLE STYLE</a:t>
            </a:r>
          </a:p>
        </p:txBody>
      </p:sp>
      <p:sp>
        <p:nvSpPr>
          <p:cNvPr id="4" name="Content Placeholder 9"/>
          <p:cNvSpPr>
            <a:spLocks noGrp="1"/>
          </p:cNvSpPr>
          <p:nvPr>
            <p:ph sz="quarter" idx="13"/>
          </p:nvPr>
        </p:nvSpPr>
        <p:spPr>
          <a:xfrm>
            <a:off x="720053" y="1237958"/>
            <a:ext cx="7668572" cy="4445391"/>
          </a:xfrm>
        </p:spPr>
        <p:txBody>
          <a:bodyPr anchor="ctr">
            <a:normAutofit/>
          </a:bodyPr>
          <a:lstStyle>
            <a:lvl1pPr>
              <a:defRPr sz="3000" b="1" i="0">
                <a:solidFill>
                  <a:schemeClr val="bg1"/>
                </a:solidFill>
                <a:latin typeface="Overpass SemiBold" charset="0"/>
                <a:ea typeface="Overpass SemiBold" charset="0"/>
                <a:cs typeface="Overpass SemiBold"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5"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6" name="TextBox 25"/>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7" name="Rectangle 26"/>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29" name="TextBox 28"/>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extLst>
      <p:ext uri="{BB962C8B-B14F-4D97-AF65-F5344CB8AC3E}">
        <p14:creationId xmlns:p14="http://schemas.microsoft.com/office/powerpoint/2010/main" val="214108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8_Custom Layout">
    <p:bg>
      <p:bgPr>
        <a:solidFill>
          <a:schemeClr val="accent4"/>
        </a:solidFill>
        <a:effectLst/>
      </p:bgPr>
    </p:bg>
    <p:spTree>
      <p:nvGrpSpPr>
        <p:cNvPr id="1" name=""/>
        <p:cNvGrpSpPr/>
        <p:nvPr/>
      </p:nvGrpSpPr>
      <p:grpSpPr>
        <a:xfrm>
          <a:off x="0" y="0"/>
          <a:ext cx="0" cy="0"/>
          <a:chOff x="0" y="0"/>
          <a:chExt cx="0" cy="0"/>
        </a:xfrm>
      </p:grpSpPr>
      <p:sp>
        <p:nvSpPr>
          <p:cNvPr id="27" name="Content Placeholder 9"/>
          <p:cNvSpPr>
            <a:spLocks noGrp="1"/>
          </p:cNvSpPr>
          <p:nvPr>
            <p:ph sz="quarter" idx="13"/>
          </p:nvPr>
        </p:nvSpPr>
        <p:spPr>
          <a:xfrm>
            <a:off x="589461" y="1237957"/>
            <a:ext cx="7776241" cy="4445392"/>
          </a:xfrm>
        </p:spPr>
        <p:txBody>
          <a:bodyPr anchor="ctr">
            <a:normAutofit/>
          </a:bodyPr>
          <a:lstStyle>
            <a:lvl1pPr algn="ctr">
              <a:defRPr sz="2800" b="0" i="0">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8" name="Title 1"/>
          <p:cNvSpPr>
            <a:spLocks noGrp="1"/>
          </p:cNvSpPr>
          <p:nvPr>
            <p:ph type="title" hasCustomPrompt="1"/>
          </p:nvPr>
        </p:nvSpPr>
        <p:spPr>
          <a:xfrm>
            <a:off x="589460" y="452526"/>
            <a:ext cx="7776242" cy="554855"/>
          </a:xfrm>
        </p:spPr>
        <p:txBody>
          <a:bodyPr>
            <a:noAutofit/>
          </a:bodyPr>
          <a:lstStyle>
            <a:lvl1pPr algn="ctr">
              <a:defRPr sz="1600" b="1" i="0" spc="600">
                <a:solidFill>
                  <a:schemeClr val="accent2"/>
                </a:solidFill>
                <a:latin typeface="Overpass" charset="0"/>
                <a:ea typeface="Overpass" charset="0"/>
                <a:cs typeface="Overpass" charset="0"/>
              </a:defRPr>
            </a:lvl1pPr>
          </a:lstStyle>
          <a:p>
            <a:r>
              <a:rPr lang="en-US" dirty="0"/>
              <a:t>CLICK TO EDIT MASTER TITLE STYLE</a:t>
            </a:r>
          </a:p>
        </p:txBody>
      </p:sp>
      <p:sp>
        <p:nvSpPr>
          <p:cNvPr id="20"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25" name="TextBox 24"/>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26" name="Rectangle 25"/>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30" name="TextBox 29"/>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extLst>
      <p:ext uri="{BB962C8B-B14F-4D97-AF65-F5344CB8AC3E}">
        <p14:creationId xmlns:p14="http://schemas.microsoft.com/office/powerpoint/2010/main" val="200890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53" y="787958"/>
            <a:ext cx="2587656" cy="2618972"/>
          </a:xfrm>
        </p:spPr>
        <p:txBody>
          <a:bodyPr lIns="0" anchor="t">
            <a:noAutofit/>
          </a:bodyPr>
          <a:lstStyle>
            <a:lvl1pPr>
              <a:defRPr sz="3200" b="1" i="0">
                <a:latin typeface="Overpass SemiBold" charset="0"/>
                <a:ea typeface="Overpass SemiBold" charset="0"/>
                <a:cs typeface="Overpass SemiBold" charset="0"/>
              </a:defRPr>
            </a:lvl1pPr>
          </a:lstStyle>
          <a:p>
            <a:r>
              <a:rPr lang="en-US" dirty="0"/>
              <a:t>Click to edit Master title style</a:t>
            </a:r>
          </a:p>
        </p:txBody>
      </p:sp>
      <p:sp>
        <p:nvSpPr>
          <p:cNvPr id="10" name="Content Placeholder 9"/>
          <p:cNvSpPr>
            <a:spLocks noGrp="1"/>
          </p:cNvSpPr>
          <p:nvPr>
            <p:ph sz="quarter" idx="13"/>
          </p:nvPr>
        </p:nvSpPr>
        <p:spPr>
          <a:xfrm>
            <a:off x="3453578" y="787959"/>
            <a:ext cx="4843170" cy="4990557"/>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userDrawn="1"/>
        </p:nvSpPr>
        <p:spPr>
          <a:xfrm>
            <a:off x="8536449"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accent1"/>
                </a:solidFill>
              </a:rPr>
              <a:pPr/>
              <a:t>‹#›</a:t>
            </a:fld>
            <a:endParaRPr lang="en-US" sz="1200" dirty="0">
              <a:solidFill>
                <a:schemeClr val="accent1"/>
              </a:solidFill>
            </a:endParaRPr>
          </a:p>
        </p:txBody>
      </p:sp>
      <p:sp>
        <p:nvSpPr>
          <p:cNvPr id="11" name="TextBox 10"/>
          <p:cNvSpPr txBox="1"/>
          <p:nvPr userDrawn="1"/>
        </p:nvSpPr>
        <p:spPr>
          <a:xfrm>
            <a:off x="8536449" y="2539248"/>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12" name="TextBox 11"/>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accent1">
                    <a:alpha val="49000"/>
                  </a:schemeClr>
                </a:solidFill>
                <a:latin typeface="Overpass" charset="0"/>
                <a:ea typeface="Overpass" charset="0"/>
                <a:cs typeface="Overpass" charset="0"/>
              </a:rPr>
              <a:t>EUROPEAN PUBLIC</a:t>
            </a:r>
            <a:r>
              <a:rPr lang="en-US" sz="700" b="0" i="0" spc="200" baseline="0" dirty="0">
                <a:solidFill>
                  <a:schemeClr val="accent1">
                    <a:alpha val="49000"/>
                  </a:schemeClr>
                </a:solidFill>
                <a:latin typeface="Overpass" charset="0"/>
                <a:ea typeface="Overpass" charset="0"/>
                <a:cs typeface="Overpass" charset="0"/>
              </a:rPr>
              <a:t> </a:t>
            </a:r>
            <a:r>
              <a:rPr lang="en-US" sz="700" b="0" i="0" spc="200" dirty="0">
                <a:solidFill>
                  <a:schemeClr val="accent1">
                    <a:alpha val="49000"/>
                  </a:schemeClr>
                </a:solidFill>
                <a:latin typeface="Overpass" charset="0"/>
                <a:ea typeface="Overpass" charset="0"/>
                <a:cs typeface="Overpass" charset="0"/>
              </a:rPr>
              <a:t>REAL ESTATE ASSOCIATION</a:t>
            </a:r>
          </a:p>
        </p:txBody>
      </p:sp>
      <p:sp>
        <p:nvSpPr>
          <p:cNvPr id="13" name="Rectangle 12"/>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7200" cy="314582"/>
          </a:xfrm>
          <a:prstGeom prst="rect">
            <a:avLst/>
          </a:prstGeom>
          <a:noFill/>
          <a:ln>
            <a:noFill/>
          </a:ln>
        </p:spPr>
      </p:pic>
    </p:spTree>
    <p:extLst>
      <p:ext uri="{BB962C8B-B14F-4D97-AF65-F5344CB8AC3E}">
        <p14:creationId xmlns:p14="http://schemas.microsoft.com/office/powerpoint/2010/main" val="85228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8" name="Content Placeholder 9"/>
          <p:cNvSpPr>
            <a:spLocks noGrp="1"/>
          </p:cNvSpPr>
          <p:nvPr>
            <p:ph sz="quarter" idx="13"/>
          </p:nvPr>
        </p:nvSpPr>
        <p:spPr>
          <a:xfrm>
            <a:off x="628650" y="1609992"/>
            <a:ext cx="7656727" cy="4459505"/>
          </a:xfrm>
        </p:spPr>
        <p:txBody>
          <a:bodyPr lIns="0" tIns="46800">
            <a:noAutofit/>
          </a:bodyPr>
          <a:lstStyle>
            <a:lvl1pPr>
              <a:lnSpc>
                <a:spcPts val="2600"/>
              </a:lnSpc>
              <a:spcBef>
                <a:spcPts val="700"/>
              </a:spcBef>
              <a:defRPr sz="2000"/>
            </a:lvl1pPr>
            <a:lvl2pPr marL="539750" indent="-266700">
              <a:buSzPct val="100000"/>
              <a:buFont typeface="Arial" charset="0"/>
              <a:buChar char="•"/>
              <a:tabLst/>
              <a:defRPr sz="1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lide Number Placeholder 5"/>
          <p:cNvSpPr txBox="1">
            <a:spLocks/>
          </p:cNvSpPr>
          <p:nvPr userDrawn="1"/>
        </p:nvSpPr>
        <p:spPr>
          <a:xfrm>
            <a:off x="8536449"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accent1"/>
                </a:solidFill>
              </a:rPr>
              <a:pPr/>
              <a:t>‹#›</a:t>
            </a:fld>
            <a:endParaRPr lang="en-US" sz="1200" dirty="0">
              <a:solidFill>
                <a:schemeClr val="accent1"/>
              </a:solidFill>
            </a:endParaRPr>
          </a:p>
        </p:txBody>
      </p:sp>
      <p:sp>
        <p:nvSpPr>
          <p:cNvPr id="17" name="TextBox 16"/>
          <p:cNvSpPr txBox="1"/>
          <p:nvPr userDrawn="1"/>
        </p:nvSpPr>
        <p:spPr>
          <a:xfrm>
            <a:off x="8536449" y="2539248"/>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18" name="TextBox 17"/>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accent1">
                    <a:alpha val="49000"/>
                  </a:schemeClr>
                </a:solidFill>
                <a:latin typeface="Overpass" charset="0"/>
                <a:ea typeface="Overpass" charset="0"/>
                <a:cs typeface="Overpass" charset="0"/>
              </a:rPr>
              <a:t>EUROPEAN PUBLIC</a:t>
            </a:r>
            <a:r>
              <a:rPr lang="en-US" sz="700" b="0" i="0" spc="200" baseline="0" dirty="0">
                <a:solidFill>
                  <a:schemeClr val="accent1">
                    <a:alpha val="49000"/>
                  </a:schemeClr>
                </a:solidFill>
                <a:latin typeface="Overpass" charset="0"/>
                <a:ea typeface="Overpass" charset="0"/>
                <a:cs typeface="Overpass" charset="0"/>
              </a:rPr>
              <a:t> </a:t>
            </a:r>
            <a:r>
              <a:rPr lang="en-US" sz="700" b="0" i="0" spc="200" dirty="0">
                <a:solidFill>
                  <a:schemeClr val="accent1">
                    <a:alpha val="49000"/>
                  </a:schemeClr>
                </a:solidFill>
                <a:latin typeface="Overpass" charset="0"/>
                <a:ea typeface="Overpass" charset="0"/>
                <a:cs typeface="Overpass" charset="0"/>
              </a:rPr>
              <a:t>REAL ESTATE ASSOCIATION</a:t>
            </a:r>
          </a:p>
        </p:txBody>
      </p:sp>
      <p:sp>
        <p:nvSpPr>
          <p:cNvPr id="19" name="Rectangle 18"/>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7200" cy="314582"/>
          </a:xfrm>
          <a:prstGeom prst="rect">
            <a:avLst/>
          </a:prstGeom>
          <a:noFill/>
          <a:ln>
            <a:noFill/>
          </a:ln>
        </p:spPr>
      </p:pic>
    </p:spTree>
    <p:extLst>
      <p:ext uri="{BB962C8B-B14F-4D97-AF65-F5344CB8AC3E}">
        <p14:creationId xmlns:p14="http://schemas.microsoft.com/office/powerpoint/2010/main" val="62712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409" y="332705"/>
            <a:ext cx="7899374" cy="781288"/>
          </a:xfrm>
        </p:spPr>
        <p:txBody>
          <a:bodyPr anchor="t">
            <a:normAutofit/>
          </a:bodyPr>
          <a:lstStyle>
            <a:lvl1pPr>
              <a:defRPr sz="3200"/>
            </a:lvl1pPr>
          </a:lstStyle>
          <a:p>
            <a:r>
              <a:rPr lang="en-US" dirty="0"/>
              <a:t>Click to edit Master title style</a:t>
            </a:r>
          </a:p>
        </p:txBody>
      </p:sp>
      <p:sp>
        <p:nvSpPr>
          <p:cNvPr id="14" name="Rectangle 13"/>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lide Number Placeholder 5"/>
          <p:cNvSpPr txBox="1">
            <a:spLocks/>
          </p:cNvSpPr>
          <p:nvPr userDrawn="1"/>
        </p:nvSpPr>
        <p:spPr>
          <a:xfrm>
            <a:off x="8536449"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accent1"/>
                </a:solidFill>
              </a:rPr>
              <a:pPr/>
              <a:t>‹#›</a:t>
            </a:fld>
            <a:endParaRPr lang="en-US" sz="1200" dirty="0">
              <a:solidFill>
                <a:schemeClr val="accent1"/>
              </a:solidFill>
            </a:endParaRPr>
          </a:p>
        </p:txBody>
      </p:sp>
      <p:sp>
        <p:nvSpPr>
          <p:cNvPr id="16" name="TextBox 15"/>
          <p:cNvSpPr txBox="1"/>
          <p:nvPr userDrawn="1"/>
        </p:nvSpPr>
        <p:spPr>
          <a:xfrm>
            <a:off x="8536449" y="2539248"/>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17" name="TextBox 16"/>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accent1">
                    <a:alpha val="49000"/>
                  </a:schemeClr>
                </a:solidFill>
                <a:latin typeface="Overpass" charset="0"/>
                <a:ea typeface="Overpass" charset="0"/>
                <a:cs typeface="Overpass" charset="0"/>
              </a:rPr>
              <a:t>EUROPEAN PUBLIC</a:t>
            </a:r>
            <a:r>
              <a:rPr lang="en-US" sz="700" b="0" i="0" spc="200" baseline="0" dirty="0">
                <a:solidFill>
                  <a:schemeClr val="accent1">
                    <a:alpha val="49000"/>
                  </a:schemeClr>
                </a:solidFill>
                <a:latin typeface="Overpass" charset="0"/>
                <a:ea typeface="Overpass" charset="0"/>
                <a:cs typeface="Overpass" charset="0"/>
              </a:rPr>
              <a:t> </a:t>
            </a:r>
            <a:r>
              <a:rPr lang="en-US" sz="700" b="0" i="0" spc="200" dirty="0">
                <a:solidFill>
                  <a:schemeClr val="accent1">
                    <a:alpha val="49000"/>
                  </a:schemeClr>
                </a:solidFill>
                <a:latin typeface="Overpass" charset="0"/>
                <a:ea typeface="Overpass" charset="0"/>
                <a:cs typeface="Overpass" charset="0"/>
              </a:rPr>
              <a:t>REAL ESTATE ASSOCIATION</a:t>
            </a:r>
          </a:p>
        </p:txBody>
      </p:sp>
      <p:sp>
        <p:nvSpPr>
          <p:cNvPr id="18" name="Rectangle 17"/>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7200" cy="314582"/>
          </a:xfrm>
          <a:prstGeom prst="rect">
            <a:avLst/>
          </a:prstGeom>
          <a:noFill/>
          <a:ln>
            <a:noFill/>
          </a:ln>
        </p:spPr>
      </p:pic>
    </p:spTree>
    <p:extLst>
      <p:ext uri="{BB962C8B-B14F-4D97-AF65-F5344CB8AC3E}">
        <p14:creationId xmlns:p14="http://schemas.microsoft.com/office/powerpoint/2010/main" val="29312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9460" y="269411"/>
            <a:ext cx="7776242" cy="554855"/>
          </a:xfrm>
        </p:spPr>
        <p:txBody>
          <a:bodyPr>
            <a:noAutofit/>
          </a:bodyPr>
          <a:lstStyle>
            <a:lvl1pPr algn="ctr">
              <a:defRPr sz="1600" b="1" i="0" spc="600">
                <a:solidFill>
                  <a:schemeClr val="accent1"/>
                </a:solidFill>
                <a:latin typeface="Overpass" charset="0"/>
                <a:ea typeface="Overpass" charset="0"/>
                <a:cs typeface="Overpass" charset="0"/>
              </a:defRPr>
            </a:lvl1pPr>
          </a:lstStyle>
          <a:p>
            <a:r>
              <a:rPr lang="en-US" dirty="0"/>
              <a:t>CLICK TO EDIT MASTER TITLE STYLE</a:t>
            </a:r>
          </a:p>
        </p:txBody>
      </p:sp>
      <p:sp>
        <p:nvSpPr>
          <p:cNvPr id="15" name="Rectangle 14"/>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lide Number Placeholder 5"/>
          <p:cNvSpPr txBox="1">
            <a:spLocks/>
          </p:cNvSpPr>
          <p:nvPr userDrawn="1"/>
        </p:nvSpPr>
        <p:spPr>
          <a:xfrm>
            <a:off x="8536449"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accent1"/>
                </a:solidFill>
              </a:rPr>
              <a:pPr/>
              <a:t>‹#›</a:t>
            </a:fld>
            <a:endParaRPr lang="en-US" sz="1200" dirty="0">
              <a:solidFill>
                <a:schemeClr val="accent1"/>
              </a:solidFill>
            </a:endParaRPr>
          </a:p>
        </p:txBody>
      </p:sp>
      <p:sp>
        <p:nvSpPr>
          <p:cNvPr id="17" name="TextBox 16"/>
          <p:cNvSpPr txBox="1"/>
          <p:nvPr userDrawn="1"/>
        </p:nvSpPr>
        <p:spPr>
          <a:xfrm>
            <a:off x="8536449" y="2539248"/>
            <a:ext cx="440890" cy="1886670"/>
          </a:xfrm>
          <a:prstGeom prst="rect">
            <a:avLst/>
          </a:prstGeom>
          <a:noFill/>
        </p:spPr>
        <p:txBody>
          <a:bodyPr vert="wordArtVert" wrap="none" rtlCol="0">
            <a:spAutoFit/>
          </a:bodyPr>
          <a:lstStyle/>
          <a:p>
            <a:r>
              <a:rPr lang="en-US" sz="1200" b="0" i="0" spc="1500" baseline="0" dirty="0">
                <a:solidFill>
                  <a:schemeClr val="accent1">
                    <a:alpha val="25000"/>
                  </a:schemeClr>
                </a:solidFill>
                <a:latin typeface="Overpass" charset="0"/>
                <a:ea typeface="Overpass" charset="0"/>
                <a:cs typeface="Overpass" charset="0"/>
              </a:rPr>
              <a:t>EPRA</a:t>
            </a:r>
          </a:p>
        </p:txBody>
      </p:sp>
      <p:sp>
        <p:nvSpPr>
          <p:cNvPr id="18" name="TextBox 17"/>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accent1">
                    <a:alpha val="49000"/>
                  </a:schemeClr>
                </a:solidFill>
                <a:latin typeface="Overpass" charset="0"/>
                <a:ea typeface="Overpass" charset="0"/>
                <a:cs typeface="Overpass" charset="0"/>
              </a:rPr>
              <a:t>EUROPEAN PUBLIC</a:t>
            </a:r>
            <a:r>
              <a:rPr lang="en-US" sz="700" b="0" i="0" spc="200" baseline="0" dirty="0">
                <a:solidFill>
                  <a:schemeClr val="accent1">
                    <a:alpha val="49000"/>
                  </a:schemeClr>
                </a:solidFill>
                <a:latin typeface="Overpass" charset="0"/>
                <a:ea typeface="Overpass" charset="0"/>
                <a:cs typeface="Overpass" charset="0"/>
              </a:rPr>
              <a:t> </a:t>
            </a:r>
            <a:r>
              <a:rPr lang="en-US" sz="700" b="0" i="0" spc="200" dirty="0">
                <a:solidFill>
                  <a:schemeClr val="accent1">
                    <a:alpha val="49000"/>
                  </a:schemeClr>
                </a:solidFill>
                <a:latin typeface="Overpass" charset="0"/>
                <a:ea typeface="Overpass" charset="0"/>
                <a:cs typeface="Overpass" charset="0"/>
              </a:rPr>
              <a:t>REAL ESTATE ASSOCIATION</a:t>
            </a:r>
          </a:p>
        </p:txBody>
      </p:sp>
      <p:sp>
        <p:nvSpPr>
          <p:cNvPr id="19" name="Rectangle 18"/>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20252" y="6331330"/>
            <a:ext cx="277200" cy="314582"/>
          </a:xfrm>
          <a:prstGeom prst="rect">
            <a:avLst/>
          </a:prstGeom>
          <a:noFill/>
          <a:ln>
            <a:noFill/>
          </a:ln>
        </p:spPr>
      </p:pic>
    </p:spTree>
    <p:extLst>
      <p:ext uri="{BB962C8B-B14F-4D97-AF65-F5344CB8AC3E}">
        <p14:creationId xmlns:p14="http://schemas.microsoft.com/office/powerpoint/2010/main" val="27472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otes">
    <p:bg>
      <p:bgPr>
        <a:solidFill>
          <a:srgbClr val="12497F">
            <a:alpha val="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2" name="Rectangle 1"/>
          <p:cNvSpPr/>
          <p:nvPr userDrawn="1"/>
        </p:nvSpPr>
        <p:spPr>
          <a:xfrm>
            <a:off x="1" y="-1"/>
            <a:ext cx="9144001" cy="6858001"/>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Hexagon 17"/>
          <p:cNvSpPr/>
          <p:nvPr userDrawn="1"/>
        </p:nvSpPr>
        <p:spPr>
          <a:xfrm rot="5400000">
            <a:off x="4066244" y="1009588"/>
            <a:ext cx="822672" cy="705674"/>
          </a:xfrm>
          <a:prstGeom prst="hexagon">
            <a:avLst>
              <a:gd name="adj" fmla="val 2998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9"/>
          <p:cNvSpPr>
            <a:spLocks noGrp="1"/>
          </p:cNvSpPr>
          <p:nvPr>
            <p:ph sz="quarter" idx="13"/>
          </p:nvPr>
        </p:nvSpPr>
        <p:spPr>
          <a:xfrm>
            <a:off x="589461" y="2218867"/>
            <a:ext cx="7776241" cy="2420267"/>
          </a:xfrm>
        </p:spPr>
        <p:txBody>
          <a:bodyPr anchor="ctr">
            <a:normAutofit/>
          </a:bodyPr>
          <a:lstStyle>
            <a:lvl1pPr algn="ctr">
              <a:defRPr sz="2800" b="0" i="1">
                <a:solidFill>
                  <a:schemeClr val="bg1"/>
                </a:solidFill>
                <a:latin typeface="Overpass ExtraLight" charset="0"/>
                <a:ea typeface="Overpass ExtraLight" charset="0"/>
                <a:cs typeface="Overpass ExtraLight"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Box 3"/>
          <p:cNvSpPr txBox="1"/>
          <p:nvPr userDrawn="1"/>
        </p:nvSpPr>
        <p:spPr>
          <a:xfrm>
            <a:off x="4202739" y="1033206"/>
            <a:ext cx="527709" cy="1015663"/>
          </a:xfrm>
          <a:prstGeom prst="rect">
            <a:avLst/>
          </a:prstGeom>
          <a:noFill/>
        </p:spPr>
        <p:txBody>
          <a:bodyPr wrap="none" rtlCol="0">
            <a:spAutoFit/>
          </a:bodyPr>
          <a:lstStyle/>
          <a:p>
            <a:r>
              <a:rPr lang="en-US" sz="6000" b="1" i="0" dirty="0">
                <a:solidFill>
                  <a:schemeClr val="accent1"/>
                </a:solidFill>
                <a:latin typeface="Overpass SemiBold" charset="0"/>
                <a:ea typeface="Overpass SemiBold" charset="0"/>
                <a:cs typeface="Overpass SemiBold" charset="0"/>
              </a:rPr>
              <a:t>“</a:t>
            </a:r>
          </a:p>
        </p:txBody>
      </p:sp>
      <p:sp>
        <p:nvSpPr>
          <p:cNvPr id="17" name="Title 1"/>
          <p:cNvSpPr>
            <a:spLocks noGrp="1"/>
          </p:cNvSpPr>
          <p:nvPr>
            <p:ph type="title" hasCustomPrompt="1"/>
          </p:nvPr>
        </p:nvSpPr>
        <p:spPr>
          <a:xfrm>
            <a:off x="589460" y="4860097"/>
            <a:ext cx="7776242" cy="851591"/>
          </a:xfrm>
        </p:spPr>
        <p:txBody>
          <a:bodyPr wrap="square" anchor="t">
            <a:noAutofit/>
          </a:bodyPr>
          <a:lstStyle>
            <a:lvl1pPr algn="ctr">
              <a:lnSpc>
                <a:spcPct val="100000"/>
              </a:lnSpc>
              <a:spcBef>
                <a:spcPts val="500"/>
              </a:spcBef>
              <a:defRPr sz="1400" b="1" i="0" spc="300">
                <a:solidFill>
                  <a:schemeClr val="accent2"/>
                </a:solidFill>
                <a:latin typeface="Overpass" charset="0"/>
                <a:ea typeface="Overpass" charset="0"/>
                <a:cs typeface="Overpass" charset="0"/>
              </a:defRPr>
            </a:lvl1pPr>
          </a:lstStyle>
          <a:p>
            <a:r>
              <a:rPr lang="en-US" dirty="0"/>
              <a:t>CLICK TO EDIT MASTER TITLE STYLE</a:t>
            </a:r>
          </a:p>
        </p:txBody>
      </p:sp>
      <p:sp>
        <p:nvSpPr>
          <p:cNvPr id="29" name="Slide Number Placeholder 5"/>
          <p:cNvSpPr txBox="1">
            <a:spLocks/>
          </p:cNvSpPr>
          <p:nvPr userDrawn="1"/>
        </p:nvSpPr>
        <p:spPr>
          <a:xfrm>
            <a:off x="8535742" y="196511"/>
            <a:ext cx="444645" cy="365125"/>
          </a:xfrm>
          <a:prstGeom prst="rect">
            <a:avLst/>
          </a:prstGeom>
          <a:noFill/>
        </p:spPr>
        <p:txBody>
          <a:bodyPr/>
          <a:lstStyle>
            <a:defPPr>
              <a:defRPr lang="en-US"/>
            </a:defPPr>
            <a:lvl1pPr marL="0" algn="ctr" defTabSz="685800" rtl="0" eaLnBrk="1" latinLnBrk="0" hangingPunct="1">
              <a:defRPr sz="1200" b="1" i="0" kern="1200">
                <a:solidFill>
                  <a:srgbClr val="12497F"/>
                </a:solidFill>
                <a:latin typeface="Overpass SemiBold" charset="0"/>
                <a:ea typeface="Overpass SemiBold" charset="0"/>
                <a:cs typeface="Overpass SemiBold"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8FA585-2405-754C-97FB-5D8345E544F0}" type="slidenum">
              <a:rPr lang="en-US" sz="1200" smtClean="0">
                <a:solidFill>
                  <a:schemeClr val="bg1"/>
                </a:solidFill>
              </a:rPr>
              <a:pPr/>
              <a:t>‹#›</a:t>
            </a:fld>
            <a:endParaRPr lang="en-US" sz="1200" dirty="0">
              <a:solidFill>
                <a:schemeClr val="bg1"/>
              </a:solidFill>
            </a:endParaRPr>
          </a:p>
        </p:txBody>
      </p:sp>
      <p:sp>
        <p:nvSpPr>
          <p:cNvPr id="30" name="TextBox 29"/>
          <p:cNvSpPr txBox="1"/>
          <p:nvPr userDrawn="1"/>
        </p:nvSpPr>
        <p:spPr>
          <a:xfrm>
            <a:off x="252909" y="6472391"/>
            <a:ext cx="3919898" cy="200055"/>
          </a:xfrm>
          <a:prstGeom prst="rect">
            <a:avLst/>
          </a:prstGeom>
          <a:noFill/>
        </p:spPr>
        <p:txBody>
          <a:bodyPr wrap="square" lIns="0" rtlCol="0">
            <a:spAutoFit/>
          </a:bodyPr>
          <a:lstStyle/>
          <a:p>
            <a:r>
              <a:rPr lang="en-US" sz="700" b="0" i="0" spc="200" dirty="0">
                <a:solidFill>
                  <a:schemeClr val="bg1">
                    <a:alpha val="49000"/>
                  </a:schemeClr>
                </a:solidFill>
                <a:latin typeface="Overpass" charset="0"/>
                <a:ea typeface="Overpass" charset="0"/>
                <a:cs typeface="Overpass" charset="0"/>
              </a:rPr>
              <a:t>EUROPEAN PUBLIC</a:t>
            </a:r>
            <a:r>
              <a:rPr lang="en-US" sz="700" b="0" i="0" spc="200" baseline="0" dirty="0">
                <a:solidFill>
                  <a:schemeClr val="bg1">
                    <a:alpha val="49000"/>
                  </a:schemeClr>
                </a:solidFill>
                <a:latin typeface="Overpass" charset="0"/>
                <a:ea typeface="Overpass" charset="0"/>
                <a:cs typeface="Overpass" charset="0"/>
              </a:rPr>
              <a:t> </a:t>
            </a:r>
            <a:r>
              <a:rPr lang="en-US" sz="700" b="0" i="0" spc="200" dirty="0">
                <a:solidFill>
                  <a:schemeClr val="bg1">
                    <a:alpha val="49000"/>
                  </a:schemeClr>
                </a:solidFill>
                <a:latin typeface="Overpass" charset="0"/>
                <a:ea typeface="Overpass" charset="0"/>
                <a:cs typeface="Overpass" charset="0"/>
              </a:rPr>
              <a:t>REAL ESTATE ASSOCIATION</a:t>
            </a:r>
          </a:p>
        </p:txBody>
      </p:sp>
      <p:sp>
        <p:nvSpPr>
          <p:cNvPr id="31" name="Rectangle 30"/>
          <p:cNvSpPr/>
          <p:nvPr userDrawn="1"/>
        </p:nvSpPr>
        <p:spPr>
          <a:xfrm>
            <a:off x="9096375" y="0"/>
            <a:ext cx="476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20252" y="6331330"/>
            <a:ext cx="275627" cy="312796"/>
          </a:xfrm>
          <a:prstGeom prst="rect">
            <a:avLst/>
          </a:prstGeom>
        </p:spPr>
      </p:pic>
      <p:sp>
        <p:nvSpPr>
          <p:cNvPr id="33" name="TextBox 32"/>
          <p:cNvSpPr txBox="1"/>
          <p:nvPr userDrawn="1"/>
        </p:nvSpPr>
        <p:spPr>
          <a:xfrm>
            <a:off x="8535742" y="2539248"/>
            <a:ext cx="440890" cy="1886670"/>
          </a:xfrm>
          <a:prstGeom prst="rect">
            <a:avLst/>
          </a:prstGeom>
          <a:noFill/>
        </p:spPr>
        <p:txBody>
          <a:bodyPr vert="wordArtVert" wrap="none" rtlCol="0">
            <a:spAutoFit/>
          </a:bodyPr>
          <a:lstStyle/>
          <a:p>
            <a:r>
              <a:rPr lang="en-US" sz="1200" b="0" i="0" spc="1500" baseline="0" dirty="0">
                <a:solidFill>
                  <a:schemeClr val="bg1">
                    <a:alpha val="25000"/>
                  </a:schemeClr>
                </a:solidFill>
                <a:latin typeface="Overpass" charset="0"/>
                <a:ea typeface="Overpass" charset="0"/>
                <a:cs typeface="Overpass" charset="0"/>
              </a:rPr>
              <a:t>EPRA</a:t>
            </a:r>
          </a:p>
        </p:txBody>
      </p:sp>
    </p:spTree>
    <p:extLst>
      <p:ext uri="{BB962C8B-B14F-4D97-AF65-F5344CB8AC3E}">
        <p14:creationId xmlns:p14="http://schemas.microsoft.com/office/powerpoint/2010/main" val="22578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435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00" r:id="rId10"/>
    <p:sldLayoutId id="2147483691" r:id="rId11"/>
    <p:sldLayoutId id="2147483697" r:id="rId12"/>
    <p:sldLayoutId id="2147483698" r:id="rId13"/>
    <p:sldLayoutId id="2147483694" r:id="rId14"/>
    <p:sldLayoutId id="2147483695" r:id="rId15"/>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Overpass SemiBold" charset="0"/>
          <a:ea typeface="Overpass SemiBold" charset="0"/>
          <a:cs typeface="Overpass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1"/>
          </a:solidFill>
          <a:latin typeface="Overpass Light" charset="0"/>
          <a:ea typeface="Overpass Light" charset="0"/>
          <a:cs typeface="Overpass Light" charset="0"/>
        </a:defRPr>
      </a:lvl1pPr>
      <a:lvl2pPr marL="812800" indent="-355600" algn="l" defTabSz="914400" rtl="0" eaLnBrk="1" latinLnBrk="0" hangingPunct="1">
        <a:lnSpc>
          <a:spcPct val="90000"/>
        </a:lnSpc>
        <a:spcBef>
          <a:spcPts val="500"/>
        </a:spcBef>
        <a:buClr>
          <a:schemeClr val="accent4"/>
        </a:buClr>
        <a:buFont typeface="Arial" panose="020B0604020202020204" pitchFamily="34" charset="0"/>
        <a:buChar char="•"/>
        <a:tabLst/>
        <a:defRPr sz="2200" b="0" i="0" kern="1200">
          <a:solidFill>
            <a:schemeClr val="accent1"/>
          </a:solidFill>
          <a:latin typeface="Overpass Light" charset="0"/>
          <a:ea typeface="Overpass Light" charset="0"/>
          <a:cs typeface="Overpass Light" charset="0"/>
        </a:defRPr>
      </a:lvl2pPr>
      <a:lvl3pPr marL="1296988" indent="-382588" algn="l" defTabSz="914400" rtl="0" eaLnBrk="1" latinLnBrk="0" hangingPunct="1">
        <a:lnSpc>
          <a:spcPct val="90000"/>
        </a:lnSpc>
        <a:spcBef>
          <a:spcPts val="500"/>
        </a:spcBef>
        <a:buClr>
          <a:schemeClr val="accent4"/>
        </a:buClr>
        <a:buFont typeface="Arial" panose="020B0604020202020204" pitchFamily="34" charset="0"/>
        <a:buChar char="•"/>
        <a:tabLst/>
        <a:defRPr sz="2000" b="0" i="0" kern="1200">
          <a:solidFill>
            <a:schemeClr val="accent1"/>
          </a:solidFill>
          <a:latin typeface="Overpass Light" charset="0"/>
          <a:ea typeface="Overpass Light" charset="0"/>
          <a:cs typeface="Overpass Light" charset="0"/>
        </a:defRPr>
      </a:lvl3pPr>
      <a:lvl4pPr marL="1739900" indent="-368300" algn="l" defTabSz="914400" rtl="0" eaLnBrk="1" latinLnBrk="0" hangingPunct="1">
        <a:lnSpc>
          <a:spcPct val="90000"/>
        </a:lnSpc>
        <a:spcBef>
          <a:spcPts val="500"/>
        </a:spcBef>
        <a:buClr>
          <a:schemeClr val="accent4"/>
        </a:buClr>
        <a:buFont typeface="Arial" panose="020B0604020202020204" pitchFamily="34" charset="0"/>
        <a:buChar char="•"/>
        <a:tabLst/>
        <a:defRPr sz="1800" b="0" i="0" kern="1200">
          <a:solidFill>
            <a:schemeClr val="accent1"/>
          </a:solidFill>
          <a:latin typeface="Overpass Light" charset="0"/>
          <a:ea typeface="Overpass Light" charset="0"/>
          <a:cs typeface="Overpass Light" charset="0"/>
        </a:defRPr>
      </a:lvl4pPr>
      <a:lvl5pPr marL="2182813" indent="-354013" algn="l" defTabSz="914400" rtl="0" eaLnBrk="1" latinLnBrk="0" hangingPunct="1">
        <a:lnSpc>
          <a:spcPct val="90000"/>
        </a:lnSpc>
        <a:spcBef>
          <a:spcPts val="500"/>
        </a:spcBef>
        <a:buClr>
          <a:schemeClr val="accent4"/>
        </a:buClr>
        <a:buFont typeface="Arial" panose="020B0604020202020204" pitchFamily="34" charset="0"/>
        <a:buChar char="•"/>
        <a:tabLst/>
        <a:defRPr sz="1800" b="0" i="0" kern="1200">
          <a:solidFill>
            <a:schemeClr val="accent1"/>
          </a:solidFill>
          <a:latin typeface="Overpass Light" charset="0"/>
          <a:ea typeface="Overpass Light" charset="0"/>
          <a:cs typeface="Overpas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2497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2738" y="2832149"/>
            <a:ext cx="4984714" cy="1310522"/>
          </a:xfrm>
          <a:prstGeom prst="rect">
            <a:avLst/>
          </a:prstGeom>
        </p:spPr>
      </p:pic>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00"/>
                                        <p:tgtEl>
                                          <p:spTgt spid="6"/>
                                        </p:tgtEl>
                                      </p:cBhvr>
                                    </p:animEffect>
                                  </p:childTnLst>
                                </p:cTn>
                              </p:par>
                              <p:par>
                                <p:cTn id="8" presetID="42" presetClass="entr" presetSubtype="0" repeatCount="0" fill="hold" nodeType="with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600"/>
                                        <p:tgtEl>
                                          <p:spTgt spid="7"/>
                                        </p:tgtEl>
                                      </p:cBhvr>
                                    </p:animEffect>
                                    <p:anim calcmode="lin" valueType="num">
                                      <p:cBhvr>
                                        <p:cTn id="11" dur="600" fill="hold"/>
                                        <p:tgtEl>
                                          <p:spTgt spid="7"/>
                                        </p:tgtEl>
                                        <p:attrNameLst>
                                          <p:attrName>ppt_x</p:attrName>
                                        </p:attrNameLst>
                                      </p:cBhvr>
                                      <p:tavLst>
                                        <p:tav tm="0">
                                          <p:val>
                                            <p:strVal val="#ppt_x"/>
                                          </p:val>
                                        </p:tav>
                                        <p:tav tm="100000">
                                          <p:val>
                                            <p:strVal val="#ppt_x"/>
                                          </p:val>
                                        </p:tav>
                                      </p:tavLst>
                                    </p:anim>
                                    <p:anim calcmode="lin" valueType="num">
                                      <p:cBhvr>
                                        <p:cTn id="12" dur="6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pPr marL="0" indent="0">
              <a:buNone/>
            </a:pPr>
            <a:r>
              <a:rPr lang="en-US" dirty="0"/>
              <a:t>Teamwork, commitment and communication </a:t>
            </a:r>
            <a:br>
              <a:rPr lang="en-US" dirty="0"/>
            </a:br>
            <a:r>
              <a:rPr lang="en-US" dirty="0"/>
              <a:t>are key to a successful </a:t>
            </a:r>
            <a:r>
              <a:rPr lang="en-US" dirty="0" err="1"/>
              <a:t>organisation</a:t>
            </a:r>
            <a:r>
              <a:rPr lang="en-US" dirty="0"/>
              <a:t>.</a:t>
            </a:r>
          </a:p>
        </p:txBody>
      </p:sp>
      <p:sp>
        <p:nvSpPr>
          <p:cNvPr id="4" name="Title 3"/>
          <p:cNvSpPr>
            <a:spLocks noGrp="1"/>
          </p:cNvSpPr>
          <p:nvPr>
            <p:ph type="title"/>
          </p:nvPr>
        </p:nvSpPr>
        <p:spPr/>
        <p:txBody>
          <a:bodyPr/>
          <a:lstStyle/>
          <a:p>
            <a:r>
              <a:rPr lang="en-US" dirty="0"/>
              <a:t>DOMINIQUE MOERENHOUT</a:t>
            </a:r>
            <a:br>
              <a:rPr lang="en-US" dirty="0"/>
            </a:br>
            <a:r>
              <a:rPr lang="en-US" sz="1200" b="0" dirty="0">
                <a:solidFill>
                  <a:schemeClr val="bg1"/>
                </a:solidFill>
                <a:latin typeface="Overpass Light" charset="0"/>
                <a:ea typeface="Overpass Light" charset="0"/>
                <a:cs typeface="Overpass Light" charset="0"/>
              </a:rPr>
              <a:t>EPRA CEO</a:t>
            </a:r>
          </a:p>
        </p:txBody>
      </p:sp>
    </p:spTree>
    <p:extLst>
      <p:ext uri="{BB962C8B-B14F-4D97-AF65-F5344CB8AC3E}">
        <p14:creationId xmlns:p14="http://schemas.microsoft.com/office/powerpoint/2010/main" val="45642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EPRA new </a:t>
            </a:r>
            <a:r>
              <a:rPr lang="en-US" dirty="0" err="1"/>
              <a:t>powerpoint</a:t>
            </a:r>
            <a:r>
              <a:rPr lang="en-US" dirty="0"/>
              <a:t> </a:t>
            </a:r>
            <a:br>
              <a:rPr lang="en-US" dirty="0"/>
            </a:br>
            <a:r>
              <a:rPr lang="en-US" dirty="0"/>
              <a:t>template design</a:t>
            </a:r>
          </a:p>
        </p:txBody>
      </p:sp>
      <p:sp>
        <p:nvSpPr>
          <p:cNvPr id="3" name="Content Placeholder 2"/>
          <p:cNvSpPr>
            <a:spLocks noGrp="1"/>
          </p:cNvSpPr>
          <p:nvPr>
            <p:ph sz="quarter" idx="10"/>
          </p:nvPr>
        </p:nvSpPr>
        <p:spPr/>
        <p:txBody>
          <a:bodyPr/>
          <a:lstStyle/>
          <a:p>
            <a:r>
              <a:rPr lang="it-IT"/>
              <a:t>APRIL 21, 2017</a:t>
            </a:r>
            <a:endParaRPr lang="it-IT" dirty="0"/>
          </a:p>
        </p:txBody>
      </p:sp>
    </p:spTree>
    <p:extLst>
      <p:ext uri="{BB962C8B-B14F-4D97-AF65-F5344CB8AC3E}">
        <p14:creationId xmlns:p14="http://schemas.microsoft.com/office/powerpoint/2010/main" val="3231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INDEX</a:t>
            </a:r>
            <a:endParaRPr lang="en-US" dirty="0"/>
          </a:p>
        </p:txBody>
      </p:sp>
      <p:sp>
        <p:nvSpPr>
          <p:cNvPr id="2" name="Content Placeholder 1"/>
          <p:cNvSpPr>
            <a:spLocks noGrp="1"/>
          </p:cNvSpPr>
          <p:nvPr>
            <p:ph sz="quarter" idx="13"/>
          </p:nvPr>
        </p:nvSpPr>
        <p:spPr/>
        <p:txBody>
          <a:bodyPr/>
          <a:lstStyle/>
          <a:p>
            <a:r>
              <a:rPr lang="en-US" dirty="0"/>
              <a:t>Introduction</a:t>
            </a:r>
          </a:p>
          <a:p>
            <a:r>
              <a:rPr lang="en-US" dirty="0"/>
              <a:t>Research, indices &amp; investment</a:t>
            </a:r>
          </a:p>
          <a:p>
            <a:r>
              <a:rPr lang="en-US" dirty="0"/>
              <a:t>Investors &amp; Events</a:t>
            </a:r>
          </a:p>
          <a:p>
            <a:r>
              <a:rPr lang="en-US" dirty="0"/>
              <a:t>Regulation &amp; Reporting</a:t>
            </a:r>
          </a:p>
          <a:p>
            <a:r>
              <a:rPr lang="en-US" dirty="0"/>
              <a:t>Next steps</a:t>
            </a:r>
          </a:p>
        </p:txBody>
      </p:sp>
    </p:spTree>
    <p:extLst>
      <p:ext uri="{BB962C8B-B14F-4D97-AF65-F5344CB8AC3E}">
        <p14:creationId xmlns:p14="http://schemas.microsoft.com/office/powerpoint/2010/main" val="4448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For a decade EPRA </a:t>
            </a:r>
            <a:br>
              <a:rPr lang="en-US" dirty="0"/>
            </a:br>
            <a:r>
              <a:rPr lang="en-US" dirty="0"/>
              <a:t>has been managing and developing </a:t>
            </a:r>
            <a:br>
              <a:rPr lang="en-US" dirty="0"/>
            </a:br>
            <a:r>
              <a:rPr lang="en-US" dirty="0"/>
              <a:t>the investment indices which define </a:t>
            </a:r>
            <a:br>
              <a:rPr lang="en-US" dirty="0"/>
            </a:br>
            <a:r>
              <a:rPr lang="en-US" dirty="0"/>
              <a:t>Europe's listed real estate sector. </a:t>
            </a:r>
          </a:p>
        </p:txBody>
      </p:sp>
      <p:sp>
        <p:nvSpPr>
          <p:cNvPr id="6" name="Title 5"/>
          <p:cNvSpPr>
            <a:spLocks noGrp="1"/>
          </p:cNvSpPr>
          <p:nvPr>
            <p:ph type="title"/>
          </p:nvPr>
        </p:nvSpPr>
        <p:spPr/>
        <p:txBody>
          <a:bodyPr/>
          <a:lstStyle/>
          <a:p>
            <a:r>
              <a:rPr lang="en-US"/>
              <a:t>INTRODUCTION</a:t>
            </a:r>
            <a:endParaRPr lang="en-US" dirty="0"/>
          </a:p>
        </p:txBody>
      </p:sp>
    </p:spTree>
    <p:extLst>
      <p:ext uri="{BB962C8B-B14F-4D97-AF65-F5344CB8AC3E}">
        <p14:creationId xmlns:p14="http://schemas.microsoft.com/office/powerpoint/2010/main" val="15858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Research, indices &amp; investment</a:t>
            </a:r>
            <a:endParaRPr lang="en-US" dirty="0"/>
          </a:p>
        </p:txBody>
      </p:sp>
      <p:sp>
        <p:nvSpPr>
          <p:cNvPr id="4" name="Content Placeholder 3"/>
          <p:cNvSpPr>
            <a:spLocks noGrp="1"/>
          </p:cNvSpPr>
          <p:nvPr>
            <p:ph sz="quarter" idx="13"/>
          </p:nvPr>
        </p:nvSpPr>
        <p:spPr/>
        <p:txBody>
          <a:bodyPr/>
          <a:lstStyle/>
          <a:p>
            <a:r>
              <a:rPr lang="en-US"/>
              <a:t>For a decade EPRA has been managing and developing the investment indices which define Europe's listed real estate sector. </a:t>
            </a:r>
          </a:p>
          <a:p>
            <a:pPr lvl="1"/>
            <a:r>
              <a:rPr lang="en-US"/>
              <a:t>We conduct and support wide-ranging research revealing the true nature of this investment choice. </a:t>
            </a:r>
          </a:p>
          <a:p>
            <a:pPr lvl="1"/>
            <a:r>
              <a:rPr lang="en-US"/>
              <a:t>Listed real estate is the most transparent and accountable property asset class, with short-term liquidity and long-term stability.</a:t>
            </a:r>
            <a:endParaRPr lang="en-US" dirty="0"/>
          </a:p>
        </p:txBody>
      </p:sp>
    </p:spTree>
    <p:extLst>
      <p:ext uri="{BB962C8B-B14F-4D97-AF65-F5344CB8AC3E}">
        <p14:creationId xmlns:p14="http://schemas.microsoft.com/office/powerpoint/2010/main" val="651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Investors &amp; Events</a:t>
            </a:r>
          </a:p>
        </p:txBody>
      </p:sp>
      <p:sp>
        <p:nvSpPr>
          <p:cNvPr id="11" name="Content Placeholder 10"/>
          <p:cNvSpPr>
            <a:spLocks noGrp="1"/>
          </p:cNvSpPr>
          <p:nvPr>
            <p:ph sz="quarter" idx="13"/>
          </p:nvPr>
        </p:nvSpPr>
        <p:spPr/>
        <p:txBody>
          <a:bodyPr/>
          <a:lstStyle/>
          <a:p>
            <a:r>
              <a:rPr lang="en-US" dirty="0"/>
              <a:t>Every year EPRA </a:t>
            </a:r>
            <a:r>
              <a:rPr lang="en-US" dirty="0" err="1"/>
              <a:t>organises</a:t>
            </a:r>
            <a:r>
              <a:rPr lang="en-US" dirty="0"/>
              <a:t> various event platforms around Europe which give investors direct access to information on the listed sector and access to the leading players within it.</a:t>
            </a:r>
          </a:p>
          <a:p>
            <a:r>
              <a:rPr lang="en-US" dirty="0"/>
              <a:t>These gatherings build on personal networks and support the sharing of experience and best practice. Some are for members only, several are held in private, and all provide an environment through which the sector, its </a:t>
            </a:r>
            <a:r>
              <a:rPr lang="en-US" dirty="0" err="1"/>
              <a:t>organisation</a:t>
            </a:r>
            <a:r>
              <a:rPr lang="en-US" dirty="0"/>
              <a:t> and its people can develop.</a:t>
            </a:r>
          </a:p>
        </p:txBody>
      </p:sp>
    </p:spTree>
    <p:extLst>
      <p:ext uri="{BB962C8B-B14F-4D97-AF65-F5344CB8AC3E}">
        <p14:creationId xmlns:p14="http://schemas.microsoft.com/office/powerpoint/2010/main" val="9474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EPRA Membership</a:t>
            </a:r>
            <a:endParaRPr lang="en-US" dirty="0"/>
          </a:p>
        </p:txBody>
      </p:sp>
      <p:sp>
        <p:nvSpPr>
          <p:cNvPr id="4" name="TextBox 3"/>
          <p:cNvSpPr txBox="1"/>
          <p:nvPr/>
        </p:nvSpPr>
        <p:spPr>
          <a:xfrm>
            <a:off x="300409" y="5039831"/>
            <a:ext cx="5122150" cy="246221"/>
          </a:xfrm>
          <a:prstGeom prst="rect">
            <a:avLst/>
          </a:prstGeom>
          <a:noFill/>
        </p:spPr>
        <p:txBody>
          <a:bodyPr wrap="square" lIns="0" rtlCol="0">
            <a:spAutoFit/>
          </a:bodyPr>
          <a:lstStyle/>
          <a:p>
            <a:r>
              <a:rPr lang="en-US" sz="1000" i="1" dirty="0">
                <a:solidFill>
                  <a:schemeClr val="accent1"/>
                </a:solidFill>
                <a:latin typeface="Overpass Light" charset="0"/>
                <a:ea typeface="Overpass Light" charset="0"/>
                <a:cs typeface="Overpass Light" charset="0"/>
              </a:rPr>
              <a:t>*Investment Companies, Insurance Companies/Funds, Banks &amp; Stockbrokers</a:t>
            </a:r>
          </a:p>
        </p:txBody>
      </p:sp>
      <p:graphicFrame>
        <p:nvGraphicFramePr>
          <p:cNvPr id="5" name="Table 4"/>
          <p:cNvGraphicFramePr>
            <a:graphicFrameLocks noGrp="1"/>
          </p:cNvGraphicFramePr>
          <p:nvPr>
            <p:extLst>
              <p:ext uri="{D42A27DB-BD31-4B8C-83A1-F6EECF244321}">
                <p14:modId xmlns:p14="http://schemas.microsoft.com/office/powerpoint/2010/main" val="1627345373"/>
              </p:ext>
            </p:extLst>
          </p:nvPr>
        </p:nvGraphicFramePr>
        <p:xfrm>
          <a:off x="300409" y="1686294"/>
          <a:ext cx="5112568" cy="3156545"/>
        </p:xfrm>
        <a:graphic>
          <a:graphicData uri="http://schemas.openxmlformats.org/drawingml/2006/table">
            <a:tbl>
              <a:tblPr firstRow="1" bandRow="1">
                <a:tableStyleId>{5C22544A-7EE6-4342-B048-85BDC9FD1C3A}</a:tableStyleId>
              </a:tblPr>
              <a:tblGrid>
                <a:gridCol w="3281680">
                  <a:extLst>
                    <a:ext uri="{9D8B030D-6E8A-4147-A177-3AD203B41FA5}">
                      <a16:colId xmlns:a16="http://schemas.microsoft.com/office/drawing/2014/main" val="930739618"/>
                    </a:ext>
                  </a:extLst>
                </a:gridCol>
                <a:gridCol w="921701">
                  <a:extLst>
                    <a:ext uri="{9D8B030D-6E8A-4147-A177-3AD203B41FA5}">
                      <a16:colId xmlns:a16="http://schemas.microsoft.com/office/drawing/2014/main" val="36519198"/>
                    </a:ext>
                  </a:extLst>
                </a:gridCol>
                <a:gridCol w="909187">
                  <a:extLst>
                    <a:ext uri="{9D8B030D-6E8A-4147-A177-3AD203B41FA5}">
                      <a16:colId xmlns:a16="http://schemas.microsoft.com/office/drawing/2014/main" val="802359491"/>
                    </a:ext>
                  </a:extLst>
                </a:gridCol>
              </a:tblGrid>
              <a:tr h="613235">
                <a:tc>
                  <a:txBody>
                    <a:bodyPr/>
                    <a:lstStyle/>
                    <a:p>
                      <a:r>
                        <a:rPr lang="en-US" dirty="0">
                          <a:latin typeface="Overpass" charset="0"/>
                          <a:ea typeface="Overpass" charset="0"/>
                          <a:cs typeface="Overpass" charset="0"/>
                        </a:rPr>
                        <a:t>Member</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No.</a:t>
                      </a:r>
                      <a:endParaRPr lang="en-GB" dirty="0">
                        <a:latin typeface="Overpass" charset="0"/>
                        <a:ea typeface="Overpass" charset="0"/>
                        <a:cs typeface="Overpass" charset="0"/>
                      </a:endParaRPr>
                    </a:p>
                  </a:txBody>
                  <a:tcPr anchor="ctr"/>
                </a:tc>
                <a:tc>
                  <a:txBody>
                    <a:bodyPr/>
                    <a:lstStyle/>
                    <a:p>
                      <a:pPr algn="ctr"/>
                      <a:r>
                        <a:rPr lang="en-US" dirty="0">
                          <a:latin typeface="Overpass" charset="0"/>
                          <a:ea typeface="Overpass" charset="0"/>
                          <a:cs typeface="Overpass" charset="0"/>
                        </a:rPr>
                        <a:t>%</a:t>
                      </a:r>
                      <a:endParaRPr lang="en-GB" dirty="0">
                        <a:latin typeface="Overpass" charset="0"/>
                        <a:ea typeface="Overpass" charset="0"/>
                        <a:cs typeface="Overpass" charset="0"/>
                      </a:endParaRPr>
                    </a:p>
                  </a:txBody>
                  <a:tcPr anchor="ctr"/>
                </a:tc>
                <a:extLst>
                  <a:ext uri="{0D108BD9-81ED-4DB2-BD59-A6C34878D82A}">
                    <a16:rowId xmlns:a16="http://schemas.microsoft.com/office/drawing/2014/main" val="1752680639"/>
                  </a:ext>
                </a:extLst>
              </a:tr>
              <a:tr h="508662">
                <a:tc>
                  <a:txBody>
                    <a:bodyPr/>
                    <a:lstStyle/>
                    <a:p>
                      <a:r>
                        <a:rPr lang="en-US" dirty="0">
                          <a:solidFill>
                            <a:srgbClr val="002F65"/>
                          </a:solidFill>
                          <a:latin typeface="Overpass" charset="0"/>
                          <a:ea typeface="Overpass" charset="0"/>
                          <a:cs typeface="Overpass" charset="0"/>
                        </a:rPr>
                        <a:t>Property Companies &amp; REITS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124</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56</a:t>
                      </a:r>
                      <a:endParaRPr lang="en-GB" dirty="0">
                        <a:solidFill>
                          <a:srgbClr val="002F65"/>
                        </a:solidFill>
                        <a:latin typeface="Overpass" charset="0"/>
                        <a:ea typeface="Overpass" charset="0"/>
                        <a:cs typeface="Overpass" charset="0"/>
                      </a:endParaRPr>
                    </a:p>
                  </a:txBody>
                  <a:tcPr anchor="ctr">
                    <a:solidFill>
                      <a:schemeClr val="bg2"/>
                    </a:solidFill>
                  </a:tcPr>
                </a:tc>
                <a:extLst>
                  <a:ext uri="{0D108BD9-81ED-4DB2-BD59-A6C34878D82A}">
                    <a16:rowId xmlns:a16="http://schemas.microsoft.com/office/drawing/2014/main" val="904166586"/>
                  </a:ext>
                </a:extLst>
              </a:tr>
              <a:tr h="508662">
                <a:tc>
                  <a:txBody>
                    <a:bodyPr/>
                    <a:lstStyle/>
                    <a:p>
                      <a:r>
                        <a:rPr lang="en-US" dirty="0">
                          <a:solidFill>
                            <a:srgbClr val="002F65"/>
                          </a:solidFill>
                          <a:latin typeface="Overpass" charset="0"/>
                          <a:ea typeface="Overpass" charset="0"/>
                          <a:cs typeface="Overpass" charset="0"/>
                        </a:rPr>
                        <a:t>Investors*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58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26</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extLst>
                  <a:ext uri="{0D108BD9-81ED-4DB2-BD59-A6C34878D82A}">
                    <a16:rowId xmlns:a16="http://schemas.microsoft.com/office/drawing/2014/main" val="2521379664"/>
                  </a:ext>
                </a:extLst>
              </a:tr>
              <a:tr h="508662">
                <a:tc>
                  <a:txBody>
                    <a:bodyPr/>
                    <a:lstStyle/>
                    <a:p>
                      <a:r>
                        <a:rPr lang="en-US" dirty="0">
                          <a:solidFill>
                            <a:srgbClr val="002F65"/>
                          </a:solidFill>
                          <a:latin typeface="Overpass" charset="0"/>
                          <a:ea typeface="Overpass" charset="0"/>
                          <a:cs typeface="Overpass" charset="0"/>
                        </a:rPr>
                        <a:t>Academics</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23</a:t>
                      </a:r>
                      <a:endParaRPr lang="en-GB" dirty="0">
                        <a:solidFill>
                          <a:srgbClr val="002F65"/>
                        </a:solidFill>
                        <a:latin typeface="Overpass" charset="0"/>
                        <a:ea typeface="Overpass" charset="0"/>
                        <a:cs typeface="Overpass" charset="0"/>
                      </a:endParaRPr>
                    </a:p>
                  </a:txBody>
                  <a:tcPr anchor="ctr">
                    <a:solidFill>
                      <a:schemeClr val="bg2"/>
                    </a:solidFill>
                  </a:tcPr>
                </a:tc>
                <a:tc>
                  <a:txBody>
                    <a:bodyPr/>
                    <a:lstStyle/>
                    <a:p>
                      <a:pPr algn="ctr"/>
                      <a:r>
                        <a:rPr lang="en-US" dirty="0">
                          <a:solidFill>
                            <a:srgbClr val="002F65"/>
                          </a:solidFill>
                          <a:latin typeface="Overpass" charset="0"/>
                          <a:ea typeface="Overpass" charset="0"/>
                          <a:cs typeface="Overpass" charset="0"/>
                        </a:rPr>
                        <a:t>10</a:t>
                      </a:r>
                      <a:endParaRPr lang="en-GB" dirty="0">
                        <a:solidFill>
                          <a:srgbClr val="002F65"/>
                        </a:solidFill>
                        <a:latin typeface="Overpass" charset="0"/>
                        <a:ea typeface="Overpass" charset="0"/>
                        <a:cs typeface="Overpass" charset="0"/>
                      </a:endParaRPr>
                    </a:p>
                  </a:txBody>
                  <a:tcPr anchor="ctr">
                    <a:solidFill>
                      <a:schemeClr val="bg2"/>
                    </a:solidFill>
                  </a:tcPr>
                </a:tc>
                <a:extLst>
                  <a:ext uri="{0D108BD9-81ED-4DB2-BD59-A6C34878D82A}">
                    <a16:rowId xmlns:a16="http://schemas.microsoft.com/office/drawing/2014/main" val="3120634870"/>
                  </a:ext>
                </a:extLst>
              </a:tr>
              <a:tr h="508662">
                <a:tc>
                  <a:txBody>
                    <a:bodyPr/>
                    <a:lstStyle/>
                    <a:p>
                      <a:r>
                        <a:rPr lang="en-US" dirty="0">
                          <a:solidFill>
                            <a:srgbClr val="002F65"/>
                          </a:solidFill>
                          <a:latin typeface="Overpass" charset="0"/>
                          <a:ea typeface="Overpass" charset="0"/>
                          <a:cs typeface="Overpass" charset="0"/>
                        </a:rPr>
                        <a:t>Consultants &amp; others</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18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tc>
                  <a:txBody>
                    <a:bodyPr/>
                    <a:lstStyle/>
                    <a:p>
                      <a:pPr algn="ctr"/>
                      <a:r>
                        <a:rPr lang="en-US" dirty="0">
                          <a:solidFill>
                            <a:srgbClr val="002F65"/>
                          </a:solidFill>
                          <a:latin typeface="Overpass" charset="0"/>
                          <a:ea typeface="Overpass" charset="0"/>
                          <a:cs typeface="Overpass" charset="0"/>
                        </a:rPr>
                        <a:t>8</a:t>
                      </a:r>
                      <a:endParaRPr lang="en-GB" dirty="0">
                        <a:solidFill>
                          <a:srgbClr val="002F65"/>
                        </a:solidFill>
                        <a:latin typeface="Overpass" charset="0"/>
                        <a:ea typeface="Overpass" charset="0"/>
                        <a:cs typeface="Overpass" charset="0"/>
                      </a:endParaRPr>
                    </a:p>
                  </a:txBody>
                  <a:tcPr anchor="ctr">
                    <a:solidFill>
                      <a:schemeClr val="bg1">
                        <a:lumMod val="95000"/>
                      </a:schemeClr>
                    </a:solidFill>
                  </a:tcPr>
                </a:tc>
                <a:extLst>
                  <a:ext uri="{0D108BD9-81ED-4DB2-BD59-A6C34878D82A}">
                    <a16:rowId xmlns:a16="http://schemas.microsoft.com/office/drawing/2014/main" val="4036118499"/>
                  </a:ext>
                </a:extLst>
              </a:tr>
              <a:tr h="508662">
                <a:tc>
                  <a:txBody>
                    <a:bodyPr/>
                    <a:lstStyle/>
                    <a:p>
                      <a:r>
                        <a:rPr lang="en-US" b="1" dirty="0">
                          <a:solidFill>
                            <a:srgbClr val="002F65"/>
                          </a:solidFill>
                          <a:latin typeface="Overpass" charset="0"/>
                          <a:ea typeface="Overpass" charset="0"/>
                          <a:cs typeface="Overpass" charset="0"/>
                        </a:rPr>
                        <a:t>Total</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223</a:t>
                      </a:r>
                      <a:endParaRPr lang="en-GB" b="1" dirty="0">
                        <a:solidFill>
                          <a:srgbClr val="002F65"/>
                        </a:solidFill>
                        <a:latin typeface="Overpass" charset="0"/>
                        <a:ea typeface="Overpass" charset="0"/>
                        <a:cs typeface="Overpass" charset="0"/>
                      </a:endParaRPr>
                    </a:p>
                  </a:txBody>
                  <a:tcPr anchor="ctr">
                    <a:solidFill>
                      <a:schemeClr val="accent2"/>
                    </a:solidFill>
                  </a:tcPr>
                </a:tc>
                <a:tc>
                  <a:txBody>
                    <a:bodyPr/>
                    <a:lstStyle/>
                    <a:p>
                      <a:pPr algn="ctr"/>
                      <a:r>
                        <a:rPr lang="en-US" b="1" dirty="0">
                          <a:solidFill>
                            <a:srgbClr val="002F65"/>
                          </a:solidFill>
                          <a:latin typeface="Overpass" charset="0"/>
                          <a:ea typeface="Overpass" charset="0"/>
                          <a:cs typeface="Overpass" charset="0"/>
                        </a:rPr>
                        <a:t>100</a:t>
                      </a:r>
                      <a:endParaRPr lang="en-GB" b="1" dirty="0">
                        <a:solidFill>
                          <a:srgbClr val="002F65"/>
                        </a:solidFill>
                        <a:latin typeface="Overpass" charset="0"/>
                        <a:ea typeface="Overpass" charset="0"/>
                        <a:cs typeface="Overpass" charset="0"/>
                      </a:endParaRPr>
                    </a:p>
                  </a:txBody>
                  <a:tcPr anchor="ctr">
                    <a:solidFill>
                      <a:schemeClr val="accent2"/>
                    </a:solidFill>
                  </a:tcPr>
                </a:tc>
                <a:extLst>
                  <a:ext uri="{0D108BD9-81ED-4DB2-BD59-A6C34878D82A}">
                    <a16:rowId xmlns:a16="http://schemas.microsoft.com/office/drawing/2014/main" val="4250422959"/>
                  </a:ext>
                </a:extLst>
              </a:tr>
            </a:tbl>
          </a:graphicData>
        </a:graphic>
      </p:graphicFrame>
      <p:sp>
        <p:nvSpPr>
          <p:cNvPr id="6" name="Right Brace 5"/>
          <p:cNvSpPr/>
          <p:nvPr/>
        </p:nvSpPr>
        <p:spPr bwMode="auto">
          <a:xfrm>
            <a:off x="5531434" y="2303813"/>
            <a:ext cx="305273" cy="2509210"/>
          </a:xfrm>
          <a:prstGeom prst="rightBrace">
            <a:avLst>
              <a:gd name="adj1" fmla="val 47441"/>
              <a:gd name="adj2" fmla="val 50453"/>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3600" b="1">
              <a:ln w="22225">
                <a:solidFill>
                  <a:schemeClr val="accent2"/>
                </a:solidFill>
                <a:prstDash val="solid"/>
              </a:ln>
              <a:solidFill>
                <a:schemeClr val="accent2">
                  <a:lumMod val="40000"/>
                  <a:lumOff val="60000"/>
                </a:schemeClr>
              </a:solidFill>
              <a:latin typeface="Arial" charset="0"/>
              <a:ea typeface="ＭＳ Ｐゴシック" pitchFamily="1" charset="-128"/>
            </a:endParaRPr>
          </a:p>
        </p:txBody>
      </p:sp>
      <p:sp>
        <p:nvSpPr>
          <p:cNvPr id="7" name="TextBox 6"/>
          <p:cNvSpPr txBox="1"/>
          <p:nvPr/>
        </p:nvSpPr>
        <p:spPr>
          <a:xfrm>
            <a:off x="5955164" y="3096753"/>
            <a:ext cx="2232248" cy="923330"/>
          </a:xfrm>
          <a:prstGeom prst="rect">
            <a:avLst/>
          </a:prstGeom>
          <a:noFill/>
        </p:spPr>
        <p:txBody>
          <a:bodyPr wrap="square" rtlCol="0">
            <a:spAutoFit/>
          </a:bodyPr>
          <a:lstStyle/>
          <a:p>
            <a:pPr algn="ctr"/>
            <a:r>
              <a:rPr lang="en-US" sz="1800" dirty="0">
                <a:solidFill>
                  <a:srgbClr val="002F65"/>
                </a:solidFill>
                <a:latin typeface="Overpass Light" charset="0"/>
                <a:ea typeface="Overpass Light" charset="0"/>
                <a:cs typeface="Overpass Light" charset="0"/>
              </a:rPr>
              <a:t>Representing a </a:t>
            </a:r>
            <a:br>
              <a:rPr lang="en-US" sz="1800" b="1" dirty="0">
                <a:solidFill>
                  <a:srgbClr val="002F65"/>
                </a:solidFill>
                <a:latin typeface="Overpass" charset="0"/>
                <a:ea typeface="Overpass" charset="0"/>
                <a:cs typeface="Overpass" charset="0"/>
              </a:rPr>
            </a:br>
            <a:r>
              <a:rPr lang="en-US" sz="1800" b="1" dirty="0">
                <a:solidFill>
                  <a:srgbClr val="002F65"/>
                </a:solidFill>
                <a:latin typeface="Overpass" charset="0"/>
                <a:ea typeface="Overpass" charset="0"/>
                <a:cs typeface="Overpass" charset="0"/>
              </a:rPr>
              <a:t>Gross Asset Value </a:t>
            </a:r>
            <a:br>
              <a:rPr lang="en-US" sz="1800" b="1" dirty="0">
                <a:solidFill>
                  <a:srgbClr val="002F65"/>
                </a:solidFill>
                <a:latin typeface="Overpass" charset="0"/>
                <a:ea typeface="Overpass" charset="0"/>
                <a:cs typeface="Overpass" charset="0"/>
              </a:rPr>
            </a:br>
            <a:r>
              <a:rPr lang="en-US" sz="1800" dirty="0">
                <a:solidFill>
                  <a:srgbClr val="002F65"/>
                </a:solidFill>
                <a:latin typeface="Overpass Light" charset="0"/>
                <a:ea typeface="Overpass Light" charset="0"/>
                <a:cs typeface="Overpass Light" charset="0"/>
              </a:rPr>
              <a:t>of</a:t>
            </a:r>
            <a:r>
              <a:rPr lang="en-US" sz="1800" dirty="0">
                <a:solidFill>
                  <a:srgbClr val="002F65"/>
                </a:solidFill>
                <a:latin typeface="Overpass" charset="0"/>
                <a:ea typeface="Overpass" charset="0"/>
                <a:cs typeface="Overpass" charset="0"/>
              </a:rPr>
              <a:t> </a:t>
            </a:r>
            <a:r>
              <a:rPr lang="en-GB" sz="1800" b="1" dirty="0">
                <a:solidFill>
                  <a:srgbClr val="002F65"/>
                </a:solidFill>
                <a:latin typeface="Overpass" charset="0"/>
                <a:ea typeface="Overpass" charset="0"/>
                <a:cs typeface="Overpass" charset="0"/>
              </a:rPr>
              <a:t>&gt; €365 Billion</a:t>
            </a:r>
          </a:p>
        </p:txBody>
      </p:sp>
    </p:spTree>
    <p:extLst>
      <p:ext uri="{BB962C8B-B14F-4D97-AF65-F5344CB8AC3E}">
        <p14:creationId xmlns:p14="http://schemas.microsoft.com/office/powerpoint/2010/main" val="17591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FTSE EPRA/NAREIT </a:t>
            </a:r>
            <a:br>
              <a:rPr lang="en-GB" dirty="0"/>
            </a:br>
            <a:r>
              <a:rPr lang="en-GB" dirty="0"/>
              <a:t>GLOBAL REAL ESTATE INDEX SERIES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78942084"/>
              </p:ext>
            </p:extLst>
          </p:nvPr>
        </p:nvGraphicFramePr>
        <p:xfrm>
          <a:off x="299251" y="1223161"/>
          <a:ext cx="8132950" cy="4592568"/>
        </p:xfrm>
        <a:graphic>
          <a:graphicData uri="http://schemas.openxmlformats.org/drawingml/2006/table">
            <a:tbl>
              <a:tblPr/>
              <a:tblGrid>
                <a:gridCol w="478409">
                  <a:extLst>
                    <a:ext uri="{9D8B030D-6E8A-4147-A177-3AD203B41FA5}">
                      <a16:colId xmlns:a16="http://schemas.microsoft.com/office/drawing/2014/main" val="20000"/>
                    </a:ext>
                  </a:extLst>
                </a:gridCol>
                <a:gridCol w="478409">
                  <a:extLst>
                    <a:ext uri="{9D8B030D-6E8A-4147-A177-3AD203B41FA5}">
                      <a16:colId xmlns:a16="http://schemas.microsoft.com/office/drawing/2014/main" val="20001"/>
                    </a:ext>
                  </a:extLst>
                </a:gridCol>
                <a:gridCol w="239204">
                  <a:extLst>
                    <a:ext uri="{9D8B030D-6E8A-4147-A177-3AD203B41FA5}">
                      <a16:colId xmlns:a16="http://schemas.microsoft.com/office/drawing/2014/main" val="20002"/>
                    </a:ext>
                  </a:extLst>
                </a:gridCol>
                <a:gridCol w="478409">
                  <a:extLst>
                    <a:ext uri="{9D8B030D-6E8A-4147-A177-3AD203B41FA5}">
                      <a16:colId xmlns:a16="http://schemas.microsoft.com/office/drawing/2014/main" val="20003"/>
                    </a:ext>
                  </a:extLst>
                </a:gridCol>
                <a:gridCol w="478409">
                  <a:extLst>
                    <a:ext uri="{9D8B030D-6E8A-4147-A177-3AD203B41FA5}">
                      <a16:colId xmlns:a16="http://schemas.microsoft.com/office/drawing/2014/main" val="20004"/>
                    </a:ext>
                  </a:extLst>
                </a:gridCol>
                <a:gridCol w="239204">
                  <a:extLst>
                    <a:ext uri="{9D8B030D-6E8A-4147-A177-3AD203B41FA5}">
                      <a16:colId xmlns:a16="http://schemas.microsoft.com/office/drawing/2014/main" val="20005"/>
                    </a:ext>
                  </a:extLst>
                </a:gridCol>
                <a:gridCol w="478409">
                  <a:extLst>
                    <a:ext uri="{9D8B030D-6E8A-4147-A177-3AD203B41FA5}">
                      <a16:colId xmlns:a16="http://schemas.microsoft.com/office/drawing/2014/main" val="20006"/>
                    </a:ext>
                  </a:extLst>
                </a:gridCol>
                <a:gridCol w="478409">
                  <a:extLst>
                    <a:ext uri="{9D8B030D-6E8A-4147-A177-3AD203B41FA5}">
                      <a16:colId xmlns:a16="http://schemas.microsoft.com/office/drawing/2014/main" val="20007"/>
                    </a:ext>
                  </a:extLst>
                </a:gridCol>
                <a:gridCol w="239204">
                  <a:extLst>
                    <a:ext uri="{9D8B030D-6E8A-4147-A177-3AD203B41FA5}">
                      <a16:colId xmlns:a16="http://schemas.microsoft.com/office/drawing/2014/main" val="20008"/>
                    </a:ext>
                  </a:extLst>
                </a:gridCol>
                <a:gridCol w="478409">
                  <a:extLst>
                    <a:ext uri="{9D8B030D-6E8A-4147-A177-3AD203B41FA5}">
                      <a16:colId xmlns:a16="http://schemas.microsoft.com/office/drawing/2014/main" val="20009"/>
                    </a:ext>
                  </a:extLst>
                </a:gridCol>
                <a:gridCol w="478409">
                  <a:extLst>
                    <a:ext uri="{9D8B030D-6E8A-4147-A177-3AD203B41FA5}">
                      <a16:colId xmlns:a16="http://schemas.microsoft.com/office/drawing/2014/main" val="20010"/>
                    </a:ext>
                  </a:extLst>
                </a:gridCol>
                <a:gridCol w="239204">
                  <a:extLst>
                    <a:ext uri="{9D8B030D-6E8A-4147-A177-3AD203B41FA5}">
                      <a16:colId xmlns:a16="http://schemas.microsoft.com/office/drawing/2014/main" val="20011"/>
                    </a:ext>
                  </a:extLst>
                </a:gridCol>
                <a:gridCol w="478409">
                  <a:extLst>
                    <a:ext uri="{9D8B030D-6E8A-4147-A177-3AD203B41FA5}">
                      <a16:colId xmlns:a16="http://schemas.microsoft.com/office/drawing/2014/main" val="20012"/>
                    </a:ext>
                  </a:extLst>
                </a:gridCol>
                <a:gridCol w="478409">
                  <a:extLst>
                    <a:ext uri="{9D8B030D-6E8A-4147-A177-3AD203B41FA5}">
                      <a16:colId xmlns:a16="http://schemas.microsoft.com/office/drawing/2014/main" val="20013"/>
                    </a:ext>
                  </a:extLst>
                </a:gridCol>
                <a:gridCol w="239204">
                  <a:extLst>
                    <a:ext uri="{9D8B030D-6E8A-4147-A177-3AD203B41FA5}">
                      <a16:colId xmlns:a16="http://schemas.microsoft.com/office/drawing/2014/main" val="20014"/>
                    </a:ext>
                  </a:extLst>
                </a:gridCol>
                <a:gridCol w="478409">
                  <a:extLst>
                    <a:ext uri="{9D8B030D-6E8A-4147-A177-3AD203B41FA5}">
                      <a16:colId xmlns:a16="http://schemas.microsoft.com/office/drawing/2014/main" val="20015"/>
                    </a:ext>
                  </a:extLst>
                </a:gridCol>
                <a:gridCol w="478409">
                  <a:extLst>
                    <a:ext uri="{9D8B030D-6E8A-4147-A177-3AD203B41FA5}">
                      <a16:colId xmlns:a16="http://schemas.microsoft.com/office/drawing/2014/main" val="20016"/>
                    </a:ext>
                  </a:extLst>
                </a:gridCol>
                <a:gridCol w="239204">
                  <a:extLst>
                    <a:ext uri="{9D8B030D-6E8A-4147-A177-3AD203B41FA5}">
                      <a16:colId xmlns:a16="http://schemas.microsoft.com/office/drawing/2014/main" val="20017"/>
                    </a:ext>
                  </a:extLst>
                </a:gridCol>
                <a:gridCol w="478409">
                  <a:extLst>
                    <a:ext uri="{9D8B030D-6E8A-4147-A177-3AD203B41FA5}">
                      <a16:colId xmlns:a16="http://schemas.microsoft.com/office/drawing/2014/main" val="20018"/>
                    </a:ext>
                  </a:extLst>
                </a:gridCol>
                <a:gridCol w="478409">
                  <a:extLst>
                    <a:ext uri="{9D8B030D-6E8A-4147-A177-3AD203B41FA5}">
                      <a16:colId xmlns:a16="http://schemas.microsoft.com/office/drawing/2014/main" val="20019"/>
                    </a:ext>
                  </a:extLst>
                </a:gridCol>
              </a:tblGrid>
              <a:tr h="342929">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w="6350" cap="flat" cmpd="sng" algn="ctr">
                      <a:solidFill>
                        <a:schemeClr val="accent2"/>
                      </a:solidFill>
                      <a:prstDash val="solid"/>
                      <a:round/>
                      <a:headEnd type="none" w="med" len="med"/>
                      <a:tailEnd type="none" w="med" len="med"/>
                    </a:lnR>
                    <a:lnT>
                      <a:noFill/>
                    </a:lnT>
                    <a:lnB>
                      <a:noFill/>
                    </a:lnB>
                  </a:tcPr>
                </a:tc>
                <a:tc gridSpan="8">
                  <a:txBody>
                    <a:bodyPr/>
                    <a:lstStyle/>
                    <a:p>
                      <a:pPr algn="ctr" fontAlgn="ctr"/>
                      <a:r>
                        <a:rPr lang="en-US" sz="1200" b="1" i="0" u="none" strike="noStrike" dirty="0">
                          <a:solidFill>
                            <a:srgbClr val="FFFFFF"/>
                          </a:solidFill>
                          <a:latin typeface="Overpass" charset="0"/>
                          <a:ea typeface="Overpass" charset="0"/>
                          <a:cs typeface="Overpass" charset="0"/>
                        </a:rPr>
                        <a:t>FTSE EPRA/NAREIT Global Real Estate Index*</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extLst>
                  <a:ext uri="{0D108BD9-81ED-4DB2-BD59-A6C34878D82A}">
                    <a16:rowId xmlns:a16="http://schemas.microsoft.com/office/drawing/2014/main" val="10000"/>
                  </a:ext>
                </a:extLst>
              </a:tr>
              <a:tr h="436899">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w="6350" cap="flat" cmpd="sng" algn="ctr">
                      <a:solidFill>
                        <a:schemeClr val="accent2"/>
                      </a:solidFill>
                      <a:prstDash val="solid"/>
                      <a:round/>
                      <a:headEnd type="none" w="med" len="med"/>
                      <a:tailEnd type="none" w="med" len="med"/>
                    </a:lnR>
                    <a:lnT>
                      <a:noFill/>
                    </a:lnT>
                    <a:lnB>
                      <a:noFill/>
                    </a:lnB>
                  </a:tcPr>
                </a:tc>
                <a:tc gridSpan="4">
                  <a:txBody>
                    <a:bodyPr/>
                    <a:lstStyle/>
                    <a:p>
                      <a:pPr algn="ctr" fontAlgn="ctr"/>
                      <a:r>
                        <a:rPr lang="en-US" sz="1100" b="0" i="0" u="none" strike="noStrike" dirty="0">
                          <a:solidFill>
                            <a:schemeClr val="accent1"/>
                          </a:solidFill>
                          <a:latin typeface="Overpass" charset="0"/>
                          <a:ea typeface="Overpass" charset="0"/>
                          <a:cs typeface="Overpass" charset="0"/>
                        </a:rPr>
                        <a:t>493 Constituents</a:t>
                      </a:r>
                    </a:p>
                  </a:txBody>
                  <a:tcPr marL="4980" marR="4980" marT="498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€ 1,430 Billion</a:t>
                      </a:r>
                    </a:p>
                  </a:txBody>
                  <a:tcPr marL="4980" marR="4980" marT="498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extLst>
                  <a:ext uri="{0D108BD9-81ED-4DB2-BD59-A6C34878D82A}">
                    <a16:rowId xmlns:a16="http://schemas.microsoft.com/office/drawing/2014/main" val="10001"/>
                  </a:ext>
                </a:extLst>
              </a:tr>
              <a:tr h="210976">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extLst>
                  <a:ext uri="{0D108BD9-81ED-4DB2-BD59-A6C34878D82A}">
                    <a16:rowId xmlns:a16="http://schemas.microsoft.com/office/drawing/2014/main" val="10003"/>
                  </a:ext>
                </a:extLst>
              </a:tr>
              <a:tr h="210976">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a:noFill/>
                    </a:lnR>
                    <a:lnT>
                      <a:noFill/>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rgbClr val="E5AC50"/>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rgbClr val="E5AC50"/>
                      </a:solidFill>
                      <a:prstDash val="solid"/>
                      <a:round/>
                      <a:headEnd type="none" w="med" len="med"/>
                      <a:tailEnd type="none" w="med" len="med"/>
                    </a:lnB>
                  </a:tcPr>
                </a:tc>
                <a:extLst>
                  <a:ext uri="{0D108BD9-81ED-4DB2-BD59-A6C34878D82A}">
                    <a16:rowId xmlns:a16="http://schemas.microsoft.com/office/drawing/2014/main" val="10004"/>
                  </a:ext>
                </a:extLst>
              </a:tr>
              <a:tr h="276860">
                <a:tc gridSpan="6">
                  <a:txBody>
                    <a:bodyPr/>
                    <a:lstStyle/>
                    <a:p>
                      <a:pPr algn="ctr" fontAlgn="ctr"/>
                      <a:r>
                        <a:rPr lang="en-US" sz="1200" b="1" i="0" u="none" strike="noStrike" dirty="0">
                          <a:solidFill>
                            <a:srgbClr val="FFFFFF"/>
                          </a:solidFill>
                          <a:latin typeface="Overpass" charset="0"/>
                          <a:ea typeface="Overpass" charset="0"/>
                          <a:cs typeface="Overpass" charset="0"/>
                        </a:rPr>
                        <a:t>EMEA</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6">
                  <a:txBody>
                    <a:bodyPr/>
                    <a:lstStyle/>
                    <a:p>
                      <a:pPr algn="ctr" fontAlgn="ctr"/>
                      <a:r>
                        <a:rPr lang="en-US" sz="1200" b="1" i="0" u="none" strike="noStrike" dirty="0">
                          <a:solidFill>
                            <a:srgbClr val="FFFFFF"/>
                          </a:solidFill>
                          <a:latin typeface="Overpass" charset="0"/>
                          <a:ea typeface="Overpass" charset="0"/>
                          <a:cs typeface="Overpass" charset="0"/>
                        </a:rPr>
                        <a:t>Americas</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6">
                  <a:txBody>
                    <a:bodyPr/>
                    <a:lstStyle/>
                    <a:p>
                      <a:pPr algn="ctr" fontAlgn="ctr"/>
                      <a:r>
                        <a:rPr lang="en-US" sz="1200" b="1" i="0" u="none" strike="noStrike" dirty="0">
                          <a:solidFill>
                            <a:srgbClr val="FFFFFF"/>
                          </a:solidFill>
                          <a:latin typeface="Overpass" charset="0"/>
                          <a:ea typeface="Overpass" charset="0"/>
                          <a:cs typeface="Overpass" charset="0"/>
                        </a:rPr>
                        <a:t>Asia Pacific</a:t>
                      </a: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rgbClr val="E5AC50"/>
                      </a:solidFill>
                      <a:prstDash val="solid"/>
                      <a:round/>
                      <a:headEnd type="none" w="med" len="med"/>
                      <a:tailEnd type="none" w="med" len="med"/>
                    </a:lnR>
                    <a:lnT w="6350" cap="flat" cmpd="sng" algn="ctr">
                      <a:solidFill>
                        <a:srgbClr val="E5AC50"/>
                      </a:solidFill>
                      <a:prstDash val="solid"/>
                      <a:round/>
                      <a:headEnd type="none" w="med" len="med"/>
                      <a:tailEnd type="none" w="med" len="med"/>
                    </a:lnT>
                    <a:lnB>
                      <a:noFill/>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9859">
                <a:tc gridSpan="3">
                  <a:txBody>
                    <a:bodyPr/>
                    <a:lstStyle/>
                    <a:p>
                      <a:pPr algn="ctr" fontAlgn="ctr"/>
                      <a:r>
                        <a:rPr lang="en-US" sz="1100" b="0" i="0" u="none" strike="noStrike" dirty="0">
                          <a:solidFill>
                            <a:schemeClr val="accent1"/>
                          </a:solidFill>
                          <a:latin typeface="Overpass" charset="0"/>
                          <a:ea typeface="Overpass" charset="0"/>
                          <a:cs typeface="Overpass" charset="0"/>
                        </a:rPr>
                        <a:t>128 Constituents</a:t>
                      </a:r>
                    </a:p>
                  </a:txBody>
                  <a:tcPr marL="4980" marR="4980" marT="4980" marB="0" anchor="ctr">
                    <a:lnL w="635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€ 227 Billion</a:t>
                      </a:r>
                    </a:p>
                  </a:txBody>
                  <a:tcPr marL="4980" marR="4980" marT="4980" marB="0" anchor="ctr">
                    <a:lnL w="1270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3">
                  <a:txBody>
                    <a:bodyPr/>
                    <a:lstStyle/>
                    <a:p>
                      <a:pPr algn="ctr" fontAlgn="ctr"/>
                      <a:r>
                        <a:rPr lang="en-US" sz="1100" b="0" i="0" u="none" strike="noStrike" dirty="0">
                          <a:solidFill>
                            <a:schemeClr val="accent1"/>
                          </a:solidFill>
                          <a:latin typeface="Overpass" charset="0"/>
                          <a:ea typeface="Overpass" charset="0"/>
                          <a:cs typeface="Overpass" charset="0"/>
                        </a:rPr>
                        <a:t>178 Constituents</a:t>
                      </a:r>
                    </a:p>
                  </a:txBody>
                  <a:tcPr marL="4980" marR="4980" marT="498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€ 754 Billion</a:t>
                      </a:r>
                    </a:p>
                  </a:txBody>
                  <a:tcPr marL="4980" marR="4980" marT="4980" marB="0" anchor="ctr">
                    <a:lnL w="6350" cap="flat" cmpd="sng" algn="ctr">
                      <a:no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a:noFill/>
                    </a:lnT>
                    <a:lnB>
                      <a:noFill/>
                    </a:lnB>
                  </a:tcPr>
                </a:tc>
                <a:tc gridSpan="3">
                  <a:txBody>
                    <a:bodyPr/>
                    <a:lstStyle/>
                    <a:p>
                      <a:pPr algn="ctr" fontAlgn="ctr"/>
                      <a:r>
                        <a:rPr lang="en-US" sz="1100" b="0" i="0" u="none" strike="noStrike" dirty="0">
                          <a:solidFill>
                            <a:schemeClr val="accent1"/>
                          </a:solidFill>
                          <a:latin typeface="Overpass" charset="0"/>
                          <a:ea typeface="Overpass" charset="0"/>
                          <a:cs typeface="Overpass" charset="0"/>
                        </a:rPr>
                        <a:t>181 Constituents</a:t>
                      </a:r>
                    </a:p>
                  </a:txBody>
                  <a:tcPr marL="4980" marR="4980" marT="4980" marB="0" anchor="ctr">
                    <a:lnL w="6350" cap="flat" cmpd="sng" algn="ctr">
                      <a:solidFill>
                        <a:schemeClr val="accent2"/>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€ 449 Billion</a:t>
                      </a:r>
                    </a:p>
                  </a:txBody>
                  <a:tcPr marL="4980" marR="4980" marT="4980" marB="0" anchor="ctr">
                    <a:lnL w="6350" cap="flat" cmpd="sng" algn="ctr">
                      <a:noFill/>
                      <a:prstDash val="solid"/>
                      <a:round/>
                      <a:headEnd type="none" w="med" len="med"/>
                      <a:tailEnd type="none" w="med" len="med"/>
                    </a:lnL>
                    <a:lnR w="6350" cap="flat" cmpd="sng" algn="ctr">
                      <a:solidFill>
                        <a:srgbClr val="E5AC50"/>
                      </a:solidFill>
                      <a:prstDash val="solid"/>
                      <a:round/>
                      <a:headEnd type="none" w="med" len="med"/>
                      <a:tailEnd type="none" w="med" len="med"/>
                    </a:lnR>
                    <a:lnT>
                      <a:noFill/>
                    </a:lnT>
                    <a:lnB w="6350" cap="flat" cmpd="sng" algn="ctr">
                      <a:solidFill>
                        <a:schemeClr val="accent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41219">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42929">
                <a:tc gridSpan="8">
                  <a:txBody>
                    <a:bodyPr/>
                    <a:lstStyle/>
                    <a:p>
                      <a:pPr algn="ctr" fontAlgn="ctr"/>
                      <a:r>
                        <a:rPr lang="en-US" sz="1100" b="1" i="0" u="none" strike="noStrike" dirty="0">
                          <a:solidFill>
                            <a:srgbClr val="FFFFFF"/>
                          </a:solidFill>
                          <a:latin typeface="Overpass" charset="0"/>
                          <a:ea typeface="Overpass" charset="0"/>
                          <a:cs typeface="Overpass" charset="0"/>
                        </a:rPr>
                        <a:t>FTSE EPRA/NAREIT Developed Real Estate Index</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rowSpan="3" gridSpan="2">
                  <a:txBody>
                    <a:bodyPr/>
                    <a:lstStyle/>
                    <a:p>
                      <a:pPr algn="ctr" fontAlgn="ctr">
                        <a:lnSpc>
                          <a:spcPct val="80000"/>
                        </a:lnSpc>
                      </a:pPr>
                      <a:r>
                        <a:rPr lang="en-US" sz="900" b="0" i="0" u="none" strike="noStrike" dirty="0">
                          <a:solidFill>
                            <a:schemeClr val="accent1"/>
                          </a:solidFill>
                          <a:latin typeface="Overpass" charset="0"/>
                          <a:ea typeface="Overpass" charset="0"/>
                          <a:cs typeface="Overpass" charset="0"/>
                        </a:rPr>
                        <a:t>* Represents </a:t>
                      </a:r>
                      <a:br>
                        <a:rPr lang="en-US" sz="900" b="0" i="0" u="none" strike="noStrike" dirty="0">
                          <a:solidFill>
                            <a:schemeClr val="accent1"/>
                          </a:solidFill>
                          <a:latin typeface="Overpass" charset="0"/>
                          <a:ea typeface="Overpass" charset="0"/>
                          <a:cs typeface="Overpass" charset="0"/>
                        </a:rPr>
                      </a:br>
                      <a:r>
                        <a:rPr lang="en-US" sz="900" b="0" i="0" u="none" strike="noStrike" dirty="0">
                          <a:solidFill>
                            <a:schemeClr val="accent1"/>
                          </a:solidFill>
                          <a:latin typeface="Overpass" charset="0"/>
                          <a:ea typeface="Overpass" charset="0"/>
                          <a:cs typeface="Overpass" charset="0"/>
                        </a:rPr>
                        <a:t>the aggregate </a:t>
                      </a:r>
                      <a:br>
                        <a:rPr lang="en-US" sz="900" b="0" i="0" u="none" strike="noStrike" dirty="0">
                          <a:solidFill>
                            <a:schemeClr val="accent1"/>
                          </a:solidFill>
                          <a:latin typeface="Overpass" charset="0"/>
                          <a:ea typeface="Overpass" charset="0"/>
                          <a:cs typeface="Overpass" charset="0"/>
                        </a:rPr>
                      </a:br>
                      <a:r>
                        <a:rPr lang="en-US" sz="900" b="0" i="0" u="none" strike="noStrike" dirty="0">
                          <a:solidFill>
                            <a:schemeClr val="accent1"/>
                          </a:solidFill>
                          <a:latin typeface="Overpass" charset="0"/>
                          <a:ea typeface="Overpass" charset="0"/>
                          <a:cs typeface="Overpass" charset="0"/>
                        </a:rPr>
                        <a:t>of Developed + Emerging, </a:t>
                      </a:r>
                      <a:br>
                        <a:rPr lang="en-US" sz="900" b="0" i="0" u="none" strike="noStrike" dirty="0">
                          <a:solidFill>
                            <a:schemeClr val="accent1"/>
                          </a:solidFill>
                          <a:latin typeface="Overpass" charset="0"/>
                          <a:ea typeface="Overpass" charset="0"/>
                          <a:cs typeface="Overpass" charset="0"/>
                        </a:rPr>
                      </a:br>
                      <a:r>
                        <a:rPr lang="en-US" sz="900" b="0" i="0" u="none" strike="noStrike" dirty="0">
                          <a:solidFill>
                            <a:schemeClr val="accent1"/>
                          </a:solidFill>
                          <a:latin typeface="Overpass" charset="0"/>
                          <a:ea typeface="Overpass" charset="0"/>
                          <a:cs typeface="Overpass" charset="0"/>
                        </a:rPr>
                        <a:t>excluding AIM</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3" hMerge="1">
                  <a:txBody>
                    <a:bodyPr/>
                    <a:lstStyle/>
                    <a:p>
                      <a:endParaRPr lang="en-US"/>
                    </a:p>
                  </a:txBody>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a:noFill/>
                    </a:lnB>
                  </a:tcPr>
                </a:tc>
                <a:tc gridSpan="8">
                  <a:txBody>
                    <a:bodyPr/>
                    <a:lstStyle/>
                    <a:p>
                      <a:pPr algn="ctr" fontAlgn="ctr"/>
                      <a:r>
                        <a:rPr lang="en-US" sz="1100" b="1" i="0" u="none" strike="noStrike" dirty="0">
                          <a:solidFill>
                            <a:srgbClr val="FFFFFF"/>
                          </a:solidFill>
                          <a:latin typeface="Overpass" charset="0"/>
                          <a:ea typeface="Overpass" charset="0"/>
                          <a:cs typeface="Overpass" charset="0"/>
                        </a:rPr>
                        <a:t>FTSE EPRA/NAREIT Emerging Real Estate Index</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47402">
                <a:tc rowSpan="2" gridSpan="4">
                  <a:txBody>
                    <a:bodyPr/>
                    <a:lstStyle/>
                    <a:p>
                      <a:pPr algn="ctr" fontAlgn="ctr"/>
                      <a:r>
                        <a:rPr lang="en-US" sz="1100" b="0" i="0" u="none" strike="noStrike" dirty="0">
                          <a:solidFill>
                            <a:schemeClr val="accent1"/>
                          </a:solidFill>
                          <a:latin typeface="Overpass" charset="0"/>
                          <a:ea typeface="Overpass" charset="0"/>
                          <a:cs typeface="Overpass" charset="0"/>
                        </a:rPr>
                        <a:t>338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€ 1,289 Billion</a:t>
                      </a:r>
                    </a:p>
                  </a:txBody>
                  <a:tcPr marL="4980" marR="4980" marT="4980" marB="0" anchor="ctr">
                    <a:lnL w="6350" cap="flat" cmpd="sng" algn="ctr">
                      <a:no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1100" b="0" i="0" u="none" strike="noStrike" dirty="0">
                          <a:solidFill>
                            <a:schemeClr val="accent1"/>
                          </a:solidFill>
                          <a:latin typeface="Overpass" charset="0"/>
                          <a:ea typeface="Overpass" charset="0"/>
                          <a:cs typeface="Overpass" charset="0"/>
                        </a:rPr>
                        <a:t> </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endParaRPr lang="en-US" sz="11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rowSpan="2" gridSpan="4">
                  <a:txBody>
                    <a:bodyPr/>
                    <a:lstStyle/>
                    <a:p>
                      <a:pPr algn="ctr" fontAlgn="ctr"/>
                      <a:r>
                        <a:rPr lang="en-US" sz="1100" b="0" i="0" u="none" strike="noStrike" dirty="0">
                          <a:solidFill>
                            <a:schemeClr val="accent1"/>
                          </a:solidFill>
                          <a:latin typeface="Overpass" charset="0"/>
                          <a:ea typeface="Overpass" charset="0"/>
                          <a:cs typeface="Overpass" charset="0"/>
                        </a:rPr>
                        <a:t>148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accent1"/>
                          </a:solidFill>
                          <a:latin typeface="Overpass" charset="0"/>
                          <a:ea typeface="Overpass" charset="0"/>
                          <a:cs typeface="Overpass" charset="0"/>
                        </a:rPr>
                        <a:t>€ 140 Billion</a:t>
                      </a:r>
                    </a:p>
                  </a:txBody>
                  <a:tcPr marL="4980" marR="4980" marT="4980" marB="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11"/>
                  </a:ext>
                </a:extLst>
              </a:tr>
              <a:tr h="210976">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009180"/>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w="6350" cap="flat" cmpd="sng" algn="ctr">
                      <a:solidFill>
                        <a:srgbClr val="00918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009180"/>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w="6350" cap="flat" cmpd="sng" algn="ctr">
                      <a:solidFill>
                        <a:srgbClr val="00918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730030"/>
                      </a:solidFill>
                      <a:prstDash val="solid"/>
                      <a:round/>
                      <a:headEnd type="none" w="med" len="med"/>
                      <a:tailEnd type="none" w="med" len="med"/>
                    </a:lnL>
                    <a:lnR w="6350" cap="flat" cmpd="sng" algn="ctr">
                      <a:solidFill>
                        <a:srgbClr val="730030"/>
                      </a:solidFill>
                      <a:prstDash val="solid"/>
                      <a:round/>
                      <a:headEnd type="none" w="med" len="med"/>
                      <a:tailEnd type="none" w="med" len="med"/>
                    </a:lnR>
                    <a:lnT>
                      <a:noFill/>
                    </a:lnT>
                    <a:lnB w="6350" cap="flat" cmpd="sng" algn="ctr">
                      <a:solidFill>
                        <a:srgbClr val="73003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pPr algn="ctr" fontAlgn="ctr"/>
                      <a:endParaRPr lang="en-US" sz="1100" b="0" i="0" u="none" strike="noStrike" dirty="0">
                        <a:solidFill>
                          <a:srgbClr val="142A59"/>
                        </a:solidFill>
                        <a:latin typeface="Overpass" charset="0"/>
                        <a:ea typeface="Overpass" charset="0"/>
                        <a:cs typeface="Overpass" charset="0"/>
                      </a:endParaRPr>
                    </a:p>
                  </a:txBody>
                  <a:tcPr marL="4980" marR="4980" marT="4980" marB="0" anchor="ctr">
                    <a:lnL w="6350" cap="flat" cmpd="sng" algn="ctr">
                      <a:solidFill>
                        <a:srgbClr val="730030"/>
                      </a:solidFill>
                      <a:prstDash val="solid"/>
                      <a:round/>
                      <a:headEnd type="none" w="med" len="med"/>
                      <a:tailEnd type="none" w="med" len="med"/>
                    </a:lnL>
                    <a:lnR w="6350" cap="flat" cmpd="sng" algn="ctr">
                      <a:solidFill>
                        <a:srgbClr val="730030"/>
                      </a:solidFill>
                      <a:prstDash val="solid"/>
                      <a:round/>
                      <a:headEnd type="none" w="med" len="med"/>
                      <a:tailEnd type="none" w="med" len="med"/>
                    </a:lnR>
                    <a:lnT>
                      <a:noFill/>
                    </a:lnT>
                    <a:lnB w="6350" cap="flat" cmpd="sng" algn="ctr">
                      <a:solidFill>
                        <a:srgbClr val="730030"/>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r h="210976">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noFill/>
                      <a:prstDash val="solid"/>
                      <a:round/>
                      <a:headEnd type="none" w="med" len="med"/>
                      <a:tailEnd type="none" w="med" len="med"/>
                    </a:lnL>
                    <a:lnR>
                      <a:noFill/>
                    </a:lnR>
                    <a:lnT>
                      <a:noFill/>
                    </a:lnT>
                    <a:lnB>
                      <a:noFill/>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extLst>
                  <a:ext uri="{0D108BD9-81ED-4DB2-BD59-A6C34878D82A}">
                    <a16:rowId xmlns:a16="http://schemas.microsoft.com/office/drawing/2014/main" val="10013"/>
                  </a:ext>
                </a:extLst>
              </a:tr>
              <a:tr h="210976">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4"/>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a:noFill/>
                    </a:lnR>
                    <a:lnT>
                      <a:noFill/>
                    </a:lnT>
                    <a:lnB w="6350" cap="flat" cmpd="sng" algn="ctr">
                      <a:solidFill>
                        <a:schemeClr val="accent4"/>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5">
                          <a:lumMod val="60000"/>
                          <a:lumOff val="40000"/>
                        </a:schemeClr>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a:noFill/>
                    </a:lnL>
                    <a:lnR>
                      <a:noFill/>
                    </a:lnR>
                    <a:lnT>
                      <a:noFill/>
                    </a:lnT>
                    <a:lnB w="6350" cap="flat" cmpd="sng" algn="ctr">
                      <a:solidFill>
                        <a:schemeClr val="accent5">
                          <a:lumMod val="60000"/>
                          <a:lumOff val="40000"/>
                        </a:schemeClr>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a:noFill/>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a:noFill/>
                    </a:lnL>
                    <a:lnR>
                      <a:noFill/>
                    </a:lnR>
                    <a:lnT w="6350" cap="flat" cmpd="sng" algn="ctr">
                      <a:solidFill>
                        <a:schemeClr val="accent1"/>
                      </a:solidFill>
                      <a:prstDash val="solid"/>
                      <a:round/>
                      <a:headEnd type="none" w="med" len="med"/>
                      <a:tailEnd type="none" w="med" len="med"/>
                    </a:lnT>
                    <a:lnB>
                      <a:noFill/>
                    </a:lnB>
                  </a:tcPr>
                </a:tc>
                <a:tc>
                  <a:txBody>
                    <a:bodyPr/>
                    <a:lstStyle/>
                    <a:p>
                      <a:pPr algn="ctr" fontAlgn="ctr"/>
                      <a:r>
                        <a:rPr lang="en-US" sz="1100" b="0" i="0" u="none" strike="noStrike" dirty="0">
                          <a:solidFill>
                            <a:srgbClr val="000000"/>
                          </a:solidFill>
                          <a:latin typeface="Overpass" charset="0"/>
                          <a:ea typeface="Overpass" charset="0"/>
                          <a:cs typeface="Overpass" charset="0"/>
                        </a:rPr>
                        <a:t> </a:t>
                      </a:r>
                    </a:p>
                  </a:txBody>
                  <a:tcPr marL="4980" marR="4980" marT="4980" marB="0" anchor="ctr">
                    <a:lnL>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fontAlgn="ctr"/>
                      <a:endParaRPr lang="en-US" sz="1100" b="0"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a:noFill/>
                    </a:lnR>
                    <a:lnT>
                      <a:noFill/>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4"/>
                  </a:ext>
                </a:extLst>
              </a:tr>
              <a:tr h="415866">
                <a:tc gridSpan="2">
                  <a:txBody>
                    <a:bodyPr/>
                    <a:lstStyle/>
                    <a:p>
                      <a:pPr algn="ctr" fontAlgn="ctr"/>
                      <a:r>
                        <a:rPr lang="en-US" sz="1100" b="1" i="0" u="none" strike="noStrike" dirty="0">
                          <a:solidFill>
                            <a:srgbClr val="FFFFFF"/>
                          </a:solidFill>
                          <a:latin typeface="Overpass" charset="0"/>
                          <a:ea typeface="Overpass" charset="0"/>
                          <a:cs typeface="Overpass" charset="0"/>
                        </a:rPr>
                        <a:t>EMEA</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rgbClr val="009180"/>
                      </a:solidFill>
                      <a:prstDash val="solid"/>
                      <a:round/>
                      <a:headEnd type="none" w="med" len="med"/>
                      <a:tailEnd type="none" w="med" len="med"/>
                    </a:lnB>
                    <a:solidFill>
                      <a:schemeClr val="accent4"/>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North America</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Asia Pacific</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a:noFill/>
                    </a:lnB>
                    <a:solidFill>
                      <a:schemeClr val="accent4"/>
                    </a:solidFill>
                  </a:tcPr>
                </a:tc>
                <a:tc hMerge="1">
                  <a:txBody>
                    <a:bodyPr/>
                    <a:lstStyle/>
                    <a:p>
                      <a:endParaRPr lang="en-US"/>
                    </a:p>
                  </a:txBody>
                  <a:tcPr/>
                </a:tc>
                <a:tc>
                  <a:txBody>
                    <a:bodyPr/>
                    <a:lstStyle/>
                    <a:p>
                      <a:pPr algn="ctr" fontAlgn="ctr"/>
                      <a:endParaRPr lang="en-US" sz="1100" b="1"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AIM Index</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w="6350" cap="flat" cmpd="sng" algn="ctr">
                      <a:solidFill>
                        <a:schemeClr val="accent5">
                          <a:lumMod val="60000"/>
                          <a:lumOff val="40000"/>
                        </a:schemeClr>
                      </a:solidFill>
                      <a:prstDash val="solid"/>
                      <a:round/>
                      <a:headEnd type="none" w="med" len="med"/>
                      <a:tailEnd type="none" w="med" len="med"/>
                    </a:lnT>
                    <a:lnB>
                      <a:noFill/>
                    </a:lnB>
                    <a:solidFill>
                      <a:schemeClr val="accent5">
                        <a:lumMod val="60000"/>
                        <a:lumOff val="40000"/>
                      </a:schemeClr>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EMEA</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a:txBody>
                    <a:bodyPr/>
                    <a:lstStyle/>
                    <a:p>
                      <a:pPr algn="ctr" fontAlgn="ctr"/>
                      <a:endParaRPr lang="en-US" sz="1100" b="1" i="0" u="none" strike="noStrike" dirty="0">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Americas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a:noFill/>
                    </a:lnB>
                    <a:solidFill>
                      <a:schemeClr val="accent1"/>
                    </a:solidFill>
                  </a:tcPr>
                </a:tc>
                <a:tc hMerge="1">
                  <a:txBody>
                    <a:bodyPr/>
                    <a:lstStyle/>
                    <a:p>
                      <a:endParaRPr lang="en-US"/>
                    </a:p>
                  </a:txBody>
                  <a:tcPr/>
                </a:tc>
                <a:tc>
                  <a:txBody>
                    <a:bodyPr/>
                    <a:lstStyle/>
                    <a:p>
                      <a:pPr algn="ctr" fontAlgn="ctr"/>
                      <a:endParaRPr lang="en-US" sz="1100" b="1" i="0" u="none" strike="noStrike">
                        <a:solidFill>
                          <a:srgbClr val="000000"/>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1100" b="1" i="0" u="none" strike="noStrike" dirty="0">
                          <a:solidFill>
                            <a:srgbClr val="FFFFFF"/>
                          </a:solidFill>
                          <a:latin typeface="Overpass" charset="0"/>
                          <a:ea typeface="Overpass" charset="0"/>
                          <a:cs typeface="Overpass" charset="0"/>
                        </a:rPr>
                        <a:t>Asia Pacific</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rgbClr val="73003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15"/>
                  </a:ext>
                </a:extLst>
              </a:tr>
              <a:tr h="264575">
                <a:tc gridSpan="2">
                  <a:txBody>
                    <a:bodyPr/>
                    <a:lstStyle/>
                    <a:p>
                      <a:pPr algn="ctr" fontAlgn="ctr"/>
                      <a:r>
                        <a:rPr lang="en-US" sz="900" b="0" i="0" u="none" strike="noStrike" dirty="0">
                          <a:solidFill>
                            <a:schemeClr val="accent1"/>
                          </a:solidFill>
                          <a:latin typeface="Overpass" charset="0"/>
                          <a:ea typeface="Overpass" charset="0"/>
                          <a:cs typeface="Overpass" charset="0"/>
                        </a:rPr>
                        <a:t>105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rgbClr val="009180"/>
                      </a:solidFill>
                      <a:prstDash val="solid"/>
                      <a:round/>
                      <a:headEnd type="none" w="med" len="med"/>
                      <a:tailEnd type="none" w="med" len="med"/>
                    </a:lnT>
                    <a:lnB>
                      <a:noFill/>
                    </a:lnB>
                    <a:solidFill>
                      <a:schemeClr val="accent4">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153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80 Constituents</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7 Constituents</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23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24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107 Constituents</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rgbClr val="73003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16"/>
                  </a:ext>
                </a:extLst>
              </a:tr>
              <a:tr h="264575">
                <a:tc gridSpan="2">
                  <a:txBody>
                    <a:bodyPr/>
                    <a:lstStyle/>
                    <a:p>
                      <a:pPr algn="ctr" fontAlgn="ctr"/>
                      <a:r>
                        <a:rPr lang="en-US" sz="900" b="0" i="0" u="none" strike="noStrike" dirty="0">
                          <a:solidFill>
                            <a:schemeClr val="accent1"/>
                          </a:solidFill>
                          <a:latin typeface="Overpass" charset="0"/>
                          <a:ea typeface="Overpass" charset="0"/>
                          <a:cs typeface="Overpass" charset="0"/>
                        </a:rPr>
                        <a:t>€ 204 Billion</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solidFill>
                      <a:schemeClr val="accent4">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€ 736 Billion</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€ 349 Billion</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€ 0.7 Billion</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a:solidFill>
                          <a:schemeClr val="accent1"/>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€ 23 Billion</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solidFill>
                      <a:schemeClr val="accent1">
                        <a:lumMod val="40000"/>
                        <a:lumOff val="60000"/>
                      </a:schemeClr>
                    </a:solidFill>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€ 17 Billion</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endParaRPr lang="en-US" sz="900" b="0" i="0"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chemeClr val="accent1"/>
                          </a:solidFill>
                          <a:latin typeface="Overpass" charset="0"/>
                          <a:ea typeface="Overpass" charset="0"/>
                          <a:cs typeface="Overpass" charset="0"/>
                        </a:rPr>
                        <a:t>€ 90 Billion</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17"/>
                  </a:ext>
                </a:extLst>
              </a:tr>
              <a:tr h="264575">
                <a:tc gridSpan="2">
                  <a:txBody>
                    <a:bodyPr/>
                    <a:lstStyle/>
                    <a:p>
                      <a:pPr algn="ctr" fontAlgn="ctr"/>
                      <a:r>
                        <a:rPr lang="en-US" sz="900" b="0" i="1" u="none" strike="noStrike" dirty="0">
                          <a:solidFill>
                            <a:schemeClr val="accent1"/>
                          </a:solidFill>
                          <a:latin typeface="Overpass" charset="0"/>
                          <a:ea typeface="Overpass" charset="0"/>
                          <a:cs typeface="Overpass" charset="0"/>
                        </a:rPr>
                        <a:t>16%</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57%</a:t>
                      </a: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rgbClr val="009180"/>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27%</a:t>
                      </a:r>
                    </a:p>
                  </a:txBody>
                  <a:tcPr marL="4980" marR="4980" marT="4980" marB="0" anchor="ctr">
                    <a:lnL w="6350" cap="flat" cmpd="sng" algn="ctr">
                      <a:solidFill>
                        <a:srgbClr val="009180"/>
                      </a:solidFill>
                      <a:prstDash val="solid"/>
                      <a:round/>
                      <a:headEnd type="none" w="med" len="med"/>
                      <a:tailEnd type="none" w="med" len="med"/>
                    </a:lnL>
                    <a:lnR w="6350" cap="flat" cmpd="sng" algn="ctr">
                      <a:solidFill>
                        <a:schemeClr val="accent4"/>
                      </a:solidFill>
                      <a:prstDash val="solid"/>
                      <a:round/>
                      <a:headEnd type="none" w="med" len="med"/>
                      <a:tailEnd type="none" w="med" len="med"/>
                    </a:lnR>
                    <a:lnT>
                      <a:noFill/>
                    </a:lnT>
                    <a:lnB w="6350" cap="flat" cmpd="sng" algn="ctr">
                      <a:solidFill>
                        <a:schemeClr val="accent4"/>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4"/>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 </a:t>
                      </a: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5">
                          <a:lumMod val="60000"/>
                          <a:lumOff val="40000"/>
                        </a:schemeClr>
                      </a:solidFill>
                      <a:prstDash val="solid"/>
                      <a:round/>
                      <a:headEnd type="none" w="med" len="med"/>
                      <a:tailEnd type="none" w="med" len="med"/>
                    </a:lnR>
                    <a:lnT>
                      <a:noFill/>
                    </a:lnT>
                    <a:lnB w="6350" cap="flat" cmpd="sng" algn="ctr">
                      <a:solidFill>
                        <a:schemeClr val="accent5">
                          <a:lumMod val="60000"/>
                          <a:lumOff val="40000"/>
                        </a:schemeClr>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5">
                          <a:lumMod val="60000"/>
                          <a:lumOff val="40000"/>
                        </a:schemeClr>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19%</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12%</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1" u="none" strike="noStrike" dirty="0">
                        <a:solidFill>
                          <a:schemeClr val="accent1"/>
                        </a:solidFill>
                        <a:latin typeface="Overpass" charset="0"/>
                        <a:ea typeface="Overpass" charset="0"/>
                        <a:cs typeface="Overpass" charset="0"/>
                      </a:endParaRP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a:noFill/>
                    </a:lnB>
                  </a:tcPr>
                </a:tc>
                <a:tc gridSpan="2">
                  <a:txBody>
                    <a:bodyPr/>
                    <a:lstStyle/>
                    <a:p>
                      <a:pPr algn="ctr" fontAlgn="ctr"/>
                      <a:r>
                        <a:rPr lang="en-US" sz="900" b="0" i="1" u="none" strike="noStrike" dirty="0">
                          <a:solidFill>
                            <a:schemeClr val="accent1"/>
                          </a:solidFill>
                          <a:latin typeface="Overpass" charset="0"/>
                          <a:ea typeface="Overpass" charset="0"/>
                          <a:cs typeface="Overpass" charset="0"/>
                        </a:rPr>
                        <a:t>69%</a:t>
                      </a:r>
                    </a:p>
                  </a:txBody>
                  <a:tcPr marL="4980" marR="4980" marT="498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a:noFill/>
                    </a:lnT>
                    <a:lnB w="6350" cap="flat" cmpd="sng" algn="ctr">
                      <a:solidFill>
                        <a:schemeClr val="accent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8"/>
                  </a:ext>
                </a:extLst>
              </a:tr>
            </a:tbl>
          </a:graphicData>
        </a:graphic>
      </p:graphicFrame>
      <p:sp>
        <p:nvSpPr>
          <p:cNvPr id="18" name="TextBox 17"/>
          <p:cNvSpPr txBox="1"/>
          <p:nvPr/>
        </p:nvSpPr>
        <p:spPr>
          <a:xfrm>
            <a:off x="3614631" y="6448929"/>
            <a:ext cx="4510156" cy="230832"/>
          </a:xfrm>
          <a:prstGeom prst="rect">
            <a:avLst/>
          </a:prstGeom>
          <a:noFill/>
        </p:spPr>
        <p:txBody>
          <a:bodyPr wrap="square" numCol="1">
            <a:spAutoFit/>
          </a:bodyPr>
          <a:lstStyle/>
          <a:p>
            <a:pPr algn="ctr">
              <a:defRPr/>
            </a:pPr>
            <a:r>
              <a:rPr lang="en-US" sz="900" b="1" dirty="0">
                <a:solidFill>
                  <a:schemeClr val="accent5"/>
                </a:solidFill>
                <a:latin typeface="Overpass" charset="0"/>
                <a:ea typeface="Overpass" charset="0"/>
                <a:cs typeface="Overpass" charset="0"/>
              </a:rPr>
              <a:t>Source: </a:t>
            </a:r>
            <a:r>
              <a:rPr lang="en-US" sz="900" dirty="0">
                <a:solidFill>
                  <a:schemeClr val="accent5"/>
                </a:solidFill>
                <a:latin typeface="Overpass" charset="0"/>
                <a:ea typeface="Overpass" charset="0"/>
                <a:cs typeface="Overpass" charset="0"/>
              </a:rPr>
              <a:t>FTSE, EPRA. Data as of March 31, 2017.</a:t>
            </a:r>
          </a:p>
        </p:txBody>
      </p:sp>
    </p:spTree>
    <p:extLst>
      <p:ext uri="{BB962C8B-B14F-4D97-AF65-F5344CB8AC3E}">
        <p14:creationId xmlns:p14="http://schemas.microsoft.com/office/powerpoint/2010/main" val="12171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ATTRACTIVE DIVIDEND YIELD</a:t>
            </a:r>
          </a:p>
        </p:txBody>
      </p:sp>
      <p:sp>
        <p:nvSpPr>
          <p:cNvPr id="6" name="Rectangular Callout 5"/>
          <p:cNvSpPr>
            <a:spLocks noChangeArrowheads="1"/>
          </p:cNvSpPr>
          <p:nvPr/>
        </p:nvSpPr>
        <p:spPr bwMode="auto">
          <a:xfrm>
            <a:off x="300410" y="2288487"/>
            <a:ext cx="869319" cy="765204"/>
          </a:xfrm>
          <a:prstGeom prst="wedgeRectCallout">
            <a:avLst>
              <a:gd name="adj1" fmla="val 58917"/>
              <a:gd name="adj2" fmla="val -20227"/>
            </a:avLst>
          </a:prstGeom>
          <a:solidFill>
            <a:schemeClr val="accent4"/>
          </a:solidFill>
          <a:ln>
            <a:noFill/>
          </a:ln>
          <a:effectLst>
            <a:outerShdw blurRad="152400" dist="63500" dir="2700000" algn="tl" rotWithShape="0">
              <a:srgbClr val="000000">
                <a:alpha val="26000"/>
              </a:srgbClr>
            </a:outerShdw>
          </a:effectLst>
          <a:extLst>
            <a:ext uri="{91240B29-F687-4f45-9708-019B960494DF}"/>
          </a:extLst>
        </p:spPr>
        <p:txBody>
          <a:bodyPr/>
          <a:lstStyle/>
          <a:p>
            <a:pPr>
              <a:defRPr/>
            </a:pPr>
            <a:r>
              <a:rPr lang="en-US" sz="1400" dirty="0">
                <a:solidFill>
                  <a:schemeClr val="bg1"/>
                </a:solidFill>
                <a:latin typeface="Overpass" charset="0"/>
                <a:ea typeface="Overpass" charset="0"/>
                <a:cs typeface="Overpass" charset="0"/>
              </a:rPr>
              <a:t>5-year Average </a:t>
            </a:r>
            <a:br>
              <a:rPr lang="en-US" sz="1400" dirty="0">
                <a:solidFill>
                  <a:schemeClr val="bg1"/>
                </a:solidFill>
                <a:latin typeface="Overpass" charset="0"/>
                <a:ea typeface="Overpass" charset="0"/>
                <a:cs typeface="Overpass" charset="0"/>
              </a:rPr>
            </a:br>
            <a:r>
              <a:rPr lang="en-US" sz="1400" dirty="0">
                <a:solidFill>
                  <a:schemeClr val="bg1"/>
                </a:solidFill>
                <a:latin typeface="Overpass" charset="0"/>
                <a:ea typeface="Overpass" charset="0"/>
                <a:cs typeface="Overpass" charset="0"/>
              </a:rPr>
              <a:t>Yield</a:t>
            </a:r>
            <a:endParaRPr lang="nl-NL" sz="1400" dirty="0">
              <a:solidFill>
                <a:schemeClr val="bg1"/>
              </a:solidFill>
              <a:latin typeface="Overpass" charset="0"/>
              <a:ea typeface="Overpass" charset="0"/>
              <a:cs typeface="Overpass" charset="0"/>
            </a:endParaRPr>
          </a:p>
        </p:txBody>
      </p:sp>
      <p:graphicFrame>
        <p:nvGraphicFramePr>
          <p:cNvPr id="7" name="Chart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500010845"/>
              </p:ext>
            </p:extLst>
          </p:nvPr>
        </p:nvGraphicFramePr>
        <p:xfrm>
          <a:off x="1169729" y="1572867"/>
          <a:ext cx="7367985" cy="397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3709633" y="6452135"/>
            <a:ext cx="4510156" cy="230832"/>
          </a:xfrm>
          <a:prstGeom prst="rect">
            <a:avLst/>
          </a:prstGeom>
          <a:noFill/>
        </p:spPr>
        <p:txBody>
          <a:bodyPr wrap="square" numCol="2">
            <a:spAutoFit/>
          </a:bodyPr>
          <a:lstStyle/>
          <a:p>
            <a:pPr algn="ctr">
              <a:defRPr/>
            </a:pPr>
            <a:r>
              <a:rPr lang="en-US" sz="900" b="1" dirty="0">
                <a:solidFill>
                  <a:schemeClr val="accent5"/>
                </a:solidFill>
                <a:latin typeface="Overpass" charset="0"/>
                <a:ea typeface="Overpass" charset="0"/>
                <a:cs typeface="Overpass" charset="0"/>
              </a:rPr>
              <a:t>Sources: </a:t>
            </a:r>
            <a:r>
              <a:rPr lang="en-US" sz="900" dirty="0">
                <a:solidFill>
                  <a:schemeClr val="accent5"/>
                </a:solidFill>
                <a:latin typeface="Overpass" charset="0"/>
                <a:ea typeface="Overpass" charset="0"/>
                <a:cs typeface="Overpass" charset="0"/>
              </a:rPr>
              <a:t>ECB, FTSE, EPRA, NAREIT </a:t>
            </a:r>
            <a:br>
              <a:rPr lang="en-US" sz="900" dirty="0">
                <a:solidFill>
                  <a:schemeClr val="accent5"/>
                </a:solidFill>
                <a:latin typeface="Overpass" charset="0"/>
                <a:ea typeface="Overpass" charset="0"/>
                <a:cs typeface="Overpass" charset="0"/>
              </a:rPr>
            </a:br>
            <a:r>
              <a:rPr lang="en-US" sz="900" b="1" dirty="0">
                <a:solidFill>
                  <a:schemeClr val="accent5"/>
                </a:solidFill>
                <a:latin typeface="Overpass" charset="0"/>
                <a:ea typeface="Overpass" charset="0"/>
                <a:cs typeface="Overpass" charset="0"/>
              </a:rPr>
              <a:t>Data as of:</a:t>
            </a:r>
            <a:r>
              <a:rPr lang="en-US" sz="900" dirty="0">
                <a:solidFill>
                  <a:schemeClr val="accent5"/>
                </a:solidFill>
                <a:latin typeface="Overpass" charset="0"/>
                <a:ea typeface="Overpass" charset="0"/>
                <a:cs typeface="Overpass" charset="0"/>
              </a:rPr>
              <a:t> March 31, 2017</a:t>
            </a:r>
            <a:endParaRPr lang="en-GB" sz="900" dirty="0">
              <a:solidFill>
                <a:schemeClr val="accent5"/>
              </a:solidFill>
              <a:latin typeface="Overpass" charset="0"/>
              <a:ea typeface="Overpass" charset="0"/>
              <a:cs typeface="Overpass" charset="0"/>
            </a:endParaRPr>
          </a:p>
        </p:txBody>
      </p:sp>
    </p:spTree>
    <p:extLst>
      <p:ext uri="{BB962C8B-B14F-4D97-AF65-F5344CB8AC3E}">
        <p14:creationId xmlns:p14="http://schemas.microsoft.com/office/powerpoint/2010/main" val="174837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EPRA">
      <a:dk1>
        <a:srgbClr val="000000"/>
      </a:dk1>
      <a:lt1>
        <a:srgbClr val="FFFFFF"/>
      </a:lt1>
      <a:dk2>
        <a:srgbClr val="44546A"/>
      </a:dk2>
      <a:lt2>
        <a:srgbClr val="E7E6E6"/>
      </a:lt2>
      <a:accent1>
        <a:srgbClr val="12497F"/>
      </a:accent1>
      <a:accent2>
        <a:srgbClr val="EBA61C"/>
      </a:accent2>
      <a:accent3>
        <a:srgbClr val="69AAF3"/>
      </a:accent3>
      <a:accent4>
        <a:srgbClr val="2274BC"/>
      </a:accent4>
      <a:accent5>
        <a:srgbClr val="767676"/>
      </a:accent5>
      <a:accent6>
        <a:srgbClr val="515151"/>
      </a:accent6>
      <a:hlink>
        <a:srgbClr val="0563C1"/>
      </a:hlink>
      <a:folHlink>
        <a:srgbClr val="0563C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356</Words>
  <Application>Microsoft Office PowerPoint</Application>
  <PresentationFormat>On-screen Show (4:3)</PresentationFormat>
  <Paragraphs>130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Calibri</vt:lpstr>
      <vt:lpstr>Franklin Gothic Book</vt:lpstr>
      <vt:lpstr>Overpass</vt:lpstr>
      <vt:lpstr>Overpass ExtraLight</vt:lpstr>
      <vt:lpstr>Overpass Light</vt:lpstr>
      <vt:lpstr>Overpass SemiBold</vt:lpstr>
      <vt:lpstr>Office Theme</vt:lpstr>
      <vt:lpstr>PowerPoint Presentation</vt:lpstr>
      <vt:lpstr>EPRA new powerpoint  template design</vt:lpstr>
      <vt:lpstr>INDEX</vt:lpstr>
      <vt:lpstr>INTRODUCTION</vt:lpstr>
      <vt:lpstr>Research, indices &amp; investment</vt:lpstr>
      <vt:lpstr>Investors &amp; Events</vt:lpstr>
      <vt:lpstr>The EPRA Membership</vt:lpstr>
      <vt:lpstr>FTSE EPRA/NAREIT  GLOBAL REAL ESTATE INDEX SERIES</vt:lpstr>
      <vt:lpstr>ATTRACTIVE DIVIDEND YIELD</vt:lpstr>
      <vt:lpstr>DOMINIQUE MOERENHOUT EPRA CEO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Gaëlle Delattre</dc:creator>
  <cp:lastModifiedBy>Kasia Jasik</cp:lastModifiedBy>
  <cp:revision>58</cp:revision>
  <dcterms:created xsi:type="dcterms:W3CDTF">2017-04-10T15:16:12Z</dcterms:created>
  <dcterms:modified xsi:type="dcterms:W3CDTF">2017-12-04T11:04:40Z</dcterms:modified>
</cp:coreProperties>
</file>