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68" r:id="rId3"/>
    <p:sldId id="262" r:id="rId4"/>
    <p:sldId id="263" r:id="rId5"/>
    <p:sldId id="261" r:id="rId6"/>
    <p:sldId id="264" r:id="rId7"/>
    <p:sldId id="267" r:id="rId8"/>
    <p:sldId id="269" r:id="rId9"/>
    <p:sldId id="266" r:id="rId10"/>
    <p:sldId id="265" r:id="rId11"/>
  </p:sldIdLst>
  <p:sldSz cx="9144000" cy="5143500" type="screen16x9"/>
  <p:notesSz cx="6858000" cy="9144000"/>
  <p:custDataLst>
    <p:tags r:id="rId1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97F"/>
    <a:srgbClr val="2274BC"/>
    <a:srgbClr val="69A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2559"/>
    <p:restoredTop sz="94629"/>
  </p:normalViewPr>
  <p:slideViewPr>
    <p:cSldViewPr snapToGrid="0" snapToObjects="1">
      <p:cViewPr varScale="1">
        <p:scale>
          <a:sx n="119" d="100"/>
          <a:sy n="119" d="100"/>
        </p:scale>
        <p:origin x="101" y="158"/>
      </p:cViewPr>
      <p:guideLst/>
    </p:cSldViewPr>
  </p:slideViewPr>
  <p:notesTextViewPr>
    <p:cViewPr>
      <p:scale>
        <a:sx n="1" d="1"/>
        <a:sy n="1" d="1"/>
      </p:scale>
      <p:origin x="0" y="0"/>
    </p:cViewPr>
  </p:notesTextViewPr>
  <p:notesViewPr>
    <p:cSldViewPr snapToGrid="0" snapToObjects="1">
      <p:cViewPr varScale="1">
        <p:scale>
          <a:sx n="141" d="100"/>
          <a:sy n="141" d="100"/>
        </p:scale>
        <p:origin x="491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EPRADC01\FileServer\Tim\Key%20Message%20Slides\EPRA%20Key%20Message%20Slides%20-%20TK%20-%20v1.1%20-%20March-end%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'Dividend Yields (EUR)'!$B$7</c:f>
              <c:strCache>
                <c:ptCount val="1"/>
                <c:pt idx="0">
                  <c:v>Average 5 Year Dividend Yield</c:v>
                </c:pt>
              </c:strCache>
            </c:strRef>
          </c:tx>
          <c:spPr>
            <a:solidFill>
              <a:srgbClr val="142A59"/>
            </a:solidFill>
          </c:spPr>
          <c:invertIfNegative val="0"/>
          <c:dPt>
            <c:idx val="0"/>
            <c:invertIfNegative val="0"/>
            <c:bubble3D val="0"/>
            <c:spPr>
              <a:solidFill>
                <a:schemeClr val="accent4"/>
              </a:solidFill>
            </c:spPr>
            <c:extLst>
              <c:ext xmlns:c16="http://schemas.microsoft.com/office/drawing/2014/chart" uri="{C3380CC4-5D6E-409C-BE32-E72D297353CC}">
                <c16:uniqueId val="{00000001-DBFF-4215-B7C8-28F7AC47DC2D}"/>
              </c:ext>
            </c:extLst>
          </c:dPt>
          <c:dPt>
            <c:idx val="1"/>
            <c:invertIfNegative val="0"/>
            <c:bubble3D val="0"/>
            <c:spPr>
              <a:solidFill>
                <a:schemeClr val="accent1"/>
              </a:solidFill>
            </c:spPr>
            <c:extLst>
              <c:ext xmlns:c16="http://schemas.microsoft.com/office/drawing/2014/chart" uri="{C3380CC4-5D6E-409C-BE32-E72D297353CC}">
                <c16:uniqueId val="{00000003-2EC8-4FD0-A7F7-8E19A34E4766}"/>
              </c:ext>
            </c:extLst>
          </c:dPt>
          <c:dPt>
            <c:idx val="2"/>
            <c:invertIfNegative val="0"/>
            <c:bubble3D val="0"/>
            <c:spPr>
              <a:solidFill>
                <a:schemeClr val="accent1"/>
              </a:solidFill>
            </c:spPr>
            <c:extLst>
              <c:ext xmlns:c16="http://schemas.microsoft.com/office/drawing/2014/chart" uri="{C3380CC4-5D6E-409C-BE32-E72D297353CC}">
                <c16:uniqueId val="{00000005-2EC8-4FD0-A7F7-8E19A34E4766}"/>
              </c:ext>
            </c:extLst>
          </c:dPt>
          <c:dPt>
            <c:idx val="3"/>
            <c:invertIfNegative val="0"/>
            <c:bubble3D val="0"/>
            <c:spPr>
              <a:solidFill>
                <a:schemeClr val="accent1"/>
              </a:solidFill>
            </c:spPr>
            <c:extLst>
              <c:ext xmlns:c16="http://schemas.microsoft.com/office/drawing/2014/chart" uri="{C3380CC4-5D6E-409C-BE32-E72D297353CC}">
                <c16:uniqueId val="{00000007-2EC8-4FD0-A7F7-8E19A34E4766}"/>
              </c:ext>
            </c:extLst>
          </c:dPt>
          <c:dPt>
            <c:idx val="4"/>
            <c:invertIfNegative val="0"/>
            <c:bubble3D val="0"/>
            <c:spPr>
              <a:solidFill>
                <a:schemeClr val="accent2"/>
              </a:solidFill>
            </c:spPr>
            <c:extLst>
              <c:ext xmlns:c16="http://schemas.microsoft.com/office/drawing/2014/chart" uri="{C3380CC4-5D6E-409C-BE32-E72D297353CC}">
                <c16:uniqueId val="{00000003-DBFF-4215-B7C8-28F7AC47DC2D}"/>
              </c:ext>
            </c:extLst>
          </c:dPt>
          <c:dPt>
            <c:idx val="5"/>
            <c:invertIfNegative val="0"/>
            <c:bubble3D val="0"/>
            <c:spPr>
              <a:solidFill>
                <a:schemeClr val="accent2"/>
              </a:solidFill>
            </c:spPr>
            <c:extLst>
              <c:ext xmlns:c16="http://schemas.microsoft.com/office/drawing/2014/chart" uri="{C3380CC4-5D6E-409C-BE32-E72D297353CC}">
                <c16:uniqueId val="{00000005-DBFF-4215-B7C8-28F7AC47DC2D}"/>
              </c:ext>
            </c:extLst>
          </c:dPt>
          <c:dLbls>
            <c:dLbl>
              <c:idx val="0"/>
              <c:layout>
                <c:manualLayout>
                  <c:x val="0"/>
                  <c:y val="7.36997509351716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FF-4215-B7C8-28F7AC47DC2D}"/>
                </c:ext>
              </c:extLst>
            </c:dLbl>
            <c:dLbl>
              <c:idx val="1"/>
              <c:layout>
                <c:manualLayout>
                  <c:x val="-3.1600314557354501E-17"/>
                  <c:y val="0.1146525282976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C8-4FD0-A7F7-8E19A34E4766}"/>
                </c:ext>
              </c:extLst>
            </c:dLbl>
            <c:dLbl>
              <c:idx val="2"/>
              <c:layout>
                <c:manualLayout>
                  <c:x val="0"/>
                  <c:y val="0.1146525282976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C8-4FD0-A7F7-8E19A34E4766}"/>
                </c:ext>
              </c:extLst>
            </c:dLbl>
            <c:dLbl>
              <c:idx val="4"/>
              <c:layout>
                <c:manualLayout>
                  <c:x val="-1.32203098473587E-16"/>
                  <c:y val="0.114652528297617"/>
                </c:manualLayout>
              </c:layout>
              <c:numFmt formatCode="0.0%" sourceLinked="0"/>
              <c:spPr>
                <a:noFill/>
                <a:ln>
                  <a:noFill/>
                </a:ln>
                <a:effectLst/>
              </c:spPr>
              <c:txPr>
                <a:bodyPr/>
                <a:lstStyle/>
                <a:p>
                  <a:pPr>
                    <a:defRPr sz="1600" b="1">
                      <a:solidFill>
                        <a:schemeClr val="accent1"/>
                      </a:solidFill>
                      <a:latin typeface="Overpass" charset="0"/>
                      <a:ea typeface="Overpass" charset="0"/>
                      <a:cs typeface="Overpass"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FF-4215-B7C8-28F7AC47DC2D}"/>
                </c:ext>
              </c:extLst>
            </c:dLbl>
            <c:dLbl>
              <c:idx val="5"/>
              <c:layout>
                <c:manualLayout>
                  <c:x val="0"/>
                  <c:y val="0.109203814234547"/>
                </c:manualLayout>
              </c:layout>
              <c:numFmt formatCode="0.0%" sourceLinked="0"/>
              <c:spPr>
                <a:noFill/>
                <a:ln>
                  <a:noFill/>
                </a:ln>
                <a:effectLst/>
              </c:spPr>
              <c:txPr>
                <a:bodyPr/>
                <a:lstStyle/>
                <a:p>
                  <a:pPr>
                    <a:defRPr sz="1600" b="1">
                      <a:solidFill>
                        <a:schemeClr val="accent1"/>
                      </a:solidFill>
                      <a:latin typeface="Overpass" charset="0"/>
                      <a:ea typeface="Overpass" charset="0"/>
                      <a:cs typeface="Overpass"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FF-4215-B7C8-28F7AC47DC2D}"/>
                </c:ext>
              </c:extLst>
            </c:dLbl>
            <c:numFmt formatCode="0.0%" sourceLinked="0"/>
            <c:spPr>
              <a:noFill/>
              <a:ln>
                <a:noFill/>
              </a:ln>
              <a:effectLst/>
            </c:spPr>
            <c:txPr>
              <a:bodyPr/>
              <a:lstStyle/>
              <a:p>
                <a:pPr>
                  <a:defRPr sz="1600" b="1">
                    <a:solidFill>
                      <a:schemeClr val="bg1"/>
                    </a:solidFill>
                    <a:latin typeface="Overpass" charset="0"/>
                    <a:ea typeface="Overpass" charset="0"/>
                    <a:cs typeface="Overpass"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'Dividend Yields (EUR)'!$A$8:$A$13</c:f>
              <c:strCache>
                <c:ptCount val="6"/>
                <c:pt idx="0">
                  <c:v>ECB Refinancing rate</c:v>
                </c:pt>
                <c:pt idx="1">
                  <c:v>FTSE Government Bonds &gt;10 year Europe</c:v>
                </c:pt>
                <c:pt idx="2">
                  <c:v>FTSE Corporate Bonds &gt;10 year Europe</c:v>
                </c:pt>
                <c:pt idx="3">
                  <c:v>FTSE All World Europe</c:v>
                </c:pt>
                <c:pt idx="4">
                  <c:v>FTSE EPRA/NAREIT Developed Europe Index </c:v>
                </c:pt>
                <c:pt idx="5">
                  <c:v>FTSE EPRA/NAREIT Developed Europe REITS Index</c:v>
                </c:pt>
              </c:strCache>
            </c:strRef>
          </c:cat>
          <c:val>
            <c:numRef>
              <c:f>'Dividend Yields (EUR)'!$B$8:$B$13</c:f>
              <c:numCache>
                <c:formatCode>0.0%</c:formatCode>
                <c:ptCount val="6"/>
                <c:pt idx="0">
                  <c:v>2.7666666666666699E-3</c:v>
                </c:pt>
                <c:pt idx="1">
                  <c:v>2.32081666666667E-2</c:v>
                </c:pt>
                <c:pt idx="2">
                  <c:v>2.57378333333333E-2</c:v>
                </c:pt>
                <c:pt idx="3">
                  <c:v>3.6323333333333298E-2</c:v>
                </c:pt>
                <c:pt idx="4">
                  <c:v>3.6308333333333297E-2</c:v>
                </c:pt>
                <c:pt idx="5">
                  <c:v>4.15433333333333E-2</c:v>
                </c:pt>
              </c:numCache>
            </c:numRef>
          </c:val>
          <c:extLst>
            <c:ext xmlns:c16="http://schemas.microsoft.com/office/drawing/2014/chart" uri="{C3380CC4-5D6E-409C-BE32-E72D297353CC}">
              <c16:uniqueId val="{00000006-DBFF-4215-B7C8-28F7AC47DC2D}"/>
            </c:ext>
          </c:extLst>
        </c:ser>
        <c:dLbls>
          <c:showLegendKey val="0"/>
          <c:showVal val="0"/>
          <c:showCatName val="0"/>
          <c:showSerName val="0"/>
          <c:showPercent val="0"/>
          <c:showBubbleSize val="0"/>
        </c:dLbls>
        <c:gapWidth val="47"/>
        <c:overlap val="-64"/>
        <c:axId val="-544276928"/>
        <c:axId val="-544262544"/>
      </c:barChart>
      <c:catAx>
        <c:axId val="-544276928"/>
        <c:scaling>
          <c:orientation val="minMax"/>
        </c:scaling>
        <c:delete val="0"/>
        <c:axPos val="b"/>
        <c:numFmt formatCode="General" sourceLinked="0"/>
        <c:majorTickMark val="none"/>
        <c:minorTickMark val="none"/>
        <c:tickLblPos val="nextTo"/>
        <c:spPr>
          <a:ln>
            <a:solidFill>
              <a:schemeClr val="bg2">
                <a:lumMod val="90000"/>
              </a:schemeClr>
            </a:solidFill>
          </a:ln>
        </c:spPr>
        <c:txPr>
          <a:bodyPr/>
          <a:lstStyle/>
          <a:p>
            <a:pPr>
              <a:lnSpc>
                <a:spcPct val="80000"/>
              </a:lnSpc>
              <a:defRPr b="0">
                <a:solidFill>
                  <a:schemeClr val="accent1"/>
                </a:solidFill>
                <a:latin typeface="Overpass" charset="0"/>
                <a:ea typeface="Overpass" charset="0"/>
                <a:cs typeface="Overpass" charset="0"/>
              </a:defRPr>
            </a:pPr>
            <a:endParaRPr lang="en-US"/>
          </a:p>
        </c:txPr>
        <c:crossAx val="-544262544"/>
        <c:crosses val="autoZero"/>
        <c:auto val="1"/>
        <c:lblAlgn val="ctr"/>
        <c:lblOffset val="100"/>
        <c:noMultiLvlLbl val="0"/>
      </c:catAx>
      <c:valAx>
        <c:axId val="-544262544"/>
        <c:scaling>
          <c:orientation val="minMax"/>
        </c:scaling>
        <c:delete val="0"/>
        <c:axPos val="l"/>
        <c:majorGridlines>
          <c:spPr>
            <a:ln>
              <a:solidFill>
                <a:schemeClr val="bg2">
                  <a:lumMod val="90000"/>
                </a:schemeClr>
              </a:solidFill>
            </a:ln>
          </c:spPr>
        </c:majorGridlines>
        <c:numFmt formatCode="0.0%" sourceLinked="1"/>
        <c:majorTickMark val="none"/>
        <c:minorTickMark val="none"/>
        <c:tickLblPos val="nextTo"/>
        <c:spPr>
          <a:ln w="9525">
            <a:noFill/>
          </a:ln>
        </c:spPr>
        <c:txPr>
          <a:bodyPr/>
          <a:lstStyle/>
          <a:p>
            <a:pPr>
              <a:defRPr sz="900" b="0">
                <a:solidFill>
                  <a:schemeClr val="accent1"/>
                </a:solidFill>
                <a:latin typeface="Overpass" charset="0"/>
                <a:ea typeface="Overpass" charset="0"/>
                <a:cs typeface="Overpass" charset="0"/>
              </a:defRPr>
            </a:pPr>
            <a:endParaRPr lang="en-US"/>
          </a:p>
        </c:txPr>
        <c:crossAx val="-544276928"/>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FD8D4-D872-214E-B451-2FF5B509DEBB}" type="datetimeFigureOut">
              <a:rPr lang="en-US" smtClean="0"/>
              <a:t>12/4/2017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7BEAD-502D-3748-A3BE-850901070909}" type="slidenum">
              <a:rPr lang="en-US" smtClean="0"/>
              <a:t>‹#›</a:t>
            </a:fld>
            <a:endParaRPr lang="en-US"/>
          </a:p>
        </p:txBody>
      </p:sp>
    </p:spTree>
    <p:extLst>
      <p:ext uri="{BB962C8B-B14F-4D97-AF65-F5344CB8AC3E}">
        <p14:creationId xmlns:p14="http://schemas.microsoft.com/office/powerpoint/2010/main" val="1035127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B0CEB-D32D-4E4F-9AC2-7E8A4FD40718}"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F7622-3061-2E4C-8A24-709AF32BE552}" type="slidenum">
              <a:rPr lang="en-US" smtClean="0"/>
              <a:t>‹#›</a:t>
            </a:fld>
            <a:endParaRPr lang="en-US"/>
          </a:p>
        </p:txBody>
      </p:sp>
    </p:spTree>
    <p:extLst>
      <p:ext uri="{BB962C8B-B14F-4D97-AF65-F5344CB8AC3E}">
        <p14:creationId xmlns:p14="http://schemas.microsoft.com/office/powerpoint/2010/main" val="11289392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12497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53" y="590968"/>
            <a:ext cx="2587656" cy="1964229"/>
          </a:xfrm>
        </p:spPr>
        <p:txBody>
          <a:bodyPr lIns="0" anchor="t">
            <a:noAutofit/>
          </a:bodyPr>
          <a:lstStyle>
            <a:lvl1pPr>
              <a:defRPr sz="3200" b="1" i="0">
                <a:latin typeface="Overpass SemiBold" charset="0"/>
                <a:ea typeface="Overpass SemiBold" charset="0"/>
                <a:cs typeface="Overpass SemiBold" charset="0"/>
              </a:defRPr>
            </a:lvl1pPr>
          </a:lstStyle>
          <a:p>
            <a:r>
              <a:rPr lang="en-US" dirty="0"/>
              <a:t>Click to edit Master title style</a:t>
            </a:r>
          </a:p>
        </p:txBody>
      </p:sp>
      <p:sp>
        <p:nvSpPr>
          <p:cNvPr id="10" name="Content Placeholder 9"/>
          <p:cNvSpPr>
            <a:spLocks noGrp="1"/>
          </p:cNvSpPr>
          <p:nvPr>
            <p:ph sz="quarter" idx="13"/>
          </p:nvPr>
        </p:nvSpPr>
        <p:spPr>
          <a:xfrm>
            <a:off x="3453578" y="590969"/>
            <a:ext cx="4843170" cy="3742918"/>
          </a:xfrm>
        </p:spPr>
        <p:txBody>
          <a:bodyPr lIns="0" tIns="46800">
            <a:noAutofit/>
          </a:bodyPr>
          <a:lstStyle>
            <a:lvl1pPr>
              <a:lnSpc>
                <a:spcPts val="2600"/>
              </a:lnSpc>
              <a:spcBef>
                <a:spcPts val="700"/>
              </a:spcBef>
              <a:defRPr sz="2000"/>
            </a:lvl1pPr>
            <a:lvl2pPr marL="539750" indent="-266700">
              <a:buSzPct val="100000"/>
              <a:buFont typeface="Arial" charset="0"/>
              <a:buChar char="•"/>
              <a:tabLst/>
              <a:defRPr sz="1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784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lvl1pPr>
            <a:lvl2pPr marL="539750" indent="-266700">
              <a:buSzPct val="100000"/>
              <a:buFont typeface="Arial" charset="0"/>
              <a:buChar char="•"/>
              <a:tabLst/>
              <a:defRPr sz="1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33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409" y="249529"/>
            <a:ext cx="7899374" cy="585966"/>
          </a:xfrm>
        </p:spPr>
        <p:txBody>
          <a:bodyPr anchor="t">
            <a:normAutofit/>
          </a:bodyPr>
          <a:lstStyle>
            <a:lvl1pPr>
              <a:defRPr sz="3200"/>
            </a:lvl1pPr>
          </a:lstStyle>
          <a:p>
            <a:r>
              <a:rPr lang="en-US" dirty="0"/>
              <a:t>Click to edit Master title style</a:t>
            </a:r>
          </a:p>
        </p:txBody>
      </p:sp>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
        <p:nvSpPr>
          <p:cNvPr id="9" name="Title 1"/>
          <p:cNvSpPr>
            <a:spLocks noGrp="1"/>
          </p:cNvSpPr>
          <p:nvPr>
            <p:ph type="title" hasCustomPrompt="1"/>
          </p:nvPr>
        </p:nvSpPr>
        <p:spPr>
          <a:xfrm>
            <a:off x="589460" y="202058"/>
            <a:ext cx="7776242" cy="416141"/>
          </a:xfrm>
        </p:spPr>
        <p:txBody>
          <a:bodyPr>
            <a:noAutofit/>
          </a:bodyPr>
          <a:lstStyle>
            <a:lvl1pPr algn="ctr">
              <a:defRPr sz="1600" b="1" i="0" spc="600">
                <a:solidFill>
                  <a:schemeClr val="accent1"/>
                </a:solidFill>
                <a:latin typeface="Overpass" charset="0"/>
                <a:ea typeface="Overpass" charset="0"/>
                <a:cs typeface="Overpass" charset="0"/>
              </a:defRPr>
            </a:lvl1pPr>
          </a:lstStyle>
          <a:p>
            <a:r>
              <a:rPr lang="en-US" dirty="0"/>
              <a:t>CLICK TO 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6" name="TextBox 5"/>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7" name="Rectangle 6"/>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5" name="Rectangle 14"/>
          <p:cNvSpPr/>
          <p:nvPr userDrawn="1"/>
        </p:nvSpPr>
        <p:spPr>
          <a:xfrm>
            <a:off x="0" y="-1"/>
            <a:ext cx="9144001" cy="51435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0053" y="1819070"/>
            <a:ext cx="7565324" cy="1381100"/>
          </a:xfrm>
        </p:spPr>
        <p:txBody>
          <a:bodyPr>
            <a:normAutofit/>
          </a:bodyPr>
          <a:lstStyle>
            <a:lvl1pPr algn="ctr">
              <a:defRPr sz="3600">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86285" y="508375"/>
            <a:ext cx="1937620" cy="509416"/>
          </a:xfrm>
          <a:prstGeom prst="rect">
            <a:avLst/>
          </a:prstGeom>
        </p:spPr>
      </p:pic>
      <p:sp>
        <p:nvSpPr>
          <p:cNvPr id="7" name="Content Placeholder 6"/>
          <p:cNvSpPr>
            <a:spLocks noGrp="1"/>
          </p:cNvSpPr>
          <p:nvPr>
            <p:ph sz="quarter" idx="10" hasCustomPrompt="1"/>
          </p:nvPr>
        </p:nvSpPr>
        <p:spPr>
          <a:xfrm>
            <a:off x="1171921" y="3493827"/>
            <a:ext cx="6858896" cy="477492"/>
          </a:xfrm>
        </p:spPr>
        <p:txBody>
          <a:bodyPr anchor="ctr">
            <a:normAutofit/>
          </a:bodyPr>
          <a:lstStyle>
            <a:lvl1pPr algn="ctr">
              <a:defRPr sz="1500" b="1" i="0" spc="3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0" name="TextBox 9"/>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1" name="TextBox 10"/>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2" name="Rectangle 11"/>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77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53" y="1470806"/>
            <a:ext cx="7640141" cy="1094928"/>
          </a:xfrm>
        </p:spPr>
        <p:txBody>
          <a:bodyPr>
            <a:noAutofit/>
          </a:bodyPr>
          <a:lstStyle>
            <a:lvl1pPr algn="ctr">
              <a:defRPr lang="en-US" sz="3200" b="1" i="0" kern="1200" dirty="0">
                <a:solidFill>
                  <a:schemeClr val="bg1"/>
                </a:solidFill>
                <a:latin typeface="Overpass SemiBold" charset="0"/>
                <a:ea typeface="Overpass SemiBold" charset="0"/>
                <a:cs typeface="Overpass SemiBold" charset="0"/>
              </a:defRPr>
            </a:lvl1pPr>
          </a:lstStyle>
          <a:p>
            <a:pPr marL="0" lvl="0" indent="0" algn="l" defTabSz="685800" rtl="0" eaLnBrk="1" latinLnBrk="0" hangingPunct="1">
              <a:lnSpc>
                <a:spcPct val="100000"/>
              </a:lnSpc>
              <a:spcBef>
                <a:spcPts val="800"/>
              </a:spcBef>
              <a:buFont typeface="Arial" panose="020B0604020202020204" pitchFamily="34" charset="0"/>
              <a:buNone/>
            </a:pPr>
            <a:r>
              <a:rPr lang="en-US" dirty="0"/>
              <a:t>Click to edit master title style</a:t>
            </a:r>
          </a:p>
        </p:txBody>
      </p:sp>
      <p:sp>
        <p:nvSpPr>
          <p:cNvPr id="4" name="Content Placeholder 9"/>
          <p:cNvSpPr>
            <a:spLocks noGrp="1"/>
          </p:cNvSpPr>
          <p:nvPr>
            <p:ph sz="quarter" idx="13" hasCustomPrompt="1"/>
          </p:nvPr>
        </p:nvSpPr>
        <p:spPr>
          <a:xfrm>
            <a:off x="720053" y="3110949"/>
            <a:ext cx="7668572" cy="380440"/>
          </a:xfrm>
        </p:spPr>
        <p:txBody>
          <a:bodyPr anchor="ctr">
            <a:normAutofit/>
          </a:bodyPr>
          <a:lstStyle>
            <a:lvl1pPr>
              <a:defRPr sz="1600" b="1" i="0" spc="3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100000"/>
              </a:lnSpc>
              <a:spcBef>
                <a:spcPts val="800"/>
              </a:spcBef>
              <a:spcAft>
                <a:spcPts val="0"/>
              </a:spcAft>
              <a:buClrTx/>
              <a:buSzTx/>
              <a:buFont typeface="Arial" panose="020B0604020202020204" pitchFamily="34" charset="0"/>
              <a:buNone/>
              <a:tabLst/>
              <a:defRPr/>
            </a:pPr>
            <a:r>
              <a:rPr lang="en-US" dirty="0"/>
              <a:t>CLICK TO EDIT MASTER TITLE STYLE</a:t>
            </a:r>
          </a:p>
        </p:txBody>
      </p:sp>
      <p:sp>
        <p:nvSpPr>
          <p:cNvPr id="5"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7" name="TextBox 6"/>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484" y="339394"/>
            <a:ext cx="7640141" cy="416141"/>
          </a:xfrm>
        </p:spPr>
        <p:txBody>
          <a:bodyPr>
            <a:noAutofit/>
          </a:bodyPr>
          <a:lstStyle>
            <a:lvl1pPr>
              <a:defRPr sz="1600" b="1" i="0" spc="600">
                <a:solidFill>
                  <a:schemeClr val="accent2"/>
                </a:solidFill>
                <a:latin typeface="Overpass" charset="0"/>
                <a:ea typeface="Overpass" charset="0"/>
                <a:cs typeface="Overpass" charset="0"/>
              </a:defRPr>
            </a:lvl1pPr>
          </a:lstStyle>
          <a:p>
            <a:r>
              <a:rPr lang="en-US" dirty="0"/>
              <a:t>CLICK TO EDIT MASTER TITLE STYLE</a:t>
            </a:r>
          </a:p>
        </p:txBody>
      </p:sp>
      <p:sp>
        <p:nvSpPr>
          <p:cNvPr id="4" name="Content Placeholder 9"/>
          <p:cNvSpPr>
            <a:spLocks noGrp="1"/>
          </p:cNvSpPr>
          <p:nvPr>
            <p:ph sz="quarter" idx="13"/>
          </p:nvPr>
        </p:nvSpPr>
        <p:spPr>
          <a:xfrm>
            <a:off x="720053" y="928468"/>
            <a:ext cx="7668572" cy="3334043"/>
          </a:xfrm>
        </p:spPr>
        <p:txBody>
          <a:bodyPr anchor="ctr">
            <a:normAutofit/>
          </a:bodyPr>
          <a:lstStyle>
            <a:lvl1pPr>
              <a:defRPr sz="3000" b="1" i="0">
                <a:solidFill>
                  <a:schemeClr val="bg1"/>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7" name="TextBox 6"/>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27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accent1"/>
        </a:solidFill>
        <a:effectLst/>
      </p:bgPr>
    </p:bg>
    <p:spTree>
      <p:nvGrpSpPr>
        <p:cNvPr id="1" name=""/>
        <p:cNvGrpSpPr/>
        <p:nvPr/>
      </p:nvGrpSpPr>
      <p:grpSpPr>
        <a:xfrm>
          <a:off x="0" y="0"/>
          <a:ext cx="0" cy="0"/>
          <a:chOff x="0" y="0"/>
          <a:chExt cx="0" cy="0"/>
        </a:xfrm>
      </p:grpSpPr>
      <p:sp>
        <p:nvSpPr>
          <p:cNvPr id="16" name="TextBox 15"/>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9"/>
          <p:cNvSpPr>
            <a:spLocks noGrp="1"/>
          </p:cNvSpPr>
          <p:nvPr>
            <p:ph sz="quarter" idx="13"/>
          </p:nvPr>
        </p:nvSpPr>
        <p:spPr>
          <a:xfrm>
            <a:off x="589460" y="928468"/>
            <a:ext cx="7776241" cy="3334044"/>
          </a:xfrm>
        </p:spPr>
        <p:txBody>
          <a:bodyPr anchor="ctr">
            <a:normAutofit/>
          </a:bodyPr>
          <a:lstStyle>
            <a:lvl1pPr algn="ctr">
              <a:defRPr sz="2800"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589460" y="339394"/>
            <a:ext cx="7776242" cy="416141"/>
          </a:xfrm>
        </p:spPr>
        <p:txBody>
          <a:bodyPr>
            <a:noAutofit/>
          </a:bodyPr>
          <a:lstStyle>
            <a:lvl1pPr algn="ctr">
              <a:defRPr sz="1600" b="1" i="0" spc="600">
                <a:solidFill>
                  <a:schemeClr val="accent2"/>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accent4"/>
        </a:solidFill>
        <a:effectLst/>
      </p:bgPr>
    </p:bg>
    <p:spTree>
      <p:nvGrpSpPr>
        <p:cNvPr id="1" name=""/>
        <p:cNvGrpSpPr/>
        <p:nvPr/>
      </p:nvGrpSpPr>
      <p:grpSpPr>
        <a:xfrm>
          <a:off x="0" y="0"/>
          <a:ext cx="0" cy="0"/>
          <a:chOff x="0" y="0"/>
          <a:chExt cx="0" cy="0"/>
        </a:xfrm>
      </p:grpSpPr>
      <p:sp>
        <p:nvSpPr>
          <p:cNvPr id="16" name="TextBox 15"/>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9"/>
          <p:cNvSpPr>
            <a:spLocks noGrp="1"/>
          </p:cNvSpPr>
          <p:nvPr>
            <p:ph sz="quarter" idx="13"/>
          </p:nvPr>
        </p:nvSpPr>
        <p:spPr>
          <a:xfrm>
            <a:off x="589460" y="928468"/>
            <a:ext cx="7776241" cy="3334044"/>
          </a:xfrm>
        </p:spPr>
        <p:txBody>
          <a:bodyPr anchor="ctr">
            <a:normAutofit/>
          </a:bodyPr>
          <a:lstStyle>
            <a:lvl1pPr algn="ctr">
              <a:defRPr sz="2800"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589460" y="339394"/>
            <a:ext cx="7776242" cy="416141"/>
          </a:xfrm>
        </p:spPr>
        <p:txBody>
          <a:bodyPr>
            <a:noAutofit/>
          </a:bodyPr>
          <a:lstStyle>
            <a:lvl1pPr algn="ctr">
              <a:defRPr sz="1600" b="1" i="0" spc="600">
                <a:solidFill>
                  <a:schemeClr val="accent2"/>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
    <p:bg>
      <p:bgPr>
        <a:solidFill>
          <a:srgbClr val="12497F">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2" name="Rectangle 1"/>
          <p:cNvSpPr/>
          <p:nvPr userDrawn="1"/>
        </p:nvSpPr>
        <p:spPr>
          <a:xfrm>
            <a:off x="0" y="-1"/>
            <a:ext cx="9144001" cy="51435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xagon 2"/>
          <p:cNvSpPr/>
          <p:nvPr userDrawn="1"/>
        </p:nvSpPr>
        <p:spPr>
          <a:xfrm rot="5400000">
            <a:off x="4066244" y="735110"/>
            <a:ext cx="822672" cy="705674"/>
          </a:xfrm>
          <a:prstGeom prst="hexagon">
            <a:avLst>
              <a:gd name="adj" fmla="val 29981"/>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3" name="TextBox 1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5" name="Rectangle 14"/>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9"/>
          <p:cNvSpPr>
            <a:spLocks noGrp="1"/>
          </p:cNvSpPr>
          <p:nvPr>
            <p:ph sz="quarter" idx="13"/>
          </p:nvPr>
        </p:nvSpPr>
        <p:spPr>
          <a:xfrm>
            <a:off x="589460" y="1664150"/>
            <a:ext cx="7776241" cy="1815200"/>
          </a:xfrm>
        </p:spPr>
        <p:txBody>
          <a:bodyPr anchor="ctr">
            <a:normAutofit/>
          </a:bodyPr>
          <a:lstStyle>
            <a:lvl1pPr algn="ctr">
              <a:defRPr sz="2800" b="0" i="1">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Box 3"/>
          <p:cNvSpPr txBox="1"/>
          <p:nvPr userDrawn="1"/>
        </p:nvSpPr>
        <p:spPr>
          <a:xfrm>
            <a:off x="4202738" y="774904"/>
            <a:ext cx="527709" cy="1015663"/>
          </a:xfrm>
          <a:prstGeom prst="rect">
            <a:avLst/>
          </a:prstGeom>
          <a:noFill/>
        </p:spPr>
        <p:txBody>
          <a:bodyPr wrap="none" rtlCol="0">
            <a:spAutoFit/>
          </a:bodyPr>
          <a:lstStyle/>
          <a:p>
            <a:r>
              <a:rPr lang="en-US" sz="6000" b="1" i="0" dirty="0">
                <a:solidFill>
                  <a:schemeClr val="accent1"/>
                </a:solidFill>
                <a:latin typeface="Overpass SemiBold" charset="0"/>
                <a:ea typeface="Overpass SemiBold" charset="0"/>
                <a:cs typeface="Overpass SemiBold" charset="0"/>
              </a:rPr>
              <a:t>“</a:t>
            </a:r>
          </a:p>
        </p:txBody>
      </p:sp>
      <p:sp>
        <p:nvSpPr>
          <p:cNvPr id="17" name="Title 1"/>
          <p:cNvSpPr>
            <a:spLocks noGrp="1"/>
          </p:cNvSpPr>
          <p:nvPr>
            <p:ph type="title" hasCustomPrompt="1"/>
          </p:nvPr>
        </p:nvSpPr>
        <p:spPr>
          <a:xfrm>
            <a:off x="589460" y="3645072"/>
            <a:ext cx="7776242" cy="638693"/>
          </a:xfrm>
        </p:spPr>
        <p:txBody>
          <a:bodyPr wrap="square" anchor="t">
            <a:noAutofit/>
          </a:bodyPr>
          <a:lstStyle>
            <a:lvl1pPr algn="ctr">
              <a:lnSpc>
                <a:spcPct val="100000"/>
              </a:lnSpc>
              <a:spcBef>
                <a:spcPts val="500"/>
              </a:spcBef>
              <a:defRPr sz="1400" b="1" i="0" spc="300">
                <a:solidFill>
                  <a:schemeClr val="accent2"/>
                </a:solidFill>
                <a:latin typeface="Overpass" charset="0"/>
                <a:ea typeface="Overpass" charset="0"/>
                <a:cs typeface="Overpass" charset="0"/>
              </a:defRPr>
            </a:lvl1pPr>
          </a:lstStyle>
          <a:p>
            <a:r>
              <a:rPr lang="en-US" dirty="0"/>
              <a:t>CLICK TO EDIT MASTER TITLE STYLE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solidFill>
                  <a:schemeClr val="bg1"/>
                </a:solidFill>
              </a:defRPr>
            </a:lvl1pPr>
            <a:lvl2pPr marL="539750" indent="-266700">
              <a:buSzPct val="100000"/>
              <a:buFont typeface="Arial" charset="0"/>
              <a:buChar char="•"/>
              <a:tabLst/>
              <a:defRPr sz="17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2" name="TextBox 11"/>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solidFill>
                  <a:schemeClr val="bg1"/>
                </a:solidFill>
              </a:defRPr>
            </a:lvl1pPr>
            <a:lvl2pPr marL="539750" indent="-266700">
              <a:buClr>
                <a:schemeClr val="accent1"/>
              </a:buClr>
              <a:buSzPct val="100000"/>
              <a:buFont typeface="Arial" charset="0"/>
              <a:buChar char="•"/>
              <a:tabLst/>
              <a:defRPr sz="17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2" name="TextBox 11"/>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 Placeholder 21"/>
          <p:cNvSpPr>
            <a:spLocks noGrp="1"/>
          </p:cNvSpPr>
          <p:nvPr>
            <p:ph type="body" idx="1"/>
          </p:nvPr>
        </p:nvSpPr>
        <p:spPr>
          <a:xfrm>
            <a:off x="720053" y="1362130"/>
            <a:ext cx="7565324" cy="3262312"/>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Placeholder 22"/>
          <p:cNvSpPr>
            <a:spLocks noGrp="1"/>
          </p:cNvSpPr>
          <p:nvPr>
            <p:ph type="title"/>
          </p:nvPr>
        </p:nvSpPr>
        <p:spPr>
          <a:xfrm>
            <a:off x="720053" y="427384"/>
            <a:ext cx="7565324" cy="585966"/>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00" r:id="rId3"/>
    <p:sldLayoutId id="2147483690" r:id="rId4"/>
    <p:sldLayoutId id="2147483691" r:id="rId5"/>
    <p:sldLayoutId id="2147483693" r:id="rId6"/>
    <p:sldLayoutId id="2147483686" r:id="rId7"/>
    <p:sldLayoutId id="2147483697" r:id="rId8"/>
    <p:sldLayoutId id="2147483698" r:id="rId9"/>
    <p:sldLayoutId id="2147483678" r:id="rId10"/>
    <p:sldLayoutId id="2147483696" r:id="rId11"/>
    <p:sldLayoutId id="2147483702" r:id="rId12"/>
    <p:sldLayoutId id="2147483699" r:id="rId13"/>
    <p:sldLayoutId id="2147483694" r:id="rId14"/>
    <p:sldLayoutId id="2147483695" r:id="rId15"/>
  </p:sldLayoutIdLst>
  <p:hf hdr="0" ftr="0" dt="0"/>
  <p:txStyles>
    <p:titleStyle>
      <a:lvl1pPr algn="l" defTabSz="685800" rtl="0" eaLnBrk="1" latinLnBrk="0" hangingPunct="1">
        <a:lnSpc>
          <a:spcPct val="90000"/>
        </a:lnSpc>
        <a:spcBef>
          <a:spcPct val="0"/>
        </a:spcBef>
        <a:buNone/>
        <a:defRPr sz="3300" b="1" i="0" kern="1200">
          <a:solidFill>
            <a:schemeClr val="accent1"/>
          </a:solidFill>
          <a:latin typeface="Overpass SemiBold" charset="0"/>
          <a:ea typeface="Overpass SemiBold" charset="0"/>
          <a:cs typeface="Overpass SemiBold" charset="0"/>
        </a:defRPr>
      </a:lvl1pPr>
    </p:titleStyle>
    <p:bodyStyle>
      <a:lvl1pPr marL="0" indent="0" algn="l" defTabSz="685800" rtl="0" eaLnBrk="1" latinLnBrk="0" hangingPunct="1">
        <a:lnSpc>
          <a:spcPct val="100000"/>
        </a:lnSpc>
        <a:spcBef>
          <a:spcPts val="800"/>
        </a:spcBef>
        <a:buFont typeface="Arial" panose="020B0604020202020204" pitchFamily="34" charset="0"/>
        <a:buNone/>
        <a:defRPr sz="1800" b="0" i="0" kern="1200">
          <a:solidFill>
            <a:schemeClr val="accent1"/>
          </a:solidFill>
          <a:latin typeface="Overpass Light" charset="0"/>
          <a:ea typeface="Overpass Light" charset="0"/>
          <a:cs typeface="Overpass Light" charset="0"/>
        </a:defRPr>
      </a:lvl1pPr>
      <a:lvl2pPr marL="539750" indent="-266700" algn="l" defTabSz="685800" rtl="0" eaLnBrk="1" latinLnBrk="0" hangingPunct="1">
        <a:lnSpc>
          <a:spcPct val="100000"/>
        </a:lnSpc>
        <a:spcBef>
          <a:spcPts val="600"/>
        </a:spcBef>
        <a:buClr>
          <a:schemeClr val="accent4"/>
        </a:buClr>
        <a:buSzPct val="100000"/>
        <a:buFont typeface="Arial" charset="0"/>
        <a:buChar char="•"/>
        <a:tabLst/>
        <a:defRPr sz="1700" b="0" i="0" kern="1200">
          <a:solidFill>
            <a:schemeClr val="accent1"/>
          </a:solidFill>
          <a:latin typeface="Overpass Light" charset="0"/>
          <a:ea typeface="Overpass Light" charset="0"/>
          <a:cs typeface="Overpass Light" charset="0"/>
        </a:defRPr>
      </a:lvl2pPr>
      <a:lvl3pPr marL="846138" indent="-266700" algn="l" defTabSz="685800" rtl="0" eaLnBrk="1" latinLnBrk="0" hangingPunct="1">
        <a:lnSpc>
          <a:spcPct val="100000"/>
        </a:lnSpc>
        <a:spcBef>
          <a:spcPts val="375"/>
        </a:spcBef>
        <a:buClr>
          <a:schemeClr val="accent4"/>
        </a:buClr>
        <a:buFont typeface="Arial" panose="020B0604020202020204" pitchFamily="34" charset="0"/>
        <a:buChar char="•"/>
        <a:tabLst/>
        <a:defRPr sz="1500" b="0" i="0" kern="1200">
          <a:solidFill>
            <a:schemeClr val="accent1"/>
          </a:solidFill>
          <a:latin typeface="Overpass Light" charset="0"/>
          <a:ea typeface="Overpass Light" charset="0"/>
          <a:cs typeface="Overpass Light" charset="0"/>
        </a:defRPr>
      </a:lvl3pPr>
      <a:lvl4pPr marL="1200150" indent="-171450" algn="l" defTabSz="685800" rtl="0" eaLnBrk="1" latinLnBrk="0" hangingPunct="1">
        <a:lnSpc>
          <a:spcPct val="100000"/>
        </a:lnSpc>
        <a:spcBef>
          <a:spcPts val="375"/>
        </a:spcBef>
        <a:buClr>
          <a:schemeClr val="accent4"/>
        </a:buClr>
        <a:buFont typeface="Arial" panose="020B0604020202020204" pitchFamily="34" charset="0"/>
        <a:buChar char="•"/>
        <a:defRPr sz="1350" b="0" i="0" kern="1200">
          <a:solidFill>
            <a:schemeClr val="accent1"/>
          </a:solidFill>
          <a:latin typeface="Overpass Light" charset="0"/>
          <a:ea typeface="Overpass Light" charset="0"/>
          <a:cs typeface="Overpass Light" charset="0"/>
        </a:defRPr>
      </a:lvl4pPr>
      <a:lvl5pPr marL="1543050" indent="-171450" algn="l" defTabSz="685800" rtl="0" eaLnBrk="1" latinLnBrk="0" hangingPunct="1">
        <a:lnSpc>
          <a:spcPct val="100000"/>
        </a:lnSpc>
        <a:spcBef>
          <a:spcPts val="375"/>
        </a:spcBef>
        <a:buClr>
          <a:schemeClr val="accent4"/>
        </a:buClr>
        <a:buFont typeface="Arial" panose="020B0604020202020204" pitchFamily="34" charset="0"/>
        <a:buChar char="•"/>
        <a:defRPr sz="1350" b="0" i="0" kern="1200">
          <a:solidFill>
            <a:schemeClr val="accent1"/>
          </a:solidFill>
          <a:latin typeface="Overpass Light" charset="0"/>
          <a:ea typeface="Overpass Light" charset="0"/>
          <a:cs typeface="Overpass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2497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2738" y="1974899"/>
            <a:ext cx="4984714" cy="1310522"/>
          </a:xfrm>
          <a:prstGeom prst="rect">
            <a:avLst/>
          </a:prstGeom>
        </p:spPr>
      </p:pic>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00"/>
                                        <p:tgtEl>
                                          <p:spTgt spid="6"/>
                                        </p:tgtEl>
                                      </p:cBhvr>
                                    </p:animEffect>
                                  </p:childTnLst>
                                </p:cTn>
                              </p:par>
                              <p:par>
                                <p:cTn id="8" presetID="42" presetClass="entr" presetSubtype="0" repeatCount="0" fill="hold" nodeType="with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600"/>
                                        <p:tgtEl>
                                          <p:spTgt spid="7"/>
                                        </p:tgtEl>
                                      </p:cBhvr>
                                    </p:animEffect>
                                    <p:anim calcmode="lin" valueType="num">
                                      <p:cBhvr>
                                        <p:cTn id="11" dur="600" fill="hold"/>
                                        <p:tgtEl>
                                          <p:spTgt spid="7"/>
                                        </p:tgtEl>
                                        <p:attrNameLst>
                                          <p:attrName>ppt_x</p:attrName>
                                        </p:attrNameLst>
                                      </p:cBhvr>
                                      <p:tavLst>
                                        <p:tav tm="0">
                                          <p:val>
                                            <p:strVal val="#ppt_x"/>
                                          </p:val>
                                        </p:tav>
                                        <p:tav tm="100000">
                                          <p:val>
                                            <p:strVal val="#ppt_x"/>
                                          </p:val>
                                        </p:tav>
                                      </p:tavLst>
                                    </p:anim>
                                    <p:anim calcmode="lin" valueType="num">
                                      <p:cBhvr>
                                        <p:cTn id="12" dur="6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dirty="0"/>
              <a:t>Teamwork, commitment and communication </a:t>
            </a:r>
            <a:br>
              <a:rPr lang="en-US" dirty="0"/>
            </a:br>
            <a:r>
              <a:rPr lang="en-US" dirty="0"/>
              <a:t>are key to a successful </a:t>
            </a:r>
            <a:r>
              <a:rPr lang="en-US" dirty="0" err="1"/>
              <a:t>organisation</a:t>
            </a:r>
            <a:r>
              <a:rPr lang="en-US" dirty="0"/>
              <a:t>.</a:t>
            </a:r>
          </a:p>
        </p:txBody>
      </p:sp>
      <p:sp>
        <p:nvSpPr>
          <p:cNvPr id="4" name="Title 3"/>
          <p:cNvSpPr>
            <a:spLocks noGrp="1"/>
          </p:cNvSpPr>
          <p:nvPr>
            <p:ph type="title"/>
          </p:nvPr>
        </p:nvSpPr>
        <p:spPr/>
        <p:txBody>
          <a:bodyPr/>
          <a:lstStyle/>
          <a:p>
            <a:r>
              <a:rPr lang="en-US" dirty="0"/>
              <a:t>DOMINIQUE MOERENHOUT</a:t>
            </a:r>
            <a:br>
              <a:rPr lang="en-US" dirty="0"/>
            </a:br>
            <a:r>
              <a:rPr lang="en-US" sz="1200" b="0" dirty="0">
                <a:solidFill>
                  <a:schemeClr val="bg1"/>
                </a:solidFill>
                <a:latin typeface="Overpass Light" charset="0"/>
                <a:ea typeface="Overpass Light" charset="0"/>
                <a:cs typeface="Overpass Light" charset="0"/>
              </a:rPr>
              <a:t>EPRA CEO</a:t>
            </a:r>
          </a:p>
        </p:txBody>
      </p:sp>
    </p:spTree>
    <p:extLst>
      <p:ext uri="{BB962C8B-B14F-4D97-AF65-F5344CB8AC3E}">
        <p14:creationId xmlns:p14="http://schemas.microsoft.com/office/powerpoint/2010/main" val="45642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EPRA new </a:t>
            </a:r>
            <a:r>
              <a:rPr lang="en-US" dirty="0" err="1"/>
              <a:t>powerpoint</a:t>
            </a:r>
            <a:r>
              <a:rPr lang="en-US" dirty="0"/>
              <a:t> </a:t>
            </a:r>
            <a:br>
              <a:rPr lang="en-US" dirty="0"/>
            </a:br>
            <a:r>
              <a:rPr lang="en-US" dirty="0"/>
              <a:t>template design</a:t>
            </a:r>
          </a:p>
        </p:txBody>
      </p:sp>
      <p:sp>
        <p:nvSpPr>
          <p:cNvPr id="3" name="Content Placeholder 2"/>
          <p:cNvSpPr>
            <a:spLocks noGrp="1"/>
          </p:cNvSpPr>
          <p:nvPr>
            <p:ph sz="quarter" idx="10"/>
          </p:nvPr>
        </p:nvSpPr>
        <p:spPr/>
        <p:txBody>
          <a:bodyPr/>
          <a:lstStyle/>
          <a:p>
            <a:r>
              <a:rPr lang="it-IT"/>
              <a:t>APRIL 21, 2017</a:t>
            </a:r>
            <a:endParaRPr lang="it-IT" dirty="0"/>
          </a:p>
        </p:txBody>
      </p:sp>
    </p:spTree>
    <p:custDataLst>
      <p:tags r:id="rId1"/>
    </p:custDataLst>
    <p:extLst>
      <p:ext uri="{BB962C8B-B14F-4D97-AF65-F5344CB8AC3E}">
        <p14:creationId xmlns:p14="http://schemas.microsoft.com/office/powerpoint/2010/main" val="32312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INDEX</a:t>
            </a:r>
            <a:endParaRPr lang="en-US" dirty="0"/>
          </a:p>
        </p:txBody>
      </p:sp>
      <p:sp>
        <p:nvSpPr>
          <p:cNvPr id="2" name="Content Placeholder 1"/>
          <p:cNvSpPr>
            <a:spLocks noGrp="1"/>
          </p:cNvSpPr>
          <p:nvPr>
            <p:ph sz="quarter" idx="13"/>
          </p:nvPr>
        </p:nvSpPr>
        <p:spPr/>
        <p:txBody>
          <a:bodyPr/>
          <a:lstStyle/>
          <a:p>
            <a:r>
              <a:rPr lang="en-US" dirty="0"/>
              <a:t>Introduction</a:t>
            </a:r>
          </a:p>
          <a:p>
            <a:r>
              <a:rPr lang="en-US" dirty="0"/>
              <a:t>Research, indices &amp; investment</a:t>
            </a:r>
          </a:p>
          <a:p>
            <a:r>
              <a:rPr lang="en-US" dirty="0"/>
              <a:t>Investors &amp; Events</a:t>
            </a:r>
          </a:p>
          <a:p>
            <a:r>
              <a:rPr lang="en-US" dirty="0"/>
              <a:t>Regulation &amp; Reporting</a:t>
            </a:r>
          </a:p>
          <a:p>
            <a:r>
              <a:rPr lang="en-US" dirty="0"/>
              <a:t>Next steps</a:t>
            </a:r>
          </a:p>
        </p:txBody>
      </p:sp>
    </p:spTree>
    <p:extLst>
      <p:ext uri="{BB962C8B-B14F-4D97-AF65-F5344CB8AC3E}">
        <p14:creationId xmlns:p14="http://schemas.microsoft.com/office/powerpoint/2010/main" val="4448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For a decade EPRA </a:t>
            </a:r>
            <a:br>
              <a:rPr lang="en-US" dirty="0"/>
            </a:br>
            <a:r>
              <a:rPr lang="en-US" dirty="0"/>
              <a:t>has been managing and developing </a:t>
            </a:r>
            <a:br>
              <a:rPr lang="en-US" dirty="0"/>
            </a:br>
            <a:r>
              <a:rPr lang="en-US" dirty="0"/>
              <a:t>the investment indices which define </a:t>
            </a:r>
            <a:br>
              <a:rPr lang="en-US" dirty="0"/>
            </a:br>
            <a:r>
              <a:rPr lang="en-US" dirty="0"/>
              <a:t>Europe's listed real estate sector. </a:t>
            </a:r>
          </a:p>
        </p:txBody>
      </p:sp>
      <p:sp>
        <p:nvSpPr>
          <p:cNvPr id="6" name="Title 5"/>
          <p:cNvSpPr>
            <a:spLocks noGrp="1"/>
          </p:cNvSpPr>
          <p:nvPr>
            <p:ph type="title"/>
          </p:nvPr>
        </p:nvSpPr>
        <p:spPr/>
        <p:txBody>
          <a:bodyPr/>
          <a:lstStyle/>
          <a:p>
            <a:r>
              <a:rPr lang="en-US"/>
              <a:t>INTRODUCTION</a:t>
            </a:r>
            <a:endParaRPr lang="en-US" dirty="0"/>
          </a:p>
        </p:txBody>
      </p:sp>
    </p:spTree>
    <p:extLst>
      <p:ext uri="{BB962C8B-B14F-4D97-AF65-F5344CB8AC3E}">
        <p14:creationId xmlns:p14="http://schemas.microsoft.com/office/powerpoint/2010/main" val="15858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Research, indices &amp; investment</a:t>
            </a:r>
            <a:endParaRPr lang="en-US" dirty="0"/>
          </a:p>
        </p:txBody>
      </p:sp>
      <p:sp>
        <p:nvSpPr>
          <p:cNvPr id="4" name="Content Placeholder 3"/>
          <p:cNvSpPr>
            <a:spLocks noGrp="1"/>
          </p:cNvSpPr>
          <p:nvPr>
            <p:ph sz="quarter" idx="13"/>
          </p:nvPr>
        </p:nvSpPr>
        <p:spPr/>
        <p:txBody>
          <a:bodyPr/>
          <a:lstStyle/>
          <a:p>
            <a:r>
              <a:rPr lang="en-US"/>
              <a:t>For a decade EPRA has been managing and developing the investment indices which define Europe's listed real estate sector. </a:t>
            </a:r>
          </a:p>
          <a:p>
            <a:pPr lvl="1"/>
            <a:r>
              <a:rPr lang="en-US"/>
              <a:t>We conduct and support wide-ranging research revealing the true nature of this investment choice. </a:t>
            </a:r>
          </a:p>
          <a:p>
            <a:pPr lvl="1"/>
            <a:r>
              <a:rPr lang="en-US"/>
              <a:t>Listed real estate is the most transparent and accountable property asset class, with short-term liquidity and long-term stability.</a:t>
            </a:r>
            <a:endParaRPr lang="en-US" dirty="0"/>
          </a:p>
        </p:txBody>
      </p:sp>
    </p:spTree>
    <p:extLst>
      <p:ext uri="{BB962C8B-B14F-4D97-AF65-F5344CB8AC3E}">
        <p14:creationId xmlns:p14="http://schemas.microsoft.com/office/powerpoint/2010/main" val="651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Investors &amp; Events</a:t>
            </a:r>
          </a:p>
        </p:txBody>
      </p:sp>
      <p:sp>
        <p:nvSpPr>
          <p:cNvPr id="11" name="Content Placeholder 10"/>
          <p:cNvSpPr>
            <a:spLocks noGrp="1"/>
          </p:cNvSpPr>
          <p:nvPr>
            <p:ph sz="quarter" idx="13"/>
          </p:nvPr>
        </p:nvSpPr>
        <p:spPr/>
        <p:txBody>
          <a:bodyPr/>
          <a:lstStyle/>
          <a:p>
            <a:r>
              <a:rPr lang="en-US" dirty="0"/>
              <a:t>Every year EPRA </a:t>
            </a:r>
            <a:r>
              <a:rPr lang="en-US" dirty="0" err="1"/>
              <a:t>organises</a:t>
            </a:r>
            <a:r>
              <a:rPr lang="en-US" dirty="0"/>
              <a:t> various event platforms around Europe which give investors direct access to information on the listed sector and access to the leading players within it.</a:t>
            </a:r>
          </a:p>
          <a:p>
            <a:r>
              <a:rPr lang="en-US" dirty="0"/>
              <a:t>These gatherings build on personal networks and support the sharing of experience and best practice. Some are for members only, several are held in private, and all provide an environment through which the sector, its </a:t>
            </a:r>
            <a:r>
              <a:rPr lang="en-US" dirty="0" err="1"/>
              <a:t>organisation</a:t>
            </a:r>
            <a:r>
              <a:rPr lang="en-US" dirty="0"/>
              <a:t> and its people can develop.</a:t>
            </a:r>
          </a:p>
        </p:txBody>
      </p:sp>
    </p:spTree>
    <p:extLst>
      <p:ext uri="{BB962C8B-B14F-4D97-AF65-F5344CB8AC3E}">
        <p14:creationId xmlns:p14="http://schemas.microsoft.com/office/powerpoint/2010/main" val="9474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EPRA Membership</a:t>
            </a:r>
            <a:endParaRPr lang="en-US" dirty="0"/>
          </a:p>
        </p:txBody>
      </p:sp>
      <p:sp>
        <p:nvSpPr>
          <p:cNvPr id="4" name="TextBox 3"/>
          <p:cNvSpPr txBox="1"/>
          <p:nvPr/>
        </p:nvSpPr>
        <p:spPr>
          <a:xfrm>
            <a:off x="300409" y="4090262"/>
            <a:ext cx="5122150" cy="230832"/>
          </a:xfrm>
          <a:prstGeom prst="rect">
            <a:avLst/>
          </a:prstGeom>
          <a:noFill/>
        </p:spPr>
        <p:txBody>
          <a:bodyPr wrap="square" lIns="0" rtlCol="0">
            <a:spAutoFit/>
          </a:bodyPr>
          <a:lstStyle/>
          <a:p>
            <a:r>
              <a:rPr lang="en-US" sz="900" i="1" dirty="0">
                <a:solidFill>
                  <a:schemeClr val="accent1"/>
                </a:solidFill>
                <a:latin typeface="Overpass Light" charset="0"/>
                <a:ea typeface="Overpass Light" charset="0"/>
                <a:cs typeface="Overpass Light" charset="0"/>
              </a:rPr>
              <a:t>*Investment Companies, Insurance Companies/Funds, Banks &amp; Stockbrokers</a:t>
            </a:r>
          </a:p>
        </p:txBody>
      </p:sp>
      <p:graphicFrame>
        <p:nvGraphicFramePr>
          <p:cNvPr id="5" name="Table 4"/>
          <p:cNvGraphicFramePr>
            <a:graphicFrameLocks noGrp="1"/>
          </p:cNvGraphicFramePr>
          <p:nvPr>
            <p:extLst>
              <p:ext uri="{D42A27DB-BD31-4B8C-83A1-F6EECF244321}">
                <p14:modId xmlns:p14="http://schemas.microsoft.com/office/powerpoint/2010/main" val="1286118365"/>
              </p:ext>
            </p:extLst>
          </p:nvPr>
        </p:nvGraphicFramePr>
        <p:xfrm>
          <a:off x="300409" y="1224549"/>
          <a:ext cx="5112568" cy="2761039"/>
        </p:xfrm>
        <a:graphic>
          <a:graphicData uri="http://schemas.openxmlformats.org/drawingml/2006/table">
            <a:tbl>
              <a:tblPr firstRow="1" bandRow="1">
                <a:tableStyleId>{5C22544A-7EE6-4342-B048-85BDC9FD1C3A}</a:tableStyleId>
              </a:tblPr>
              <a:tblGrid>
                <a:gridCol w="3281680">
                  <a:extLst>
                    <a:ext uri="{9D8B030D-6E8A-4147-A177-3AD203B41FA5}">
                      <a16:colId xmlns:a16="http://schemas.microsoft.com/office/drawing/2014/main" val="930739618"/>
                    </a:ext>
                  </a:extLst>
                </a:gridCol>
                <a:gridCol w="921701">
                  <a:extLst>
                    <a:ext uri="{9D8B030D-6E8A-4147-A177-3AD203B41FA5}">
                      <a16:colId xmlns:a16="http://schemas.microsoft.com/office/drawing/2014/main" val="36519198"/>
                    </a:ext>
                  </a:extLst>
                </a:gridCol>
                <a:gridCol w="909187">
                  <a:extLst>
                    <a:ext uri="{9D8B030D-6E8A-4147-A177-3AD203B41FA5}">
                      <a16:colId xmlns:a16="http://schemas.microsoft.com/office/drawing/2014/main" val="802359491"/>
                    </a:ext>
                  </a:extLst>
                </a:gridCol>
              </a:tblGrid>
              <a:tr h="536399">
                <a:tc>
                  <a:txBody>
                    <a:bodyPr/>
                    <a:lstStyle/>
                    <a:p>
                      <a:r>
                        <a:rPr lang="en-US" dirty="0">
                          <a:latin typeface="Overpass" charset="0"/>
                          <a:ea typeface="Overpass" charset="0"/>
                          <a:cs typeface="Overpass" charset="0"/>
                        </a:rPr>
                        <a:t>Member</a:t>
                      </a:r>
                      <a:endParaRPr lang="en-GB" dirty="0">
                        <a:latin typeface="Overpass" charset="0"/>
                        <a:ea typeface="Overpass" charset="0"/>
                        <a:cs typeface="Overpass" charset="0"/>
                      </a:endParaRPr>
                    </a:p>
                  </a:txBody>
                  <a:tcPr anchor="ctr"/>
                </a:tc>
                <a:tc>
                  <a:txBody>
                    <a:bodyPr/>
                    <a:lstStyle/>
                    <a:p>
                      <a:pPr algn="ctr"/>
                      <a:r>
                        <a:rPr lang="en-US" dirty="0">
                          <a:latin typeface="Overpass" charset="0"/>
                          <a:ea typeface="Overpass" charset="0"/>
                          <a:cs typeface="Overpass" charset="0"/>
                        </a:rPr>
                        <a:t>No.</a:t>
                      </a:r>
                      <a:endParaRPr lang="en-GB" dirty="0">
                        <a:latin typeface="Overpass" charset="0"/>
                        <a:ea typeface="Overpass" charset="0"/>
                        <a:cs typeface="Overpass" charset="0"/>
                      </a:endParaRPr>
                    </a:p>
                  </a:txBody>
                  <a:tcPr anchor="ctr"/>
                </a:tc>
                <a:tc>
                  <a:txBody>
                    <a:bodyPr/>
                    <a:lstStyle/>
                    <a:p>
                      <a:pPr algn="ctr"/>
                      <a:r>
                        <a:rPr lang="en-US" dirty="0">
                          <a:latin typeface="Overpass" charset="0"/>
                          <a:ea typeface="Overpass" charset="0"/>
                          <a:cs typeface="Overpass" charset="0"/>
                        </a:rPr>
                        <a:t>%</a:t>
                      </a:r>
                      <a:endParaRPr lang="en-GB" dirty="0">
                        <a:latin typeface="Overpass" charset="0"/>
                        <a:ea typeface="Overpass" charset="0"/>
                        <a:cs typeface="Overpass" charset="0"/>
                      </a:endParaRPr>
                    </a:p>
                  </a:txBody>
                  <a:tcPr anchor="ctr"/>
                </a:tc>
                <a:extLst>
                  <a:ext uri="{0D108BD9-81ED-4DB2-BD59-A6C34878D82A}">
                    <a16:rowId xmlns:a16="http://schemas.microsoft.com/office/drawing/2014/main" val="1752680639"/>
                  </a:ext>
                </a:extLst>
              </a:tr>
              <a:tr h="444928">
                <a:tc>
                  <a:txBody>
                    <a:bodyPr/>
                    <a:lstStyle/>
                    <a:p>
                      <a:r>
                        <a:rPr lang="en-US" dirty="0">
                          <a:solidFill>
                            <a:srgbClr val="002F65"/>
                          </a:solidFill>
                          <a:latin typeface="Overpass" charset="0"/>
                          <a:ea typeface="Overpass" charset="0"/>
                          <a:cs typeface="Overpass" charset="0"/>
                        </a:rPr>
                        <a:t>Property Companies &amp; REITS</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124</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56</a:t>
                      </a:r>
                      <a:endParaRPr lang="en-GB" dirty="0">
                        <a:solidFill>
                          <a:srgbClr val="002F65"/>
                        </a:solidFill>
                        <a:latin typeface="Overpass" charset="0"/>
                        <a:ea typeface="Overpass" charset="0"/>
                        <a:cs typeface="Overpass" charset="0"/>
                      </a:endParaRPr>
                    </a:p>
                  </a:txBody>
                  <a:tcPr anchor="ctr">
                    <a:solidFill>
                      <a:schemeClr val="bg2"/>
                    </a:solidFill>
                  </a:tcPr>
                </a:tc>
                <a:extLst>
                  <a:ext uri="{0D108BD9-81ED-4DB2-BD59-A6C34878D82A}">
                    <a16:rowId xmlns:a16="http://schemas.microsoft.com/office/drawing/2014/main" val="904166586"/>
                  </a:ext>
                </a:extLst>
              </a:tr>
              <a:tr h="444928">
                <a:tc>
                  <a:txBody>
                    <a:bodyPr/>
                    <a:lstStyle/>
                    <a:p>
                      <a:r>
                        <a:rPr lang="en-US" dirty="0">
                          <a:solidFill>
                            <a:srgbClr val="002F65"/>
                          </a:solidFill>
                          <a:latin typeface="Overpass" charset="0"/>
                          <a:ea typeface="Overpass" charset="0"/>
                          <a:cs typeface="Overpass" charset="0"/>
                        </a:rPr>
                        <a:t>Investors*</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58</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26</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extLst>
                  <a:ext uri="{0D108BD9-81ED-4DB2-BD59-A6C34878D82A}">
                    <a16:rowId xmlns:a16="http://schemas.microsoft.com/office/drawing/2014/main" val="2521379664"/>
                  </a:ext>
                </a:extLst>
              </a:tr>
              <a:tr h="444928">
                <a:tc>
                  <a:txBody>
                    <a:bodyPr/>
                    <a:lstStyle/>
                    <a:p>
                      <a:r>
                        <a:rPr lang="en-US" dirty="0">
                          <a:solidFill>
                            <a:srgbClr val="002F65"/>
                          </a:solidFill>
                          <a:latin typeface="Overpass" charset="0"/>
                          <a:ea typeface="Overpass" charset="0"/>
                          <a:cs typeface="Overpass" charset="0"/>
                        </a:rPr>
                        <a:t>Academics</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23</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10</a:t>
                      </a:r>
                      <a:endParaRPr lang="en-GB" dirty="0">
                        <a:solidFill>
                          <a:srgbClr val="002F65"/>
                        </a:solidFill>
                        <a:latin typeface="Overpass" charset="0"/>
                        <a:ea typeface="Overpass" charset="0"/>
                        <a:cs typeface="Overpass" charset="0"/>
                      </a:endParaRPr>
                    </a:p>
                  </a:txBody>
                  <a:tcPr anchor="ctr">
                    <a:solidFill>
                      <a:schemeClr val="bg2"/>
                    </a:solidFill>
                  </a:tcPr>
                </a:tc>
                <a:extLst>
                  <a:ext uri="{0D108BD9-81ED-4DB2-BD59-A6C34878D82A}">
                    <a16:rowId xmlns:a16="http://schemas.microsoft.com/office/drawing/2014/main" val="3120634870"/>
                  </a:ext>
                </a:extLst>
              </a:tr>
              <a:tr h="444928">
                <a:tc>
                  <a:txBody>
                    <a:bodyPr/>
                    <a:lstStyle/>
                    <a:p>
                      <a:r>
                        <a:rPr lang="en-US" dirty="0">
                          <a:solidFill>
                            <a:srgbClr val="002F65"/>
                          </a:solidFill>
                          <a:latin typeface="Overpass" charset="0"/>
                          <a:ea typeface="Overpass" charset="0"/>
                          <a:cs typeface="Overpass" charset="0"/>
                        </a:rPr>
                        <a:t>Consultants &amp; others</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18</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8</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extLst>
                  <a:ext uri="{0D108BD9-81ED-4DB2-BD59-A6C34878D82A}">
                    <a16:rowId xmlns:a16="http://schemas.microsoft.com/office/drawing/2014/main" val="4036118499"/>
                  </a:ext>
                </a:extLst>
              </a:tr>
              <a:tr h="444928">
                <a:tc>
                  <a:txBody>
                    <a:bodyPr/>
                    <a:lstStyle/>
                    <a:p>
                      <a:r>
                        <a:rPr lang="en-US" b="1" dirty="0">
                          <a:solidFill>
                            <a:srgbClr val="002F65"/>
                          </a:solidFill>
                          <a:latin typeface="Overpass" charset="0"/>
                          <a:ea typeface="Overpass" charset="0"/>
                          <a:cs typeface="Overpass" charset="0"/>
                        </a:rPr>
                        <a:t>Total</a:t>
                      </a:r>
                      <a:endParaRPr lang="en-GB" b="1" dirty="0">
                        <a:solidFill>
                          <a:srgbClr val="002F65"/>
                        </a:solidFill>
                        <a:latin typeface="Overpass" charset="0"/>
                        <a:ea typeface="Overpass" charset="0"/>
                        <a:cs typeface="Overpass" charset="0"/>
                      </a:endParaRPr>
                    </a:p>
                  </a:txBody>
                  <a:tcPr anchor="ctr">
                    <a:solidFill>
                      <a:schemeClr val="accent2"/>
                    </a:solidFill>
                  </a:tcPr>
                </a:tc>
                <a:tc>
                  <a:txBody>
                    <a:bodyPr/>
                    <a:lstStyle/>
                    <a:p>
                      <a:pPr algn="ctr"/>
                      <a:r>
                        <a:rPr lang="en-US" b="1" dirty="0">
                          <a:solidFill>
                            <a:srgbClr val="002F65"/>
                          </a:solidFill>
                          <a:latin typeface="Overpass" charset="0"/>
                          <a:ea typeface="Overpass" charset="0"/>
                          <a:cs typeface="Overpass" charset="0"/>
                        </a:rPr>
                        <a:t>223</a:t>
                      </a:r>
                      <a:endParaRPr lang="en-GB" b="1" dirty="0">
                        <a:solidFill>
                          <a:srgbClr val="002F65"/>
                        </a:solidFill>
                        <a:latin typeface="Overpass" charset="0"/>
                        <a:ea typeface="Overpass" charset="0"/>
                        <a:cs typeface="Overpass" charset="0"/>
                      </a:endParaRPr>
                    </a:p>
                  </a:txBody>
                  <a:tcPr anchor="ctr">
                    <a:solidFill>
                      <a:schemeClr val="accent2"/>
                    </a:solidFill>
                  </a:tcPr>
                </a:tc>
                <a:tc>
                  <a:txBody>
                    <a:bodyPr/>
                    <a:lstStyle/>
                    <a:p>
                      <a:pPr algn="ctr"/>
                      <a:r>
                        <a:rPr lang="en-US" b="1" dirty="0">
                          <a:solidFill>
                            <a:srgbClr val="002F65"/>
                          </a:solidFill>
                          <a:latin typeface="Overpass" charset="0"/>
                          <a:ea typeface="Overpass" charset="0"/>
                          <a:cs typeface="Overpass" charset="0"/>
                        </a:rPr>
                        <a:t>100</a:t>
                      </a:r>
                      <a:endParaRPr lang="en-GB" b="1" dirty="0">
                        <a:solidFill>
                          <a:srgbClr val="002F65"/>
                        </a:solidFill>
                        <a:latin typeface="Overpass" charset="0"/>
                        <a:ea typeface="Overpass" charset="0"/>
                        <a:cs typeface="Overpass" charset="0"/>
                      </a:endParaRPr>
                    </a:p>
                  </a:txBody>
                  <a:tcPr anchor="ctr">
                    <a:solidFill>
                      <a:schemeClr val="accent2"/>
                    </a:solidFill>
                  </a:tcPr>
                </a:tc>
                <a:extLst>
                  <a:ext uri="{0D108BD9-81ED-4DB2-BD59-A6C34878D82A}">
                    <a16:rowId xmlns:a16="http://schemas.microsoft.com/office/drawing/2014/main" val="4250422959"/>
                  </a:ext>
                </a:extLst>
              </a:tr>
            </a:tbl>
          </a:graphicData>
        </a:graphic>
      </p:graphicFrame>
      <p:sp>
        <p:nvSpPr>
          <p:cNvPr id="6" name="Right Brace 5"/>
          <p:cNvSpPr/>
          <p:nvPr/>
        </p:nvSpPr>
        <p:spPr bwMode="auto">
          <a:xfrm>
            <a:off x="5531433" y="1759643"/>
            <a:ext cx="305273" cy="2196130"/>
          </a:xfrm>
          <a:prstGeom prst="rightBrace">
            <a:avLst>
              <a:gd name="adj1" fmla="val 47441"/>
              <a:gd name="adj2" fmla="val 50453"/>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1" i="0" u="none" strike="noStrike" normalizeH="0" baseline="0">
              <a:ln w="22225">
                <a:solidFill>
                  <a:schemeClr val="accent2"/>
                </a:solidFill>
                <a:prstDash val="solid"/>
              </a:ln>
              <a:solidFill>
                <a:schemeClr val="accent2">
                  <a:lumMod val="40000"/>
                  <a:lumOff val="60000"/>
                </a:schemeClr>
              </a:solidFill>
              <a:latin typeface="Arial" charset="0"/>
              <a:ea typeface="ＭＳ Ｐゴシック" pitchFamily="1" charset="-128"/>
            </a:endParaRPr>
          </a:p>
        </p:txBody>
      </p:sp>
      <p:sp>
        <p:nvSpPr>
          <p:cNvPr id="7" name="TextBox 6"/>
          <p:cNvSpPr txBox="1"/>
          <p:nvPr/>
        </p:nvSpPr>
        <p:spPr>
          <a:xfrm>
            <a:off x="5955162" y="2396043"/>
            <a:ext cx="2232248" cy="923330"/>
          </a:xfrm>
          <a:prstGeom prst="rect">
            <a:avLst/>
          </a:prstGeom>
          <a:noFill/>
        </p:spPr>
        <p:txBody>
          <a:bodyPr wrap="square" rtlCol="0">
            <a:spAutoFit/>
          </a:bodyPr>
          <a:lstStyle/>
          <a:p>
            <a:pPr algn="ctr"/>
            <a:r>
              <a:rPr lang="en-US" sz="1800" dirty="0">
                <a:solidFill>
                  <a:srgbClr val="002F65"/>
                </a:solidFill>
                <a:latin typeface="Overpass Light" charset="0"/>
                <a:ea typeface="Overpass Light" charset="0"/>
                <a:cs typeface="Overpass Light" charset="0"/>
              </a:rPr>
              <a:t>Representing a </a:t>
            </a:r>
            <a:br>
              <a:rPr lang="en-US" sz="1800" b="1" dirty="0">
                <a:solidFill>
                  <a:srgbClr val="002F65"/>
                </a:solidFill>
                <a:latin typeface="Overpass" charset="0"/>
                <a:ea typeface="Overpass" charset="0"/>
                <a:cs typeface="Overpass" charset="0"/>
              </a:rPr>
            </a:br>
            <a:r>
              <a:rPr lang="en-US" sz="1800" b="1" dirty="0">
                <a:solidFill>
                  <a:srgbClr val="002F65"/>
                </a:solidFill>
                <a:latin typeface="Overpass" charset="0"/>
                <a:ea typeface="Overpass" charset="0"/>
                <a:cs typeface="Overpass" charset="0"/>
              </a:rPr>
              <a:t>Gross Asset Value </a:t>
            </a:r>
            <a:br>
              <a:rPr lang="en-US" sz="1800" b="1" dirty="0">
                <a:solidFill>
                  <a:srgbClr val="002F65"/>
                </a:solidFill>
                <a:latin typeface="Overpass" charset="0"/>
                <a:ea typeface="Overpass" charset="0"/>
                <a:cs typeface="Overpass" charset="0"/>
              </a:rPr>
            </a:br>
            <a:r>
              <a:rPr lang="en-US" sz="1800" dirty="0">
                <a:solidFill>
                  <a:srgbClr val="002F65"/>
                </a:solidFill>
                <a:latin typeface="Overpass Light" charset="0"/>
                <a:ea typeface="Overpass Light" charset="0"/>
                <a:cs typeface="Overpass Light" charset="0"/>
              </a:rPr>
              <a:t>of</a:t>
            </a:r>
            <a:r>
              <a:rPr lang="en-US" sz="1800" dirty="0">
                <a:solidFill>
                  <a:srgbClr val="002F65"/>
                </a:solidFill>
                <a:latin typeface="Overpass" charset="0"/>
                <a:ea typeface="Overpass" charset="0"/>
                <a:cs typeface="Overpass" charset="0"/>
              </a:rPr>
              <a:t> </a:t>
            </a:r>
            <a:r>
              <a:rPr lang="en-GB" sz="1800" b="1" dirty="0">
                <a:solidFill>
                  <a:srgbClr val="002F65"/>
                </a:solidFill>
                <a:latin typeface="Overpass" charset="0"/>
                <a:ea typeface="Overpass" charset="0"/>
                <a:cs typeface="Overpass" charset="0"/>
              </a:rPr>
              <a:t>&gt; €365 Billion</a:t>
            </a:r>
          </a:p>
        </p:txBody>
      </p:sp>
    </p:spTree>
    <p:extLst>
      <p:ext uri="{BB962C8B-B14F-4D97-AF65-F5344CB8AC3E}">
        <p14:creationId xmlns:p14="http://schemas.microsoft.com/office/powerpoint/2010/main" val="17591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FTSE EPRA/NAREIT </a:t>
            </a:r>
            <a:br>
              <a:rPr lang="en-GB" dirty="0"/>
            </a:br>
            <a:r>
              <a:rPr lang="en-GB" dirty="0"/>
              <a:t>GLOBAL REAL ESTATE INDEX SERIES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501613464"/>
              </p:ext>
            </p:extLst>
          </p:nvPr>
        </p:nvGraphicFramePr>
        <p:xfrm>
          <a:off x="299251" y="783382"/>
          <a:ext cx="8132950" cy="3757621"/>
        </p:xfrm>
        <a:graphic>
          <a:graphicData uri="http://schemas.openxmlformats.org/drawingml/2006/table">
            <a:tbl>
              <a:tblPr/>
              <a:tblGrid>
                <a:gridCol w="478409">
                  <a:extLst>
                    <a:ext uri="{9D8B030D-6E8A-4147-A177-3AD203B41FA5}">
                      <a16:colId xmlns:a16="http://schemas.microsoft.com/office/drawing/2014/main" val="20000"/>
                    </a:ext>
                  </a:extLst>
                </a:gridCol>
                <a:gridCol w="478409">
                  <a:extLst>
                    <a:ext uri="{9D8B030D-6E8A-4147-A177-3AD203B41FA5}">
                      <a16:colId xmlns:a16="http://schemas.microsoft.com/office/drawing/2014/main" val="20001"/>
                    </a:ext>
                  </a:extLst>
                </a:gridCol>
                <a:gridCol w="239204">
                  <a:extLst>
                    <a:ext uri="{9D8B030D-6E8A-4147-A177-3AD203B41FA5}">
                      <a16:colId xmlns:a16="http://schemas.microsoft.com/office/drawing/2014/main" val="20002"/>
                    </a:ext>
                  </a:extLst>
                </a:gridCol>
                <a:gridCol w="478409">
                  <a:extLst>
                    <a:ext uri="{9D8B030D-6E8A-4147-A177-3AD203B41FA5}">
                      <a16:colId xmlns:a16="http://schemas.microsoft.com/office/drawing/2014/main" val="20003"/>
                    </a:ext>
                  </a:extLst>
                </a:gridCol>
                <a:gridCol w="478409">
                  <a:extLst>
                    <a:ext uri="{9D8B030D-6E8A-4147-A177-3AD203B41FA5}">
                      <a16:colId xmlns:a16="http://schemas.microsoft.com/office/drawing/2014/main" val="20004"/>
                    </a:ext>
                  </a:extLst>
                </a:gridCol>
                <a:gridCol w="239204">
                  <a:extLst>
                    <a:ext uri="{9D8B030D-6E8A-4147-A177-3AD203B41FA5}">
                      <a16:colId xmlns:a16="http://schemas.microsoft.com/office/drawing/2014/main" val="20005"/>
                    </a:ext>
                  </a:extLst>
                </a:gridCol>
                <a:gridCol w="478409">
                  <a:extLst>
                    <a:ext uri="{9D8B030D-6E8A-4147-A177-3AD203B41FA5}">
                      <a16:colId xmlns:a16="http://schemas.microsoft.com/office/drawing/2014/main" val="20006"/>
                    </a:ext>
                  </a:extLst>
                </a:gridCol>
                <a:gridCol w="478409">
                  <a:extLst>
                    <a:ext uri="{9D8B030D-6E8A-4147-A177-3AD203B41FA5}">
                      <a16:colId xmlns:a16="http://schemas.microsoft.com/office/drawing/2014/main" val="20007"/>
                    </a:ext>
                  </a:extLst>
                </a:gridCol>
                <a:gridCol w="239204">
                  <a:extLst>
                    <a:ext uri="{9D8B030D-6E8A-4147-A177-3AD203B41FA5}">
                      <a16:colId xmlns:a16="http://schemas.microsoft.com/office/drawing/2014/main" val="20008"/>
                    </a:ext>
                  </a:extLst>
                </a:gridCol>
                <a:gridCol w="478409">
                  <a:extLst>
                    <a:ext uri="{9D8B030D-6E8A-4147-A177-3AD203B41FA5}">
                      <a16:colId xmlns:a16="http://schemas.microsoft.com/office/drawing/2014/main" val="20009"/>
                    </a:ext>
                  </a:extLst>
                </a:gridCol>
                <a:gridCol w="478409">
                  <a:extLst>
                    <a:ext uri="{9D8B030D-6E8A-4147-A177-3AD203B41FA5}">
                      <a16:colId xmlns:a16="http://schemas.microsoft.com/office/drawing/2014/main" val="20010"/>
                    </a:ext>
                  </a:extLst>
                </a:gridCol>
                <a:gridCol w="239204">
                  <a:extLst>
                    <a:ext uri="{9D8B030D-6E8A-4147-A177-3AD203B41FA5}">
                      <a16:colId xmlns:a16="http://schemas.microsoft.com/office/drawing/2014/main" val="20011"/>
                    </a:ext>
                  </a:extLst>
                </a:gridCol>
                <a:gridCol w="478409">
                  <a:extLst>
                    <a:ext uri="{9D8B030D-6E8A-4147-A177-3AD203B41FA5}">
                      <a16:colId xmlns:a16="http://schemas.microsoft.com/office/drawing/2014/main" val="20012"/>
                    </a:ext>
                  </a:extLst>
                </a:gridCol>
                <a:gridCol w="478409">
                  <a:extLst>
                    <a:ext uri="{9D8B030D-6E8A-4147-A177-3AD203B41FA5}">
                      <a16:colId xmlns:a16="http://schemas.microsoft.com/office/drawing/2014/main" val="20013"/>
                    </a:ext>
                  </a:extLst>
                </a:gridCol>
                <a:gridCol w="239204">
                  <a:extLst>
                    <a:ext uri="{9D8B030D-6E8A-4147-A177-3AD203B41FA5}">
                      <a16:colId xmlns:a16="http://schemas.microsoft.com/office/drawing/2014/main" val="20014"/>
                    </a:ext>
                  </a:extLst>
                </a:gridCol>
                <a:gridCol w="478409">
                  <a:extLst>
                    <a:ext uri="{9D8B030D-6E8A-4147-A177-3AD203B41FA5}">
                      <a16:colId xmlns:a16="http://schemas.microsoft.com/office/drawing/2014/main" val="20015"/>
                    </a:ext>
                  </a:extLst>
                </a:gridCol>
                <a:gridCol w="478409">
                  <a:extLst>
                    <a:ext uri="{9D8B030D-6E8A-4147-A177-3AD203B41FA5}">
                      <a16:colId xmlns:a16="http://schemas.microsoft.com/office/drawing/2014/main" val="20016"/>
                    </a:ext>
                  </a:extLst>
                </a:gridCol>
                <a:gridCol w="239204">
                  <a:extLst>
                    <a:ext uri="{9D8B030D-6E8A-4147-A177-3AD203B41FA5}">
                      <a16:colId xmlns:a16="http://schemas.microsoft.com/office/drawing/2014/main" val="20017"/>
                    </a:ext>
                  </a:extLst>
                </a:gridCol>
                <a:gridCol w="478409">
                  <a:extLst>
                    <a:ext uri="{9D8B030D-6E8A-4147-A177-3AD203B41FA5}">
                      <a16:colId xmlns:a16="http://schemas.microsoft.com/office/drawing/2014/main" val="20018"/>
                    </a:ext>
                  </a:extLst>
                </a:gridCol>
                <a:gridCol w="478409">
                  <a:extLst>
                    <a:ext uri="{9D8B030D-6E8A-4147-A177-3AD203B41FA5}">
                      <a16:colId xmlns:a16="http://schemas.microsoft.com/office/drawing/2014/main" val="20019"/>
                    </a:ext>
                  </a:extLst>
                </a:gridCol>
              </a:tblGrid>
              <a:tr h="280583">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w="6350" cap="flat" cmpd="sng" algn="ctr">
                      <a:solidFill>
                        <a:schemeClr val="accent2"/>
                      </a:solidFill>
                      <a:prstDash val="solid"/>
                      <a:round/>
                      <a:headEnd type="none" w="med" len="med"/>
                      <a:tailEnd type="none" w="med" len="med"/>
                    </a:lnR>
                    <a:lnT>
                      <a:noFill/>
                    </a:lnT>
                    <a:lnB>
                      <a:noFill/>
                    </a:lnB>
                  </a:tcPr>
                </a:tc>
                <a:tc gridSpan="8">
                  <a:txBody>
                    <a:bodyPr/>
                    <a:lstStyle/>
                    <a:p>
                      <a:pPr algn="ctr" fontAlgn="ctr"/>
                      <a:r>
                        <a:rPr lang="en-US" sz="1200" b="1" i="0" u="none" strike="noStrike" dirty="0">
                          <a:solidFill>
                            <a:srgbClr val="FFFFFF"/>
                          </a:solidFill>
                          <a:latin typeface="Overpass" charset="0"/>
                          <a:ea typeface="Overpass" charset="0"/>
                          <a:cs typeface="Overpass" charset="0"/>
                        </a:rPr>
                        <a:t>FTSE EPRA/NAREIT Global Real Estate Index*</a:t>
                      </a: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extLst>
                  <a:ext uri="{0D108BD9-81ED-4DB2-BD59-A6C34878D82A}">
                    <a16:rowId xmlns:a16="http://schemas.microsoft.com/office/drawing/2014/main" val="10000"/>
                  </a:ext>
                </a:extLst>
              </a:tr>
              <a:tr h="357469">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w="6350" cap="flat" cmpd="sng" algn="ctr">
                      <a:solidFill>
                        <a:schemeClr val="accent2"/>
                      </a:solidFill>
                      <a:prstDash val="solid"/>
                      <a:round/>
                      <a:headEnd type="none" w="med" len="med"/>
                      <a:tailEnd type="none" w="med" len="med"/>
                    </a:lnR>
                    <a:lnT>
                      <a:noFill/>
                    </a:lnT>
                    <a:lnB>
                      <a:noFill/>
                    </a:lnB>
                  </a:tcPr>
                </a:tc>
                <a:tc gridSpan="4">
                  <a:txBody>
                    <a:bodyPr/>
                    <a:lstStyle/>
                    <a:p>
                      <a:pPr algn="ctr" fontAlgn="ctr"/>
                      <a:r>
                        <a:rPr lang="en-US" sz="1100" b="0" i="0" u="none" strike="noStrike" dirty="0">
                          <a:solidFill>
                            <a:schemeClr val="accent1"/>
                          </a:solidFill>
                          <a:latin typeface="Overpass" charset="0"/>
                          <a:ea typeface="Overpass" charset="0"/>
                          <a:cs typeface="Overpass" charset="0"/>
                        </a:rPr>
                        <a:t>493 Constituents</a:t>
                      </a:r>
                    </a:p>
                  </a:txBody>
                  <a:tcPr marL="4980" marR="4980" marT="498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€ 1,430 Billion</a:t>
                      </a:r>
                    </a:p>
                  </a:txBody>
                  <a:tcPr marL="4980" marR="4980" marT="498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extLst>
                  <a:ext uri="{0D108BD9-81ED-4DB2-BD59-A6C34878D82A}">
                    <a16:rowId xmlns:a16="http://schemas.microsoft.com/office/drawing/2014/main" val="10001"/>
                  </a:ext>
                </a:extLst>
              </a:tr>
              <a:tr h="170389">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extLst>
                  <a:ext uri="{0D108BD9-81ED-4DB2-BD59-A6C34878D82A}">
                    <a16:rowId xmlns:a16="http://schemas.microsoft.com/office/drawing/2014/main" val="10003"/>
                  </a:ext>
                </a:extLst>
              </a:tr>
              <a:tr h="170389">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a:noFill/>
                    </a:lnR>
                    <a:lnT>
                      <a:noFill/>
                    </a:lnT>
                    <a:lnB w="6350" cap="flat" cmpd="sng" algn="ctr">
                      <a:solidFill>
                        <a:srgbClr val="E5AC50"/>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rgbClr val="E5AC50"/>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rgbClr val="E5AC50"/>
                      </a:solidFill>
                      <a:prstDash val="solid"/>
                      <a:round/>
                      <a:headEnd type="none" w="med" len="med"/>
                      <a:tailEnd type="none" w="med" len="med"/>
                    </a:lnB>
                  </a:tcPr>
                </a:tc>
                <a:extLst>
                  <a:ext uri="{0D108BD9-81ED-4DB2-BD59-A6C34878D82A}">
                    <a16:rowId xmlns:a16="http://schemas.microsoft.com/office/drawing/2014/main" val="10004"/>
                  </a:ext>
                </a:extLst>
              </a:tr>
              <a:tr h="226526">
                <a:tc gridSpan="6">
                  <a:txBody>
                    <a:bodyPr/>
                    <a:lstStyle/>
                    <a:p>
                      <a:pPr algn="ctr" fontAlgn="ctr"/>
                      <a:r>
                        <a:rPr lang="en-US" sz="1200" b="1" i="0" u="none" strike="noStrike" dirty="0">
                          <a:solidFill>
                            <a:srgbClr val="FFFFFF"/>
                          </a:solidFill>
                          <a:latin typeface="Overpass" charset="0"/>
                          <a:ea typeface="Overpass" charset="0"/>
                          <a:cs typeface="Overpass" charset="0"/>
                        </a:rPr>
                        <a:t>EMEA</a:t>
                      </a: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6">
                  <a:txBody>
                    <a:bodyPr/>
                    <a:lstStyle/>
                    <a:p>
                      <a:pPr algn="ctr" fontAlgn="ctr"/>
                      <a:r>
                        <a:rPr lang="en-US" sz="1200" b="1" i="0" u="none" strike="noStrike" dirty="0">
                          <a:solidFill>
                            <a:srgbClr val="FFFFFF"/>
                          </a:solidFill>
                          <a:latin typeface="Overpass" charset="0"/>
                          <a:ea typeface="Overpass" charset="0"/>
                          <a:cs typeface="Overpass" charset="0"/>
                        </a:rPr>
                        <a:t>Americas</a:t>
                      </a: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6">
                  <a:txBody>
                    <a:bodyPr/>
                    <a:lstStyle/>
                    <a:p>
                      <a:pPr algn="ctr" fontAlgn="ctr"/>
                      <a:r>
                        <a:rPr lang="en-US" sz="1200" b="1" i="0" u="none" strike="noStrike" dirty="0">
                          <a:solidFill>
                            <a:srgbClr val="FFFFFF"/>
                          </a:solidFill>
                          <a:latin typeface="Overpass" charset="0"/>
                          <a:ea typeface="Overpass" charset="0"/>
                          <a:cs typeface="Overpass" charset="0"/>
                        </a:rPr>
                        <a:t>Asia Pacific</a:t>
                      </a: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rgbClr val="E5AC50"/>
                      </a:solidFill>
                      <a:prstDash val="solid"/>
                      <a:round/>
                      <a:headEnd type="none" w="med" len="med"/>
                      <a:tailEnd type="none" w="med" len="med"/>
                    </a:lnR>
                    <a:lnT w="6350" cap="flat" cmpd="sng" algn="ctr">
                      <a:solidFill>
                        <a:srgbClr val="E5AC50"/>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59891">
                <a:tc gridSpan="3">
                  <a:txBody>
                    <a:bodyPr/>
                    <a:lstStyle/>
                    <a:p>
                      <a:pPr algn="ctr" fontAlgn="ctr"/>
                      <a:r>
                        <a:rPr lang="en-US" sz="1100" b="0" i="0" u="none" strike="noStrike" dirty="0">
                          <a:solidFill>
                            <a:schemeClr val="accent1"/>
                          </a:solidFill>
                          <a:latin typeface="Overpass" charset="0"/>
                          <a:ea typeface="Overpass" charset="0"/>
                          <a:cs typeface="Overpass" charset="0"/>
                        </a:rPr>
                        <a:t>128 Constituents</a:t>
                      </a:r>
                    </a:p>
                  </a:txBody>
                  <a:tcPr marL="4980" marR="4980" marT="4980"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€ 227 Billion</a:t>
                      </a:r>
                    </a:p>
                  </a:txBody>
                  <a:tcPr marL="4980" marR="4980" marT="4980" marB="0" anchor="ctr">
                    <a:lnL w="1270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3">
                  <a:txBody>
                    <a:bodyPr/>
                    <a:lstStyle/>
                    <a:p>
                      <a:pPr algn="ctr" fontAlgn="ctr"/>
                      <a:r>
                        <a:rPr lang="en-US" sz="1100" b="0" i="0" u="none" strike="noStrike" dirty="0">
                          <a:solidFill>
                            <a:schemeClr val="accent1"/>
                          </a:solidFill>
                          <a:latin typeface="Overpass" charset="0"/>
                          <a:ea typeface="Overpass" charset="0"/>
                          <a:cs typeface="Overpass" charset="0"/>
                        </a:rPr>
                        <a:t>178 Constituents</a:t>
                      </a:r>
                    </a:p>
                  </a:txBody>
                  <a:tcPr marL="4980" marR="4980" marT="498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€ 754 Billion</a:t>
                      </a:r>
                    </a:p>
                  </a:txBody>
                  <a:tcPr marL="4980" marR="4980" marT="498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3">
                  <a:txBody>
                    <a:bodyPr/>
                    <a:lstStyle/>
                    <a:p>
                      <a:pPr algn="ctr" fontAlgn="ctr"/>
                      <a:r>
                        <a:rPr lang="en-US" sz="1100" b="0" i="0" u="none" strike="noStrike" dirty="0">
                          <a:solidFill>
                            <a:schemeClr val="accent1"/>
                          </a:solidFill>
                          <a:latin typeface="Overpass" charset="0"/>
                          <a:ea typeface="Overpass" charset="0"/>
                          <a:cs typeface="Overpass" charset="0"/>
                        </a:rPr>
                        <a:t>181 Constituents</a:t>
                      </a:r>
                    </a:p>
                  </a:txBody>
                  <a:tcPr marL="4980" marR="4980" marT="498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€ 449 Billion</a:t>
                      </a:r>
                    </a:p>
                  </a:txBody>
                  <a:tcPr marL="4980" marR="4980" marT="4980" marB="0" anchor="ctr">
                    <a:lnL w="6350" cap="flat" cmpd="sng" algn="ctr">
                      <a:noFill/>
                      <a:prstDash val="solid"/>
                      <a:round/>
                      <a:headEnd type="none" w="med" len="med"/>
                      <a:tailEnd type="none" w="med" len="med"/>
                    </a:lnL>
                    <a:lnR w="6350" cap="flat" cmpd="sng" algn="ctr">
                      <a:solidFill>
                        <a:srgbClr val="E5AC50"/>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97364">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280583">
                <a:tc gridSpan="8">
                  <a:txBody>
                    <a:bodyPr/>
                    <a:lstStyle/>
                    <a:p>
                      <a:pPr algn="ctr" fontAlgn="ctr"/>
                      <a:r>
                        <a:rPr lang="en-US" sz="1100" b="1" i="0" u="none" strike="noStrike" dirty="0">
                          <a:solidFill>
                            <a:srgbClr val="FFFFFF"/>
                          </a:solidFill>
                          <a:latin typeface="Overpass" charset="0"/>
                          <a:ea typeface="Overpass" charset="0"/>
                          <a:cs typeface="Overpass" charset="0"/>
                        </a:rPr>
                        <a:t>FTSE EPRA/NAREIT Developed Real Estate Index</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rowSpan="3" gridSpan="2">
                  <a:txBody>
                    <a:bodyPr/>
                    <a:lstStyle/>
                    <a:p>
                      <a:pPr algn="ctr" fontAlgn="ctr">
                        <a:lnSpc>
                          <a:spcPct val="80000"/>
                        </a:lnSpc>
                      </a:pPr>
                      <a:r>
                        <a:rPr lang="en-US" sz="900" b="0" i="0" u="none" strike="noStrike" dirty="0">
                          <a:solidFill>
                            <a:schemeClr val="accent1"/>
                          </a:solidFill>
                          <a:latin typeface="Overpass" charset="0"/>
                          <a:ea typeface="Overpass" charset="0"/>
                          <a:cs typeface="Overpass" charset="0"/>
                        </a:rPr>
                        <a:t>* Represents </a:t>
                      </a:r>
                      <a:br>
                        <a:rPr lang="en-US" sz="900" b="0" i="0" u="none" strike="noStrike" dirty="0">
                          <a:solidFill>
                            <a:schemeClr val="accent1"/>
                          </a:solidFill>
                          <a:latin typeface="Overpass" charset="0"/>
                          <a:ea typeface="Overpass" charset="0"/>
                          <a:cs typeface="Overpass" charset="0"/>
                        </a:rPr>
                      </a:br>
                      <a:r>
                        <a:rPr lang="en-US" sz="900" b="0" i="0" u="none" strike="noStrike" dirty="0">
                          <a:solidFill>
                            <a:schemeClr val="accent1"/>
                          </a:solidFill>
                          <a:latin typeface="Overpass" charset="0"/>
                          <a:ea typeface="Overpass" charset="0"/>
                          <a:cs typeface="Overpass" charset="0"/>
                        </a:rPr>
                        <a:t>the aggregate </a:t>
                      </a:r>
                      <a:br>
                        <a:rPr lang="en-US" sz="900" b="0" i="0" u="none" strike="noStrike" dirty="0">
                          <a:solidFill>
                            <a:schemeClr val="accent1"/>
                          </a:solidFill>
                          <a:latin typeface="Overpass" charset="0"/>
                          <a:ea typeface="Overpass" charset="0"/>
                          <a:cs typeface="Overpass" charset="0"/>
                        </a:rPr>
                      </a:br>
                      <a:r>
                        <a:rPr lang="en-US" sz="900" b="0" i="0" u="none" strike="noStrike" dirty="0">
                          <a:solidFill>
                            <a:schemeClr val="accent1"/>
                          </a:solidFill>
                          <a:latin typeface="Overpass" charset="0"/>
                          <a:ea typeface="Overpass" charset="0"/>
                          <a:cs typeface="Overpass" charset="0"/>
                        </a:rPr>
                        <a:t>of Developed + Emerging, </a:t>
                      </a:r>
                      <a:br>
                        <a:rPr lang="en-US" sz="900" b="0" i="0" u="none" strike="noStrike" dirty="0">
                          <a:solidFill>
                            <a:schemeClr val="accent1"/>
                          </a:solidFill>
                          <a:latin typeface="Overpass" charset="0"/>
                          <a:ea typeface="Overpass" charset="0"/>
                          <a:cs typeface="Overpass" charset="0"/>
                        </a:rPr>
                      </a:br>
                      <a:r>
                        <a:rPr lang="en-US" sz="900" b="0" i="0" u="none" strike="noStrike" dirty="0">
                          <a:solidFill>
                            <a:schemeClr val="accent1"/>
                          </a:solidFill>
                          <a:latin typeface="Overpass" charset="0"/>
                          <a:ea typeface="Overpass" charset="0"/>
                          <a:cs typeface="Overpass" charset="0"/>
                        </a:rPr>
                        <a:t>excluding AIM</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3" hMerge="1">
                  <a:txBody>
                    <a:bodyPr/>
                    <a:lstStyle/>
                    <a:p>
                      <a:endParaRPr lang="en-US"/>
                    </a:p>
                  </a:txBody>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a:noFill/>
                    </a:lnB>
                  </a:tcPr>
                </a:tc>
                <a:tc gridSpan="8">
                  <a:txBody>
                    <a:bodyPr/>
                    <a:lstStyle/>
                    <a:p>
                      <a:pPr algn="ctr" fontAlgn="ctr"/>
                      <a:r>
                        <a:rPr lang="en-US" sz="1100" b="1" i="0" u="none" strike="noStrike" dirty="0">
                          <a:solidFill>
                            <a:srgbClr val="FFFFFF"/>
                          </a:solidFill>
                          <a:latin typeface="Overpass" charset="0"/>
                          <a:ea typeface="Overpass" charset="0"/>
                          <a:cs typeface="Overpass" charset="0"/>
                        </a:rPr>
                        <a:t>FTSE EPRA/NAREIT Emerging Real Estate Index</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02423">
                <a:tc rowSpan="2" gridSpan="4">
                  <a:txBody>
                    <a:bodyPr/>
                    <a:lstStyle/>
                    <a:p>
                      <a:pPr algn="ctr" fontAlgn="ctr"/>
                      <a:r>
                        <a:rPr lang="en-US" sz="1100" b="0" i="0" u="none" strike="noStrike" dirty="0">
                          <a:solidFill>
                            <a:schemeClr val="accent1"/>
                          </a:solidFill>
                          <a:latin typeface="Overpass" charset="0"/>
                          <a:ea typeface="Overpass" charset="0"/>
                          <a:cs typeface="Overpass" charset="0"/>
                        </a:rPr>
                        <a:t>338 Constituents</a:t>
                      </a:r>
                    </a:p>
                  </a:txBody>
                  <a:tcPr marL="4980" marR="4980" marT="498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€ 1,289 Billion</a:t>
                      </a:r>
                    </a:p>
                  </a:txBody>
                  <a:tcPr marL="4980" marR="4980" marT="498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r>
                        <a:rPr lang="en-US" sz="1100" b="0" i="0" u="none" strike="noStrike" dirty="0">
                          <a:solidFill>
                            <a:schemeClr val="accent1"/>
                          </a:solidFill>
                          <a:latin typeface="Overpass" charset="0"/>
                          <a:ea typeface="Overpass" charset="0"/>
                          <a:cs typeface="Overpass" charset="0"/>
                        </a:rPr>
                        <a:t> </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ctr" fontAlgn="ctr"/>
                      <a:endParaRPr lang="en-US" sz="11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rowSpan="2" gridSpan="4">
                  <a:txBody>
                    <a:bodyPr/>
                    <a:lstStyle/>
                    <a:p>
                      <a:pPr algn="ctr" fontAlgn="ctr"/>
                      <a:r>
                        <a:rPr lang="en-US" sz="1100" b="0" i="0" u="none" strike="noStrike" dirty="0">
                          <a:solidFill>
                            <a:schemeClr val="accent1"/>
                          </a:solidFill>
                          <a:latin typeface="Overpass" charset="0"/>
                          <a:ea typeface="Overpass" charset="0"/>
                          <a:cs typeface="Overpass" charset="0"/>
                        </a:rPr>
                        <a:t>148 Constituents</a:t>
                      </a:r>
                    </a:p>
                  </a:txBody>
                  <a:tcPr marL="4980" marR="4980" marT="4980" marB="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€ 140 Billion</a:t>
                      </a:r>
                    </a:p>
                  </a:txBody>
                  <a:tcPr marL="4980" marR="4980" marT="4980" marB="0"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11"/>
                  </a:ext>
                </a:extLst>
              </a:tr>
              <a:tr h="170389">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009180"/>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w="6350" cap="flat" cmpd="sng" algn="ctr">
                      <a:solidFill>
                        <a:srgbClr val="00918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009180"/>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w="6350" cap="flat" cmpd="sng" algn="ctr">
                      <a:solidFill>
                        <a:srgbClr val="00918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730030"/>
                      </a:solidFill>
                      <a:prstDash val="solid"/>
                      <a:round/>
                      <a:headEnd type="none" w="med" len="med"/>
                      <a:tailEnd type="none" w="med" len="med"/>
                    </a:lnL>
                    <a:lnR w="6350" cap="flat" cmpd="sng" algn="ctr">
                      <a:solidFill>
                        <a:srgbClr val="730030"/>
                      </a:solidFill>
                      <a:prstDash val="solid"/>
                      <a:round/>
                      <a:headEnd type="none" w="med" len="med"/>
                      <a:tailEnd type="none" w="med" len="med"/>
                    </a:lnR>
                    <a:lnT>
                      <a:noFill/>
                    </a:lnT>
                    <a:lnB w="6350" cap="flat" cmpd="sng" algn="ctr">
                      <a:solidFill>
                        <a:srgbClr val="73003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730030"/>
                      </a:solidFill>
                      <a:prstDash val="solid"/>
                      <a:round/>
                      <a:headEnd type="none" w="med" len="med"/>
                      <a:tailEnd type="none" w="med" len="med"/>
                    </a:lnL>
                    <a:lnR w="6350" cap="flat" cmpd="sng" algn="ctr">
                      <a:solidFill>
                        <a:srgbClr val="730030"/>
                      </a:solidFill>
                      <a:prstDash val="solid"/>
                      <a:round/>
                      <a:headEnd type="none" w="med" len="med"/>
                      <a:tailEnd type="none" w="med" len="med"/>
                    </a:lnR>
                    <a:lnT>
                      <a:noFill/>
                    </a:lnT>
                    <a:lnB w="6350" cap="flat" cmpd="sng" algn="ctr">
                      <a:solidFill>
                        <a:srgbClr val="73003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170389">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noFill/>
                      <a:prstDash val="solid"/>
                      <a:round/>
                      <a:headEnd type="none" w="med" len="med"/>
                      <a:tailEnd type="none" w="med" len="med"/>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10013"/>
                  </a:ext>
                </a:extLst>
              </a:tr>
              <a:tr h="170389">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a:noFill/>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5">
                          <a:lumMod val="60000"/>
                          <a:lumOff val="40000"/>
                        </a:schemeClr>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5">
                          <a:lumMod val="60000"/>
                          <a:lumOff val="40000"/>
                        </a:schemeClr>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a:noFill/>
                    </a:lnR>
                    <a:lnT>
                      <a:noFill/>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4"/>
                  </a:ext>
                </a:extLst>
              </a:tr>
              <a:tr h="331869">
                <a:tc gridSpan="2">
                  <a:txBody>
                    <a:bodyPr/>
                    <a:lstStyle/>
                    <a:p>
                      <a:pPr algn="ctr" fontAlgn="ctr"/>
                      <a:r>
                        <a:rPr lang="en-US" sz="1100" b="1" i="0" u="none" strike="noStrike" dirty="0">
                          <a:solidFill>
                            <a:srgbClr val="FFFFFF"/>
                          </a:solidFill>
                          <a:latin typeface="Overpass" charset="0"/>
                          <a:ea typeface="Overpass" charset="0"/>
                          <a:cs typeface="Overpass" charset="0"/>
                        </a:rPr>
                        <a:t>EMEA</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rgbClr val="009180"/>
                      </a:solidFill>
                      <a:prstDash val="solid"/>
                      <a:round/>
                      <a:headEnd type="none" w="med" len="med"/>
                      <a:tailEnd type="none" w="med" len="med"/>
                    </a:lnB>
                    <a:solidFill>
                      <a:schemeClr val="accent4"/>
                    </a:solidFill>
                  </a:tcPr>
                </a:tc>
                <a:tc hMerge="1">
                  <a:txBody>
                    <a:bodyPr/>
                    <a:lstStyle/>
                    <a:p>
                      <a:endParaRPr lang="en-US"/>
                    </a:p>
                  </a:txBody>
                  <a:tcPr/>
                </a:tc>
                <a:tc>
                  <a:txBody>
                    <a:bodyPr/>
                    <a:lstStyle/>
                    <a:p>
                      <a:pPr algn="ctr" fontAlgn="ctr"/>
                      <a:endParaRPr lang="en-US" sz="1100" b="1"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North America</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a:txBody>
                    <a:bodyPr/>
                    <a:lstStyle/>
                    <a:p>
                      <a:pPr algn="ctr" fontAlgn="ctr"/>
                      <a:endParaRPr lang="en-US" sz="1100" b="1"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Asia Pacific</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a:txBody>
                    <a:bodyPr/>
                    <a:lstStyle/>
                    <a:p>
                      <a:pPr algn="ctr" fontAlgn="ctr"/>
                      <a:endParaRPr lang="en-US" sz="1100" b="1"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AIM Index</a:t>
                      </a: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w="6350" cap="flat" cmpd="sng" algn="ctr">
                      <a:solidFill>
                        <a:schemeClr val="accent5">
                          <a:lumMod val="60000"/>
                          <a:lumOff val="40000"/>
                        </a:schemeClr>
                      </a:solidFill>
                      <a:prstDash val="solid"/>
                      <a:round/>
                      <a:headEnd type="none" w="med" len="med"/>
                      <a:tailEnd type="none" w="med" len="med"/>
                    </a:lnT>
                    <a:lnB>
                      <a:noFill/>
                    </a:lnB>
                    <a:solidFill>
                      <a:schemeClr val="accent5">
                        <a:lumMod val="60000"/>
                        <a:lumOff val="40000"/>
                      </a:schemeClr>
                    </a:solidFill>
                  </a:tcPr>
                </a:tc>
                <a:tc hMerge="1">
                  <a:txBody>
                    <a:bodyPr/>
                    <a:lstStyle/>
                    <a:p>
                      <a:endParaRPr lang="en-US"/>
                    </a:p>
                  </a:txBody>
                  <a:tcPr/>
                </a:tc>
                <a:tc>
                  <a:txBody>
                    <a:bodyPr/>
                    <a:lstStyle/>
                    <a:p>
                      <a:pPr algn="ctr" fontAlgn="ctr"/>
                      <a:endParaRPr lang="en-US" sz="1100" b="1"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EMEA</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a:txBody>
                    <a:bodyPr/>
                    <a:lstStyle/>
                    <a:p>
                      <a:pPr algn="ctr" fontAlgn="ctr"/>
                      <a:endParaRPr lang="en-US" sz="1100" b="1"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Americas</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a:txBody>
                    <a:bodyPr/>
                    <a:lstStyle/>
                    <a:p>
                      <a:pPr algn="ctr" fontAlgn="ctr"/>
                      <a:endParaRPr lang="en-US" sz="1100" b="1"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Asia Pacific</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73003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15"/>
                  </a:ext>
                </a:extLst>
              </a:tr>
              <a:tr h="216474">
                <a:tc gridSpan="2">
                  <a:txBody>
                    <a:bodyPr/>
                    <a:lstStyle/>
                    <a:p>
                      <a:pPr algn="ctr" fontAlgn="ctr"/>
                      <a:r>
                        <a:rPr lang="en-US" sz="900" b="0" i="0" u="none" strike="noStrike" dirty="0">
                          <a:solidFill>
                            <a:schemeClr val="accent1"/>
                          </a:solidFill>
                          <a:latin typeface="Overpass" charset="0"/>
                          <a:ea typeface="Overpass" charset="0"/>
                          <a:cs typeface="Overpass" charset="0"/>
                        </a:rPr>
                        <a:t>105 Constituents</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rgbClr val="009180"/>
                      </a:solidFill>
                      <a:prstDash val="solid"/>
                      <a:round/>
                      <a:headEnd type="none" w="med" len="med"/>
                      <a:tailEnd type="none" w="med" len="med"/>
                    </a:lnT>
                    <a:lnB>
                      <a:noFill/>
                    </a:lnB>
                    <a:solidFill>
                      <a:schemeClr val="accent4">
                        <a:lumMod val="40000"/>
                        <a:lumOff val="60000"/>
                      </a:schemeClr>
                    </a:solidFill>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153 Constituents</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80 Constituents</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7 Constituents</a:t>
                      </a: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23 Constituents</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24 Constituents</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107 Constituents</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73003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16"/>
                  </a:ext>
                </a:extLst>
              </a:tr>
              <a:tr h="216474">
                <a:tc gridSpan="2">
                  <a:txBody>
                    <a:bodyPr/>
                    <a:lstStyle/>
                    <a:p>
                      <a:pPr algn="ctr" fontAlgn="ctr"/>
                      <a:r>
                        <a:rPr lang="en-US" sz="900" b="0" i="0" u="none" strike="noStrike" dirty="0">
                          <a:solidFill>
                            <a:schemeClr val="accent1"/>
                          </a:solidFill>
                          <a:latin typeface="Overpass" charset="0"/>
                          <a:ea typeface="Overpass" charset="0"/>
                          <a:cs typeface="Overpass" charset="0"/>
                        </a:rPr>
                        <a:t>€ 204 Billion</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solidFill>
                      <a:schemeClr val="accent4">
                        <a:lumMod val="40000"/>
                        <a:lumOff val="60000"/>
                      </a:schemeClr>
                    </a:solidFill>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€ 736 Billion</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€ 349 Billion</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€ 0.7 Billion</a:t>
                      </a: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a:solidFill>
                          <a:schemeClr val="accent1"/>
                        </a:solidFill>
                        <a:latin typeface="Overpass" charset="0"/>
                        <a:ea typeface="Overpass" charset="0"/>
                        <a:cs typeface="Overpass" charset="0"/>
                      </a:endParaRP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€ 23 Billion</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€ 17 Billion</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€ 90 Billion</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17"/>
                  </a:ext>
                </a:extLst>
              </a:tr>
              <a:tr h="216474">
                <a:tc gridSpan="2">
                  <a:txBody>
                    <a:bodyPr/>
                    <a:lstStyle/>
                    <a:p>
                      <a:pPr algn="ctr" fontAlgn="ctr"/>
                      <a:r>
                        <a:rPr lang="en-US" sz="900" b="0" i="1" u="none" strike="noStrike" dirty="0">
                          <a:solidFill>
                            <a:schemeClr val="accent1"/>
                          </a:solidFill>
                          <a:latin typeface="Overpass" charset="0"/>
                          <a:ea typeface="Overpass" charset="0"/>
                          <a:cs typeface="Overpass" charset="0"/>
                        </a:rPr>
                        <a:t>16%</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57%</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1" u="none" strike="noStrike">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27%</a:t>
                      </a:r>
                    </a:p>
                  </a:txBody>
                  <a:tcPr marL="4980" marR="4980" marT="4980" marB="0" anchor="ctr">
                    <a:lnL w="6350" cap="flat" cmpd="sng" algn="ctr">
                      <a:solidFill>
                        <a:srgbClr val="009180"/>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 </a:t>
                      </a: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w="6350" cap="flat" cmpd="sng" algn="ctr">
                      <a:solidFill>
                        <a:schemeClr val="accent5">
                          <a:lumMod val="60000"/>
                          <a:lumOff val="40000"/>
                        </a:schemeClr>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19%</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12%</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69%</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8"/>
                  </a:ext>
                </a:extLst>
              </a:tr>
            </a:tbl>
          </a:graphicData>
        </a:graphic>
      </p:graphicFrame>
      <p:sp>
        <p:nvSpPr>
          <p:cNvPr id="18" name="TextBox 17"/>
          <p:cNvSpPr txBox="1"/>
          <p:nvPr/>
        </p:nvSpPr>
        <p:spPr>
          <a:xfrm>
            <a:off x="3282122" y="4712905"/>
            <a:ext cx="4510156" cy="230832"/>
          </a:xfrm>
          <a:prstGeom prst="rect">
            <a:avLst/>
          </a:prstGeom>
          <a:noFill/>
        </p:spPr>
        <p:txBody>
          <a:bodyPr wrap="square" numCol="1">
            <a:spAutoFit/>
          </a:bodyPr>
          <a:lstStyle/>
          <a:p>
            <a:pPr algn="ctr">
              <a:defRPr/>
            </a:pPr>
            <a:r>
              <a:rPr lang="en-US" sz="900" b="1" dirty="0">
                <a:solidFill>
                  <a:schemeClr val="accent5"/>
                </a:solidFill>
                <a:latin typeface="Overpass" charset="0"/>
                <a:ea typeface="Overpass" charset="0"/>
                <a:cs typeface="Overpass" charset="0"/>
              </a:rPr>
              <a:t>Source: </a:t>
            </a:r>
            <a:r>
              <a:rPr lang="en-US" sz="900" dirty="0">
                <a:solidFill>
                  <a:schemeClr val="accent5"/>
                </a:solidFill>
                <a:latin typeface="Overpass" charset="0"/>
                <a:ea typeface="Overpass" charset="0"/>
                <a:cs typeface="Overpass" charset="0"/>
              </a:rPr>
              <a:t>FTSE, EPRA. Data as of March 31, 2017.</a:t>
            </a:r>
          </a:p>
        </p:txBody>
      </p:sp>
    </p:spTree>
    <p:extLst>
      <p:ext uri="{BB962C8B-B14F-4D97-AF65-F5344CB8AC3E}">
        <p14:creationId xmlns:p14="http://schemas.microsoft.com/office/powerpoint/2010/main" val="121713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ATTRACTIVE DIVIDEND YIELD</a:t>
            </a:r>
          </a:p>
        </p:txBody>
      </p:sp>
      <p:sp>
        <p:nvSpPr>
          <p:cNvPr id="5" name="TextBox 4"/>
          <p:cNvSpPr txBox="1"/>
          <p:nvPr/>
        </p:nvSpPr>
        <p:spPr>
          <a:xfrm>
            <a:off x="3282122" y="4712905"/>
            <a:ext cx="4510156" cy="230832"/>
          </a:xfrm>
          <a:prstGeom prst="rect">
            <a:avLst/>
          </a:prstGeom>
          <a:noFill/>
        </p:spPr>
        <p:txBody>
          <a:bodyPr wrap="square" numCol="2">
            <a:spAutoFit/>
          </a:bodyPr>
          <a:lstStyle/>
          <a:p>
            <a:pPr algn="ctr">
              <a:defRPr/>
            </a:pPr>
            <a:r>
              <a:rPr lang="en-US" sz="900" b="1" dirty="0">
                <a:solidFill>
                  <a:schemeClr val="accent5"/>
                </a:solidFill>
                <a:latin typeface="Overpass" charset="0"/>
                <a:ea typeface="Overpass" charset="0"/>
                <a:cs typeface="Overpass" charset="0"/>
              </a:rPr>
              <a:t>Sources: </a:t>
            </a:r>
            <a:r>
              <a:rPr lang="en-US" sz="900" dirty="0">
                <a:solidFill>
                  <a:schemeClr val="accent5"/>
                </a:solidFill>
                <a:latin typeface="Overpass" charset="0"/>
                <a:ea typeface="Overpass" charset="0"/>
                <a:cs typeface="Overpass" charset="0"/>
              </a:rPr>
              <a:t>ECB, FTSE, EPRA, NAREIT </a:t>
            </a:r>
            <a:br>
              <a:rPr lang="en-US" sz="900" dirty="0">
                <a:solidFill>
                  <a:schemeClr val="accent5"/>
                </a:solidFill>
                <a:latin typeface="Overpass" charset="0"/>
                <a:ea typeface="Overpass" charset="0"/>
                <a:cs typeface="Overpass" charset="0"/>
              </a:rPr>
            </a:br>
            <a:r>
              <a:rPr lang="en-US" sz="900" b="1" dirty="0">
                <a:solidFill>
                  <a:schemeClr val="accent5"/>
                </a:solidFill>
                <a:latin typeface="Overpass" charset="0"/>
                <a:ea typeface="Overpass" charset="0"/>
                <a:cs typeface="Overpass" charset="0"/>
              </a:rPr>
              <a:t>Data as of:</a:t>
            </a:r>
            <a:r>
              <a:rPr lang="en-US" sz="900" dirty="0">
                <a:solidFill>
                  <a:schemeClr val="accent5"/>
                </a:solidFill>
                <a:latin typeface="Overpass" charset="0"/>
                <a:ea typeface="Overpass" charset="0"/>
                <a:cs typeface="Overpass" charset="0"/>
              </a:rPr>
              <a:t> March 31, 2017</a:t>
            </a:r>
            <a:endParaRPr lang="en-GB" sz="900" dirty="0">
              <a:solidFill>
                <a:schemeClr val="accent5"/>
              </a:solidFill>
              <a:latin typeface="Overpass" charset="0"/>
              <a:ea typeface="Overpass" charset="0"/>
              <a:cs typeface="Overpass" charset="0"/>
            </a:endParaRPr>
          </a:p>
        </p:txBody>
      </p:sp>
      <p:sp>
        <p:nvSpPr>
          <p:cNvPr id="6" name="Rectangular Callout 5"/>
          <p:cNvSpPr>
            <a:spLocks noChangeArrowheads="1"/>
          </p:cNvSpPr>
          <p:nvPr/>
        </p:nvSpPr>
        <p:spPr bwMode="auto">
          <a:xfrm>
            <a:off x="300409" y="1431237"/>
            <a:ext cx="869319" cy="765204"/>
          </a:xfrm>
          <a:prstGeom prst="wedgeRectCallout">
            <a:avLst>
              <a:gd name="adj1" fmla="val 58917"/>
              <a:gd name="adj2" fmla="val -20227"/>
            </a:avLst>
          </a:prstGeom>
          <a:solidFill>
            <a:schemeClr val="accent4"/>
          </a:solidFill>
          <a:ln>
            <a:noFill/>
          </a:ln>
          <a:effectLst>
            <a:outerShdw blurRad="152400" dist="63500" dir="2700000" algn="tl" rotWithShape="0">
              <a:srgbClr val="000000">
                <a:alpha val="26000"/>
              </a:srgbClr>
            </a:outerShdw>
          </a:effectLst>
          <a:extLst>
            <a:ext uri="{91240B29-F687-4f45-9708-019B960494DF}"/>
          </a:extLst>
        </p:spPr>
        <p:txBody>
          <a:bodyPr/>
          <a:lstStyle/>
          <a:p>
            <a:pPr>
              <a:defRPr/>
            </a:pPr>
            <a:r>
              <a:rPr lang="en-US" sz="1400" dirty="0">
                <a:solidFill>
                  <a:schemeClr val="bg1"/>
                </a:solidFill>
                <a:latin typeface="Overpass" charset="0"/>
                <a:ea typeface="Overpass" charset="0"/>
                <a:cs typeface="Overpass" charset="0"/>
              </a:rPr>
              <a:t>5-year Average </a:t>
            </a:r>
            <a:br>
              <a:rPr lang="en-US" sz="1400" dirty="0">
                <a:solidFill>
                  <a:schemeClr val="bg1"/>
                </a:solidFill>
                <a:latin typeface="Overpass" charset="0"/>
                <a:ea typeface="Overpass" charset="0"/>
                <a:cs typeface="Overpass" charset="0"/>
              </a:rPr>
            </a:br>
            <a:r>
              <a:rPr lang="en-US" sz="1400" dirty="0">
                <a:solidFill>
                  <a:schemeClr val="bg1"/>
                </a:solidFill>
                <a:latin typeface="Overpass" charset="0"/>
                <a:ea typeface="Overpass" charset="0"/>
                <a:cs typeface="Overpass" charset="0"/>
              </a:rPr>
              <a:t>Yield</a:t>
            </a:r>
            <a:endParaRPr lang="nl-NL" sz="1400" dirty="0">
              <a:solidFill>
                <a:schemeClr val="bg1"/>
              </a:solidFill>
              <a:latin typeface="Overpass" charset="0"/>
              <a:ea typeface="Overpass" charset="0"/>
              <a:cs typeface="Overpass" charset="0"/>
            </a:endParaRPr>
          </a:p>
        </p:txBody>
      </p:sp>
      <p:graphicFrame>
        <p:nvGraphicFramePr>
          <p:cNvPr id="7" name="Chart 6">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500010845"/>
              </p:ext>
            </p:extLst>
          </p:nvPr>
        </p:nvGraphicFramePr>
        <p:xfrm>
          <a:off x="1169728" y="715617"/>
          <a:ext cx="7367985" cy="397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837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EPRA-PPT-Template-16_9-V02[201707051709158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EPRA">
      <a:dk1>
        <a:srgbClr val="000000"/>
      </a:dk1>
      <a:lt1>
        <a:srgbClr val="FFFFFF"/>
      </a:lt1>
      <a:dk2>
        <a:srgbClr val="44546A"/>
      </a:dk2>
      <a:lt2>
        <a:srgbClr val="E7E6E6"/>
      </a:lt2>
      <a:accent1>
        <a:srgbClr val="12497F"/>
      </a:accent1>
      <a:accent2>
        <a:srgbClr val="EBA61C"/>
      </a:accent2>
      <a:accent3>
        <a:srgbClr val="69AAF3"/>
      </a:accent3>
      <a:accent4>
        <a:srgbClr val="2274BC"/>
      </a:accent4>
      <a:accent5>
        <a:srgbClr val="767676"/>
      </a:accent5>
      <a:accent6>
        <a:srgbClr val="515151"/>
      </a:accent6>
      <a:hlink>
        <a:srgbClr val="0563C1"/>
      </a:hlink>
      <a:folHlink>
        <a:srgbClr val="0563C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751</TotalTime>
  <Words>356</Words>
  <Application>Microsoft Office PowerPoint</Application>
  <PresentationFormat>On-screen Show (16:9)</PresentationFormat>
  <Paragraphs>130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Arial</vt:lpstr>
      <vt:lpstr>Calibri</vt:lpstr>
      <vt:lpstr>Franklin Gothic Book</vt:lpstr>
      <vt:lpstr>Overpass</vt:lpstr>
      <vt:lpstr>Overpass ExtraLight</vt:lpstr>
      <vt:lpstr>Overpass Light</vt:lpstr>
      <vt:lpstr>Overpass SemiBold</vt:lpstr>
      <vt:lpstr>Office Theme</vt:lpstr>
      <vt:lpstr>PowerPoint Presentation</vt:lpstr>
      <vt:lpstr>EPRA new powerpoint  template design</vt:lpstr>
      <vt:lpstr>INDEX</vt:lpstr>
      <vt:lpstr>INTRODUCTION</vt:lpstr>
      <vt:lpstr>Research, indices &amp; investment</vt:lpstr>
      <vt:lpstr>Investors &amp; Events</vt:lpstr>
      <vt:lpstr>The EPRA Membership</vt:lpstr>
      <vt:lpstr>FTSE EPRA/NAREIT  GLOBAL REAL ESTATE INDEX SERIES</vt:lpstr>
      <vt:lpstr>ATTRACTIVE DIVIDEND YIELD</vt:lpstr>
      <vt:lpstr>DOMINIQUE MOERENHOUT EPRA CEO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Gaëlle Delattre</dc:creator>
  <cp:lastModifiedBy>Kasia Jasik</cp:lastModifiedBy>
  <cp:revision>53</cp:revision>
  <dcterms:created xsi:type="dcterms:W3CDTF">2017-04-10T15:16:12Z</dcterms:created>
  <dcterms:modified xsi:type="dcterms:W3CDTF">2017-12-04T10:47:43Z</dcterms:modified>
</cp:coreProperties>
</file>