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Lst>
  <p:notesMasterIdLst>
    <p:notesMasterId r:id="rId12"/>
  </p:notesMasterIdLst>
  <p:handoutMasterIdLst>
    <p:handoutMasterId r:id="rId13"/>
  </p:handoutMasterIdLst>
  <p:sldIdLst>
    <p:sldId id="268" r:id="rId2"/>
    <p:sldId id="263" r:id="rId3"/>
    <p:sldId id="353" r:id="rId4"/>
    <p:sldId id="346" r:id="rId5"/>
    <p:sldId id="347" r:id="rId6"/>
    <p:sldId id="348" r:id="rId7"/>
    <p:sldId id="349" r:id="rId8"/>
    <p:sldId id="350" r:id="rId9"/>
    <p:sldId id="267" r:id="rId10"/>
    <p:sldId id="1054" r:id="rId11"/>
  </p:sldIdLst>
  <p:sldSz cx="9144000" cy="5143500" type="screen16x9"/>
  <p:notesSz cx="6858000" cy="9144000"/>
  <p:custDataLst>
    <p:tags r:id="rId14"/>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Kesseler" initials="TK" lastIdx="1" clrIdx="0">
    <p:extLst>
      <p:ext uri="{19B8F6BF-5375-455C-9EA6-DF929625EA0E}">
        <p15:presenceInfo xmlns:p15="http://schemas.microsoft.com/office/powerpoint/2012/main" userId="S-1-5-21-374817981-262743019-2175783739-1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97F"/>
    <a:srgbClr val="2274BC"/>
    <a:srgbClr val="EBA61C"/>
    <a:srgbClr val="69AAF3"/>
    <a:srgbClr val="FF5722"/>
    <a:srgbClr val="CAC8C5"/>
    <a:srgbClr val="008000"/>
    <a:srgbClr val="DFDFE0"/>
    <a:srgbClr val="82CD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59"/>
    <p:restoredTop sz="94629"/>
  </p:normalViewPr>
  <p:slideViewPr>
    <p:cSldViewPr snapToGrid="0" snapToObjects="1">
      <p:cViewPr varScale="1">
        <p:scale>
          <a:sx n="148" d="100"/>
          <a:sy n="148" d="100"/>
        </p:scale>
        <p:origin x="138" y="156"/>
      </p:cViewPr>
      <p:guideLst/>
    </p:cSldViewPr>
  </p:slideViewPr>
  <p:notesTextViewPr>
    <p:cViewPr>
      <p:scale>
        <a:sx n="1" d="1"/>
        <a:sy n="1" d="1"/>
      </p:scale>
      <p:origin x="0" y="0"/>
    </p:cViewPr>
  </p:notesTextViewPr>
  <p:notesViewPr>
    <p:cSldViewPr snapToGrid="0" snapToObjects="1">
      <p:cViewPr varScale="1">
        <p:scale>
          <a:sx n="141" d="100"/>
          <a:sy n="141" d="100"/>
        </p:scale>
        <p:origin x="491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674DBA-7C9C-4ED4-BA0A-658A56D7A05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1C8E58E4-B2D6-4D5F-B930-CA56AE5DC1E7}">
      <dgm:prSet phldrT="[Text]"/>
      <dgm:spPr>
        <a:solidFill>
          <a:srgbClr val="69AAF3"/>
        </a:solidFill>
      </dgm:spPr>
      <dgm:t>
        <a:bodyPr/>
        <a:lstStyle/>
        <a:p>
          <a:r>
            <a:rPr lang="en-US" dirty="0"/>
            <a:t>Research &amp; Indexes</a:t>
          </a:r>
        </a:p>
      </dgm:t>
    </dgm:pt>
    <dgm:pt modelId="{C85F4553-2C82-4936-BE66-E0C32B036087}" type="parTrans" cxnId="{EBF1A03C-8752-4886-8EA0-8DD6F041EFC8}">
      <dgm:prSet/>
      <dgm:spPr/>
      <dgm:t>
        <a:bodyPr/>
        <a:lstStyle/>
        <a:p>
          <a:endParaRPr lang="en-US"/>
        </a:p>
      </dgm:t>
    </dgm:pt>
    <dgm:pt modelId="{57696BC9-BBBF-4649-8288-BA23020C678A}" type="sibTrans" cxnId="{EBF1A03C-8752-4886-8EA0-8DD6F041EFC8}">
      <dgm:prSet/>
      <dgm:spPr/>
      <dgm:t>
        <a:bodyPr/>
        <a:lstStyle/>
        <a:p>
          <a:endParaRPr lang="en-US"/>
        </a:p>
      </dgm:t>
    </dgm:pt>
    <dgm:pt modelId="{73CAFFA4-CD14-4223-9B13-367138A4D8BE}">
      <dgm:prSet phldrT="[Text]"/>
      <dgm:spPr>
        <a:solidFill>
          <a:srgbClr val="2274BC"/>
        </a:solidFill>
      </dgm:spPr>
      <dgm:t>
        <a:bodyPr/>
        <a:lstStyle/>
        <a:p>
          <a:r>
            <a:rPr lang="en-US" dirty="0"/>
            <a:t>Investor Outreach</a:t>
          </a:r>
        </a:p>
      </dgm:t>
    </dgm:pt>
    <dgm:pt modelId="{3755595A-2338-42E7-9EFC-8F29CB450BBE}" type="parTrans" cxnId="{8C8B6C4A-569B-4D89-9734-138C1330D1FF}">
      <dgm:prSet/>
      <dgm:spPr/>
      <dgm:t>
        <a:bodyPr/>
        <a:lstStyle/>
        <a:p>
          <a:endParaRPr lang="en-US"/>
        </a:p>
      </dgm:t>
    </dgm:pt>
    <dgm:pt modelId="{B1985DB8-EFAA-4265-8533-FF3D0AFEA76D}" type="sibTrans" cxnId="{8C8B6C4A-569B-4D89-9734-138C1330D1FF}">
      <dgm:prSet/>
      <dgm:spPr/>
      <dgm:t>
        <a:bodyPr/>
        <a:lstStyle/>
        <a:p>
          <a:endParaRPr lang="en-US"/>
        </a:p>
      </dgm:t>
    </dgm:pt>
    <dgm:pt modelId="{850841AC-6C1A-4D01-970F-A22A92F8C3B2}">
      <dgm:prSet phldrT="[Text]"/>
      <dgm:spPr>
        <a:solidFill>
          <a:srgbClr val="12497F"/>
        </a:solidFill>
      </dgm:spPr>
      <dgm:t>
        <a:bodyPr/>
        <a:lstStyle/>
        <a:p>
          <a:r>
            <a:rPr lang="en-US" dirty="0"/>
            <a:t>Reporting &amp; Accounting – Sustainability</a:t>
          </a:r>
        </a:p>
      </dgm:t>
    </dgm:pt>
    <dgm:pt modelId="{2FE06030-ABB6-409C-80EC-B2F33F11009C}" type="parTrans" cxnId="{785E226C-2707-4FAE-81A6-EFF668D0DB13}">
      <dgm:prSet/>
      <dgm:spPr/>
      <dgm:t>
        <a:bodyPr/>
        <a:lstStyle/>
        <a:p>
          <a:endParaRPr lang="en-US"/>
        </a:p>
      </dgm:t>
    </dgm:pt>
    <dgm:pt modelId="{C8CB5F57-5064-47C5-A445-377DE84F7528}" type="sibTrans" cxnId="{785E226C-2707-4FAE-81A6-EFF668D0DB13}">
      <dgm:prSet/>
      <dgm:spPr/>
      <dgm:t>
        <a:bodyPr/>
        <a:lstStyle/>
        <a:p>
          <a:endParaRPr lang="en-US"/>
        </a:p>
      </dgm:t>
    </dgm:pt>
    <dgm:pt modelId="{BA859916-7030-4DC4-B1EE-01B80CB32CB9}">
      <dgm:prSet phldrT="[Text]"/>
      <dgm:spPr>
        <a:solidFill>
          <a:srgbClr val="2274BC"/>
        </a:solidFill>
        <a:ln>
          <a:solidFill>
            <a:schemeClr val="bg1"/>
          </a:solidFill>
        </a:ln>
      </dgm:spPr>
      <dgm:t>
        <a:bodyPr/>
        <a:lstStyle/>
        <a:p>
          <a:r>
            <a:rPr lang="en-US" dirty="0"/>
            <a:t>Public Affairs</a:t>
          </a:r>
        </a:p>
      </dgm:t>
    </dgm:pt>
    <dgm:pt modelId="{06CD81F1-964D-471A-87FF-50FD1FDEBE7D}" type="parTrans" cxnId="{FBB1C317-E1E5-457E-81BC-8B41D3ACCC8F}">
      <dgm:prSet/>
      <dgm:spPr/>
      <dgm:t>
        <a:bodyPr/>
        <a:lstStyle/>
        <a:p>
          <a:endParaRPr lang="en-US"/>
        </a:p>
      </dgm:t>
    </dgm:pt>
    <dgm:pt modelId="{F888AB5F-297A-446F-A19F-A1FEDA81FF5E}" type="sibTrans" cxnId="{FBB1C317-E1E5-457E-81BC-8B41D3ACCC8F}">
      <dgm:prSet/>
      <dgm:spPr/>
      <dgm:t>
        <a:bodyPr/>
        <a:lstStyle/>
        <a:p>
          <a:endParaRPr lang="en-US"/>
        </a:p>
      </dgm:t>
    </dgm:pt>
    <dgm:pt modelId="{625500B4-4399-4BAD-9EEF-E23C1D140C62}">
      <dgm:prSet phldrT="[Text]"/>
      <dgm:spPr>
        <a:solidFill>
          <a:srgbClr val="69AAF3"/>
        </a:solidFill>
      </dgm:spPr>
      <dgm:t>
        <a:bodyPr/>
        <a:lstStyle/>
        <a:p>
          <a:r>
            <a:rPr lang="en-US" dirty="0"/>
            <a:t>Events &amp; Networking</a:t>
          </a:r>
        </a:p>
      </dgm:t>
    </dgm:pt>
    <dgm:pt modelId="{96C13668-FA34-434F-96B8-2B61C65CB083}" type="parTrans" cxnId="{011EE4C6-10F2-44D9-8FE9-300295103622}">
      <dgm:prSet/>
      <dgm:spPr/>
      <dgm:t>
        <a:bodyPr/>
        <a:lstStyle/>
        <a:p>
          <a:endParaRPr lang="en-US"/>
        </a:p>
      </dgm:t>
    </dgm:pt>
    <dgm:pt modelId="{105D773F-436A-46AA-A21F-36FD2A91D25F}" type="sibTrans" cxnId="{011EE4C6-10F2-44D9-8FE9-300295103622}">
      <dgm:prSet/>
      <dgm:spPr/>
      <dgm:t>
        <a:bodyPr/>
        <a:lstStyle/>
        <a:p>
          <a:endParaRPr lang="en-US"/>
        </a:p>
      </dgm:t>
    </dgm:pt>
    <dgm:pt modelId="{8AA5B5F8-DFD0-4E32-800D-F4851E811461}">
      <dgm:prSet phldrT="[Text]" phldr="1"/>
      <dgm:spPr>
        <a:noFill/>
      </dgm:spPr>
      <dgm:t>
        <a:bodyPr/>
        <a:lstStyle/>
        <a:p>
          <a:endParaRPr lang="en-US" dirty="0"/>
        </a:p>
      </dgm:t>
    </dgm:pt>
    <dgm:pt modelId="{DBD5B304-64FE-46A6-9BEE-CAE8702A09B9}" type="sibTrans" cxnId="{87D9E650-12EA-49F0-B6B1-FF447A5D1A3B}">
      <dgm:prSet/>
      <dgm:spPr/>
      <dgm:t>
        <a:bodyPr/>
        <a:lstStyle/>
        <a:p>
          <a:endParaRPr lang="en-US"/>
        </a:p>
      </dgm:t>
    </dgm:pt>
    <dgm:pt modelId="{74827687-286D-4CDF-BE39-8978355940E1}" type="parTrans" cxnId="{87D9E650-12EA-49F0-B6B1-FF447A5D1A3B}">
      <dgm:prSet/>
      <dgm:spPr/>
      <dgm:t>
        <a:bodyPr/>
        <a:lstStyle/>
        <a:p>
          <a:endParaRPr lang="en-US"/>
        </a:p>
      </dgm:t>
    </dgm:pt>
    <dgm:pt modelId="{CF097C61-A1B5-4180-91C3-0D4AD9D5EBF2}" type="pres">
      <dgm:prSet presAssocID="{72674DBA-7C9C-4ED4-BA0A-658A56D7A056}" presName="cycle" presStyleCnt="0">
        <dgm:presLayoutVars>
          <dgm:chMax val="1"/>
          <dgm:dir/>
          <dgm:animLvl val="ctr"/>
          <dgm:resizeHandles val="exact"/>
        </dgm:presLayoutVars>
      </dgm:prSet>
      <dgm:spPr/>
    </dgm:pt>
    <dgm:pt modelId="{0D433B3C-9991-49DB-B2B7-6DDA44BB99C6}" type="pres">
      <dgm:prSet presAssocID="{8AA5B5F8-DFD0-4E32-800D-F4851E811461}" presName="centerShape" presStyleLbl="node0" presStyleIdx="0" presStyleCnt="1"/>
      <dgm:spPr/>
    </dgm:pt>
    <dgm:pt modelId="{141113A6-D930-44FE-BF27-60314BB18F91}" type="pres">
      <dgm:prSet presAssocID="{C85F4553-2C82-4936-BE66-E0C32B036087}" presName="parTrans" presStyleLbl="bgSibTrans2D1" presStyleIdx="0" presStyleCnt="5"/>
      <dgm:spPr/>
    </dgm:pt>
    <dgm:pt modelId="{EB958AAE-80CE-46C5-9FED-14DACCFF5E12}" type="pres">
      <dgm:prSet presAssocID="{1C8E58E4-B2D6-4D5F-B930-CA56AE5DC1E7}" presName="node" presStyleLbl="node1" presStyleIdx="0" presStyleCnt="5">
        <dgm:presLayoutVars>
          <dgm:bulletEnabled val="1"/>
        </dgm:presLayoutVars>
      </dgm:prSet>
      <dgm:spPr/>
    </dgm:pt>
    <dgm:pt modelId="{4304B874-EEC3-4A7C-AD5D-9B687BA15947}" type="pres">
      <dgm:prSet presAssocID="{3755595A-2338-42E7-9EFC-8F29CB450BBE}" presName="parTrans" presStyleLbl="bgSibTrans2D1" presStyleIdx="1" presStyleCnt="5"/>
      <dgm:spPr/>
    </dgm:pt>
    <dgm:pt modelId="{E476E07D-5151-4FF6-B072-5CA020F10279}" type="pres">
      <dgm:prSet presAssocID="{73CAFFA4-CD14-4223-9B13-367138A4D8BE}" presName="node" presStyleLbl="node1" presStyleIdx="1" presStyleCnt="5" custRadScaleRad="103589" custRadScaleInc="-6003">
        <dgm:presLayoutVars>
          <dgm:bulletEnabled val="1"/>
        </dgm:presLayoutVars>
      </dgm:prSet>
      <dgm:spPr/>
    </dgm:pt>
    <dgm:pt modelId="{97CC2294-9706-4059-A6B1-28C007D6175A}" type="pres">
      <dgm:prSet presAssocID="{2FE06030-ABB6-409C-80EC-B2F33F11009C}" presName="parTrans" presStyleLbl="bgSibTrans2D1" presStyleIdx="2" presStyleCnt="5"/>
      <dgm:spPr/>
    </dgm:pt>
    <dgm:pt modelId="{94352764-AC16-44F5-95CD-D3B6BDA6E68E}" type="pres">
      <dgm:prSet presAssocID="{850841AC-6C1A-4D01-970F-A22A92F8C3B2}" presName="node" presStyleLbl="node1" presStyleIdx="2" presStyleCnt="5" custScaleX="114700">
        <dgm:presLayoutVars>
          <dgm:bulletEnabled val="1"/>
        </dgm:presLayoutVars>
      </dgm:prSet>
      <dgm:spPr/>
    </dgm:pt>
    <dgm:pt modelId="{41E55F58-577A-411C-B3C1-9F4093ADB00F}" type="pres">
      <dgm:prSet presAssocID="{06CD81F1-964D-471A-87FF-50FD1FDEBE7D}" presName="parTrans" presStyleLbl="bgSibTrans2D1" presStyleIdx="3" presStyleCnt="5"/>
      <dgm:spPr/>
    </dgm:pt>
    <dgm:pt modelId="{57449133-927F-42E3-967C-CF5F79E5B80E}" type="pres">
      <dgm:prSet presAssocID="{BA859916-7030-4DC4-B1EE-01B80CB32CB9}" presName="node" presStyleLbl="node1" presStyleIdx="3" presStyleCnt="5" custRadScaleRad="105610" custRadScaleInc="8244">
        <dgm:presLayoutVars>
          <dgm:bulletEnabled val="1"/>
        </dgm:presLayoutVars>
      </dgm:prSet>
      <dgm:spPr/>
    </dgm:pt>
    <dgm:pt modelId="{809CDDDD-8031-46B8-8998-AC67DF941A49}" type="pres">
      <dgm:prSet presAssocID="{96C13668-FA34-434F-96B8-2B61C65CB083}" presName="parTrans" presStyleLbl="bgSibTrans2D1" presStyleIdx="4" presStyleCnt="5"/>
      <dgm:spPr/>
    </dgm:pt>
    <dgm:pt modelId="{8876F67F-0A31-498F-9770-3F9B154DF4CA}" type="pres">
      <dgm:prSet presAssocID="{625500B4-4399-4BAD-9EEF-E23C1D140C62}" presName="node" presStyleLbl="node1" presStyleIdx="4" presStyleCnt="5">
        <dgm:presLayoutVars>
          <dgm:bulletEnabled val="1"/>
        </dgm:presLayoutVars>
      </dgm:prSet>
      <dgm:spPr/>
    </dgm:pt>
  </dgm:ptLst>
  <dgm:cxnLst>
    <dgm:cxn modelId="{95AB2609-B814-4635-BB18-1908BD869E5E}" type="presOf" srcId="{73CAFFA4-CD14-4223-9B13-367138A4D8BE}" destId="{E476E07D-5151-4FF6-B072-5CA020F10279}" srcOrd="0" destOrd="0" presId="urn:microsoft.com/office/officeart/2005/8/layout/radial4"/>
    <dgm:cxn modelId="{C98A6F0F-F8BE-40C1-ABEE-B37CFA8E5999}" type="presOf" srcId="{625500B4-4399-4BAD-9EEF-E23C1D140C62}" destId="{8876F67F-0A31-498F-9770-3F9B154DF4CA}" srcOrd="0" destOrd="0" presId="urn:microsoft.com/office/officeart/2005/8/layout/radial4"/>
    <dgm:cxn modelId="{FBB1C317-E1E5-457E-81BC-8B41D3ACCC8F}" srcId="{8AA5B5F8-DFD0-4E32-800D-F4851E811461}" destId="{BA859916-7030-4DC4-B1EE-01B80CB32CB9}" srcOrd="3" destOrd="0" parTransId="{06CD81F1-964D-471A-87FF-50FD1FDEBE7D}" sibTransId="{F888AB5F-297A-446F-A19F-A1FEDA81FF5E}"/>
    <dgm:cxn modelId="{EBF1A03C-8752-4886-8EA0-8DD6F041EFC8}" srcId="{8AA5B5F8-DFD0-4E32-800D-F4851E811461}" destId="{1C8E58E4-B2D6-4D5F-B930-CA56AE5DC1E7}" srcOrd="0" destOrd="0" parTransId="{C85F4553-2C82-4936-BE66-E0C32B036087}" sibTransId="{57696BC9-BBBF-4649-8288-BA23020C678A}"/>
    <dgm:cxn modelId="{206CC85B-1D3B-4635-8729-61C36168236D}" type="presOf" srcId="{C85F4553-2C82-4936-BE66-E0C32B036087}" destId="{141113A6-D930-44FE-BF27-60314BB18F91}" srcOrd="0" destOrd="0" presId="urn:microsoft.com/office/officeart/2005/8/layout/radial4"/>
    <dgm:cxn modelId="{21255C5F-3A62-4206-8085-9AE5C0DA797A}" type="presOf" srcId="{3755595A-2338-42E7-9EFC-8F29CB450BBE}" destId="{4304B874-EEC3-4A7C-AD5D-9B687BA15947}" srcOrd="0" destOrd="0" presId="urn:microsoft.com/office/officeart/2005/8/layout/radial4"/>
    <dgm:cxn modelId="{78001361-D014-49D9-A23A-460B00CB482C}" type="presOf" srcId="{06CD81F1-964D-471A-87FF-50FD1FDEBE7D}" destId="{41E55F58-577A-411C-B3C1-9F4093ADB00F}" srcOrd="0" destOrd="0" presId="urn:microsoft.com/office/officeart/2005/8/layout/radial4"/>
    <dgm:cxn modelId="{92EB4647-FA12-4AAE-8775-883654F5F3BA}" type="presOf" srcId="{96C13668-FA34-434F-96B8-2B61C65CB083}" destId="{809CDDDD-8031-46B8-8998-AC67DF941A49}" srcOrd="0" destOrd="0" presId="urn:microsoft.com/office/officeart/2005/8/layout/radial4"/>
    <dgm:cxn modelId="{8C8B6C4A-569B-4D89-9734-138C1330D1FF}" srcId="{8AA5B5F8-DFD0-4E32-800D-F4851E811461}" destId="{73CAFFA4-CD14-4223-9B13-367138A4D8BE}" srcOrd="1" destOrd="0" parTransId="{3755595A-2338-42E7-9EFC-8F29CB450BBE}" sibTransId="{B1985DB8-EFAA-4265-8533-FF3D0AFEA76D}"/>
    <dgm:cxn modelId="{785E226C-2707-4FAE-81A6-EFF668D0DB13}" srcId="{8AA5B5F8-DFD0-4E32-800D-F4851E811461}" destId="{850841AC-6C1A-4D01-970F-A22A92F8C3B2}" srcOrd="2" destOrd="0" parTransId="{2FE06030-ABB6-409C-80EC-B2F33F11009C}" sibTransId="{C8CB5F57-5064-47C5-A445-377DE84F7528}"/>
    <dgm:cxn modelId="{87D9E650-12EA-49F0-B6B1-FF447A5D1A3B}" srcId="{72674DBA-7C9C-4ED4-BA0A-658A56D7A056}" destId="{8AA5B5F8-DFD0-4E32-800D-F4851E811461}" srcOrd="0" destOrd="0" parTransId="{74827687-286D-4CDF-BE39-8978355940E1}" sibTransId="{DBD5B304-64FE-46A6-9BEE-CAE8702A09B9}"/>
    <dgm:cxn modelId="{1CC0E952-6C07-49AC-A1C6-268712204C40}" type="presOf" srcId="{2FE06030-ABB6-409C-80EC-B2F33F11009C}" destId="{97CC2294-9706-4059-A6B1-28C007D6175A}" srcOrd="0" destOrd="0" presId="urn:microsoft.com/office/officeart/2005/8/layout/radial4"/>
    <dgm:cxn modelId="{18AC6975-0A06-4CBF-B5E3-09DEB8A1BC06}" type="presOf" srcId="{72674DBA-7C9C-4ED4-BA0A-658A56D7A056}" destId="{CF097C61-A1B5-4180-91C3-0D4AD9D5EBF2}" srcOrd="0" destOrd="0" presId="urn:microsoft.com/office/officeart/2005/8/layout/radial4"/>
    <dgm:cxn modelId="{7AC59580-180C-415D-B943-CE59C369EF2F}" type="presOf" srcId="{1C8E58E4-B2D6-4D5F-B930-CA56AE5DC1E7}" destId="{EB958AAE-80CE-46C5-9FED-14DACCFF5E12}" srcOrd="0" destOrd="0" presId="urn:microsoft.com/office/officeart/2005/8/layout/radial4"/>
    <dgm:cxn modelId="{011EE4C6-10F2-44D9-8FE9-300295103622}" srcId="{8AA5B5F8-DFD0-4E32-800D-F4851E811461}" destId="{625500B4-4399-4BAD-9EEF-E23C1D140C62}" srcOrd="4" destOrd="0" parTransId="{96C13668-FA34-434F-96B8-2B61C65CB083}" sibTransId="{105D773F-436A-46AA-A21F-36FD2A91D25F}"/>
    <dgm:cxn modelId="{BACB34E0-AE24-48EB-9AC6-CE04E8450F00}" type="presOf" srcId="{8AA5B5F8-DFD0-4E32-800D-F4851E811461}" destId="{0D433B3C-9991-49DB-B2B7-6DDA44BB99C6}" srcOrd="0" destOrd="0" presId="urn:microsoft.com/office/officeart/2005/8/layout/radial4"/>
    <dgm:cxn modelId="{C8FE72ED-D8A2-488C-98FE-665EBD166321}" type="presOf" srcId="{BA859916-7030-4DC4-B1EE-01B80CB32CB9}" destId="{57449133-927F-42E3-967C-CF5F79E5B80E}" srcOrd="0" destOrd="0" presId="urn:microsoft.com/office/officeart/2005/8/layout/radial4"/>
    <dgm:cxn modelId="{F66D9DF4-FD64-4988-980C-0A060FBD8F19}" type="presOf" srcId="{850841AC-6C1A-4D01-970F-A22A92F8C3B2}" destId="{94352764-AC16-44F5-95CD-D3B6BDA6E68E}" srcOrd="0" destOrd="0" presId="urn:microsoft.com/office/officeart/2005/8/layout/radial4"/>
    <dgm:cxn modelId="{87371D47-9FE7-420D-9AFB-8BED8CDE9A51}" type="presParOf" srcId="{CF097C61-A1B5-4180-91C3-0D4AD9D5EBF2}" destId="{0D433B3C-9991-49DB-B2B7-6DDA44BB99C6}" srcOrd="0" destOrd="0" presId="urn:microsoft.com/office/officeart/2005/8/layout/radial4"/>
    <dgm:cxn modelId="{DACDDF4D-4DA6-433A-BDAA-7D45CCE15BE2}" type="presParOf" srcId="{CF097C61-A1B5-4180-91C3-0D4AD9D5EBF2}" destId="{141113A6-D930-44FE-BF27-60314BB18F91}" srcOrd="1" destOrd="0" presId="urn:microsoft.com/office/officeart/2005/8/layout/radial4"/>
    <dgm:cxn modelId="{C6F3941A-4BA3-4A6D-9705-4B17C40D8C44}" type="presParOf" srcId="{CF097C61-A1B5-4180-91C3-0D4AD9D5EBF2}" destId="{EB958AAE-80CE-46C5-9FED-14DACCFF5E12}" srcOrd="2" destOrd="0" presId="urn:microsoft.com/office/officeart/2005/8/layout/radial4"/>
    <dgm:cxn modelId="{059E92D5-CAD5-43B4-877F-139BE72B0D57}" type="presParOf" srcId="{CF097C61-A1B5-4180-91C3-0D4AD9D5EBF2}" destId="{4304B874-EEC3-4A7C-AD5D-9B687BA15947}" srcOrd="3" destOrd="0" presId="urn:microsoft.com/office/officeart/2005/8/layout/radial4"/>
    <dgm:cxn modelId="{EDFCEB87-4E33-4535-889E-A0CEECAF29EF}" type="presParOf" srcId="{CF097C61-A1B5-4180-91C3-0D4AD9D5EBF2}" destId="{E476E07D-5151-4FF6-B072-5CA020F10279}" srcOrd="4" destOrd="0" presId="urn:microsoft.com/office/officeart/2005/8/layout/radial4"/>
    <dgm:cxn modelId="{0C52FEBE-63F6-413F-A002-A3567D459B17}" type="presParOf" srcId="{CF097C61-A1B5-4180-91C3-0D4AD9D5EBF2}" destId="{97CC2294-9706-4059-A6B1-28C007D6175A}" srcOrd="5" destOrd="0" presId="urn:microsoft.com/office/officeart/2005/8/layout/radial4"/>
    <dgm:cxn modelId="{DDF615B9-364D-4B51-BE7D-C68948E816FB}" type="presParOf" srcId="{CF097C61-A1B5-4180-91C3-0D4AD9D5EBF2}" destId="{94352764-AC16-44F5-95CD-D3B6BDA6E68E}" srcOrd="6" destOrd="0" presId="urn:microsoft.com/office/officeart/2005/8/layout/radial4"/>
    <dgm:cxn modelId="{9E5EC58B-756B-4047-84B6-F3C8784C5447}" type="presParOf" srcId="{CF097C61-A1B5-4180-91C3-0D4AD9D5EBF2}" destId="{41E55F58-577A-411C-B3C1-9F4093ADB00F}" srcOrd="7" destOrd="0" presId="urn:microsoft.com/office/officeart/2005/8/layout/radial4"/>
    <dgm:cxn modelId="{F15E7505-1D54-4CF9-AF02-6D4939A85405}" type="presParOf" srcId="{CF097C61-A1B5-4180-91C3-0D4AD9D5EBF2}" destId="{57449133-927F-42E3-967C-CF5F79E5B80E}" srcOrd="8" destOrd="0" presId="urn:microsoft.com/office/officeart/2005/8/layout/radial4"/>
    <dgm:cxn modelId="{2D84A9CB-CE48-4B9C-9F27-CC2F0B270C06}" type="presParOf" srcId="{CF097C61-A1B5-4180-91C3-0D4AD9D5EBF2}" destId="{809CDDDD-8031-46B8-8998-AC67DF941A49}" srcOrd="9" destOrd="0" presId="urn:microsoft.com/office/officeart/2005/8/layout/radial4"/>
    <dgm:cxn modelId="{0FE50974-1963-4113-B783-BF81739FDB06}" type="presParOf" srcId="{CF097C61-A1B5-4180-91C3-0D4AD9D5EBF2}" destId="{8876F67F-0A31-498F-9770-3F9B154DF4CA}"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33B3C-9991-49DB-B2B7-6DDA44BB99C6}">
      <dsp:nvSpPr>
        <dsp:cNvPr id="0" name=""/>
        <dsp:cNvSpPr/>
      </dsp:nvSpPr>
      <dsp:spPr>
        <a:xfrm>
          <a:off x="2393393" y="2303773"/>
          <a:ext cx="1658707" cy="1658707"/>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endParaRPr lang="en-US" sz="3900" kern="1200" dirty="0"/>
        </a:p>
      </dsp:txBody>
      <dsp:txXfrm>
        <a:off x="2636305" y="2546685"/>
        <a:ext cx="1172883" cy="1172883"/>
      </dsp:txXfrm>
    </dsp:sp>
    <dsp:sp modelId="{141113A6-D930-44FE-BF27-60314BB18F91}">
      <dsp:nvSpPr>
        <dsp:cNvPr id="0" name=""/>
        <dsp:cNvSpPr/>
      </dsp:nvSpPr>
      <dsp:spPr>
        <a:xfrm rot="10800000">
          <a:off x="788379" y="2896761"/>
          <a:ext cx="1516737" cy="47273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958AAE-80CE-46C5-9FED-14DACCFF5E12}">
      <dsp:nvSpPr>
        <dsp:cNvPr id="0" name=""/>
        <dsp:cNvSpPr/>
      </dsp:nvSpPr>
      <dsp:spPr>
        <a:xfrm>
          <a:off x="493" y="2502818"/>
          <a:ext cx="1575772" cy="1260617"/>
        </a:xfrm>
        <a:prstGeom prst="roundRect">
          <a:avLst>
            <a:gd name="adj" fmla="val 10000"/>
          </a:avLst>
        </a:prstGeom>
        <a:solidFill>
          <a:srgbClr val="69AAF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Research &amp; Indexes</a:t>
          </a:r>
        </a:p>
      </dsp:txBody>
      <dsp:txXfrm>
        <a:off x="37415" y="2539740"/>
        <a:ext cx="1501928" cy="1186773"/>
      </dsp:txXfrm>
    </dsp:sp>
    <dsp:sp modelId="{4304B874-EEC3-4A7C-AD5D-9B687BA15947}">
      <dsp:nvSpPr>
        <dsp:cNvPr id="0" name=""/>
        <dsp:cNvSpPr/>
      </dsp:nvSpPr>
      <dsp:spPr>
        <a:xfrm rot="13370335">
          <a:off x="1160345" y="1725847"/>
          <a:ext cx="1599302" cy="47273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76E07D-5151-4FF6-B072-5CA020F10279}">
      <dsp:nvSpPr>
        <dsp:cNvPr id="0" name=""/>
        <dsp:cNvSpPr/>
      </dsp:nvSpPr>
      <dsp:spPr>
        <a:xfrm>
          <a:off x="585751" y="788189"/>
          <a:ext cx="1575772" cy="1260617"/>
        </a:xfrm>
        <a:prstGeom prst="roundRect">
          <a:avLst>
            <a:gd name="adj" fmla="val 10000"/>
          </a:avLst>
        </a:prstGeom>
        <a:solidFill>
          <a:srgbClr val="2274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Investor Outreach</a:t>
          </a:r>
        </a:p>
      </dsp:txBody>
      <dsp:txXfrm>
        <a:off x="622673" y="825111"/>
        <a:ext cx="1501928" cy="1186773"/>
      </dsp:txXfrm>
    </dsp:sp>
    <dsp:sp modelId="{97CC2294-9706-4059-A6B1-28C007D6175A}">
      <dsp:nvSpPr>
        <dsp:cNvPr id="0" name=""/>
        <dsp:cNvSpPr/>
      </dsp:nvSpPr>
      <dsp:spPr>
        <a:xfrm rot="16200000">
          <a:off x="2464378" y="1220762"/>
          <a:ext cx="1516737" cy="47273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352764-AC16-44F5-95CD-D3B6BDA6E68E}">
      <dsp:nvSpPr>
        <dsp:cNvPr id="0" name=""/>
        <dsp:cNvSpPr/>
      </dsp:nvSpPr>
      <dsp:spPr>
        <a:xfrm>
          <a:off x="2319041" y="68450"/>
          <a:ext cx="1807410" cy="1260617"/>
        </a:xfrm>
        <a:prstGeom prst="roundRect">
          <a:avLst>
            <a:gd name="adj" fmla="val 10000"/>
          </a:avLst>
        </a:prstGeom>
        <a:solidFill>
          <a:srgbClr val="1249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Reporting &amp; Accounting – Sustainability</a:t>
          </a:r>
        </a:p>
      </dsp:txBody>
      <dsp:txXfrm>
        <a:off x="2355963" y="105372"/>
        <a:ext cx="1733566" cy="1186773"/>
      </dsp:txXfrm>
    </dsp:sp>
    <dsp:sp modelId="{41E55F58-577A-411C-B3C1-9F4093ADB00F}">
      <dsp:nvSpPr>
        <dsp:cNvPr id="0" name=""/>
        <dsp:cNvSpPr/>
      </dsp:nvSpPr>
      <dsp:spPr>
        <a:xfrm rot="19078070">
          <a:off x="3698238" y="1726366"/>
          <a:ext cx="1645794" cy="47273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449133-927F-42E3-967C-CF5F79E5B80E}">
      <dsp:nvSpPr>
        <dsp:cNvPr id="0" name=""/>
        <dsp:cNvSpPr/>
      </dsp:nvSpPr>
      <dsp:spPr>
        <a:xfrm>
          <a:off x="4344472" y="781454"/>
          <a:ext cx="1575772" cy="1260617"/>
        </a:xfrm>
        <a:prstGeom prst="roundRect">
          <a:avLst>
            <a:gd name="adj" fmla="val 10000"/>
          </a:avLst>
        </a:prstGeom>
        <a:solidFill>
          <a:srgbClr val="2274BC"/>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Public Affairs</a:t>
          </a:r>
        </a:p>
      </dsp:txBody>
      <dsp:txXfrm>
        <a:off x="4381394" y="818376"/>
        <a:ext cx="1501928" cy="1186773"/>
      </dsp:txXfrm>
    </dsp:sp>
    <dsp:sp modelId="{809CDDDD-8031-46B8-8998-AC67DF941A49}">
      <dsp:nvSpPr>
        <dsp:cNvPr id="0" name=""/>
        <dsp:cNvSpPr/>
      </dsp:nvSpPr>
      <dsp:spPr>
        <a:xfrm>
          <a:off x="4140376" y="2896761"/>
          <a:ext cx="1516737" cy="47273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76F67F-0A31-498F-9770-3F9B154DF4CA}">
      <dsp:nvSpPr>
        <dsp:cNvPr id="0" name=""/>
        <dsp:cNvSpPr/>
      </dsp:nvSpPr>
      <dsp:spPr>
        <a:xfrm>
          <a:off x="4869228" y="2502818"/>
          <a:ext cx="1575772" cy="1260617"/>
        </a:xfrm>
        <a:prstGeom prst="roundRect">
          <a:avLst>
            <a:gd name="adj" fmla="val 10000"/>
          </a:avLst>
        </a:prstGeom>
        <a:solidFill>
          <a:srgbClr val="69AAF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Events &amp; Networking</a:t>
          </a:r>
        </a:p>
      </dsp:txBody>
      <dsp:txXfrm>
        <a:off x="4906150" y="2539740"/>
        <a:ext cx="1501928" cy="118677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3FD8D4-D872-214E-B451-2FF5B509DEBB}" type="datetimeFigureOut">
              <a:rPr lang="en-US" smtClean="0"/>
              <a:t>5/4/2021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97BEAD-502D-3748-A3BE-850901070909}" type="slidenum">
              <a:rPr lang="en-US" smtClean="0"/>
              <a:t>‹#›</a:t>
            </a:fld>
            <a:endParaRPr lang="en-US"/>
          </a:p>
        </p:txBody>
      </p:sp>
    </p:spTree>
    <p:extLst>
      <p:ext uri="{BB962C8B-B14F-4D97-AF65-F5344CB8AC3E}">
        <p14:creationId xmlns:p14="http://schemas.microsoft.com/office/powerpoint/2010/main" val="1035127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B0CEB-D32D-4E4F-9AC2-7E8A4FD40718}" type="datetimeFigureOut">
              <a:rPr lang="en-US" smtClean="0"/>
              <a:t>5/4/2021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F7622-3061-2E4C-8A24-709AF32BE552}" type="slidenum">
              <a:rPr lang="en-US" smtClean="0"/>
              <a:t>‹#›</a:t>
            </a:fld>
            <a:endParaRPr lang="en-US"/>
          </a:p>
        </p:txBody>
      </p:sp>
    </p:spTree>
    <p:extLst>
      <p:ext uri="{BB962C8B-B14F-4D97-AF65-F5344CB8AC3E}">
        <p14:creationId xmlns:p14="http://schemas.microsoft.com/office/powerpoint/2010/main" val="112893922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p:bg>
      <p:bgPr>
        <a:solidFill>
          <a:srgbClr val="12497F"/>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Tree>
    <p:extLst>
      <p:ext uri="{BB962C8B-B14F-4D97-AF65-F5344CB8AC3E}">
        <p14:creationId xmlns:p14="http://schemas.microsoft.com/office/powerpoint/2010/main" val="91517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53" y="590968"/>
            <a:ext cx="2587656" cy="1964229"/>
          </a:xfrm>
        </p:spPr>
        <p:txBody>
          <a:bodyPr lIns="0" anchor="t">
            <a:noAutofit/>
          </a:bodyPr>
          <a:lstStyle>
            <a:lvl1pPr>
              <a:defRPr sz="3200" b="1" i="0">
                <a:latin typeface="Overpass SemiBold" charset="0"/>
                <a:ea typeface="Overpass SemiBold" charset="0"/>
                <a:cs typeface="Overpass SemiBold" charset="0"/>
              </a:defRPr>
            </a:lvl1pPr>
          </a:lstStyle>
          <a:p>
            <a:r>
              <a:rPr lang="en-US" dirty="0"/>
              <a:t>Click to edit Master title style</a:t>
            </a:r>
          </a:p>
        </p:txBody>
      </p:sp>
      <p:sp>
        <p:nvSpPr>
          <p:cNvPr id="10" name="Content Placeholder 9"/>
          <p:cNvSpPr>
            <a:spLocks noGrp="1"/>
          </p:cNvSpPr>
          <p:nvPr>
            <p:ph sz="quarter" idx="13"/>
          </p:nvPr>
        </p:nvSpPr>
        <p:spPr>
          <a:xfrm>
            <a:off x="3453578" y="590969"/>
            <a:ext cx="4843170" cy="3742918"/>
          </a:xfrm>
        </p:spPr>
        <p:txBody>
          <a:bodyPr lIns="0" tIns="46800">
            <a:noAutofit/>
          </a:bodyPr>
          <a:lstStyle>
            <a:lvl1pPr>
              <a:lnSpc>
                <a:spcPts val="2600"/>
              </a:lnSpc>
              <a:spcBef>
                <a:spcPts val="700"/>
              </a:spcBef>
              <a:defRPr sz="2000"/>
            </a:lvl1pPr>
            <a:lvl2pPr marL="539750" indent="-266700">
              <a:buSzPct val="100000"/>
              <a:buFont typeface="Arial" charset="0"/>
              <a:buChar char="•"/>
              <a:tabLst/>
              <a:defRPr sz="17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accent1"/>
                </a:solidFill>
              </a:rPr>
              <a:pPr/>
              <a:t>‹#›</a:t>
            </a:fld>
            <a:endParaRPr lang="en-US" dirty="0">
              <a:solidFill>
                <a:schemeClr val="accent1"/>
              </a:solidFill>
            </a:endParaRP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72752" y="4637615"/>
            <a:ext cx="275626" cy="312796"/>
          </a:xfrm>
          <a:prstGeom prst="rect">
            <a:avLst/>
          </a:prstGeom>
        </p:spPr>
      </p:pic>
      <p:sp>
        <p:nvSpPr>
          <p:cNvPr id="23" name="TextBox 22"/>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accent1">
                    <a:alpha val="25000"/>
                  </a:schemeClr>
                </a:solidFill>
                <a:latin typeface="Overpass" charset="0"/>
                <a:ea typeface="Overpass" charset="0"/>
                <a:cs typeface="Overpass" charset="0"/>
              </a:rPr>
              <a:t>EPRA</a:t>
            </a:r>
          </a:p>
        </p:txBody>
      </p:sp>
      <p:sp>
        <p:nvSpPr>
          <p:cNvPr id="24" name="Rectangle 23"/>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accent1">
                    <a:alpha val="49000"/>
                  </a:schemeClr>
                </a:solidFill>
                <a:latin typeface="Overpass" charset="0"/>
                <a:ea typeface="Overpass" charset="0"/>
                <a:cs typeface="Overpass" charset="0"/>
              </a:rPr>
              <a:t>EUROPEAN PUBLIC</a:t>
            </a:r>
            <a:r>
              <a:rPr lang="en-US" sz="600" b="0" i="0" spc="200" baseline="0" dirty="0">
                <a:solidFill>
                  <a:schemeClr val="accent1">
                    <a:alpha val="49000"/>
                  </a:schemeClr>
                </a:solidFill>
                <a:latin typeface="Overpass" charset="0"/>
                <a:ea typeface="Overpass" charset="0"/>
                <a:cs typeface="Overpass" charset="0"/>
              </a:rPr>
              <a:t> </a:t>
            </a:r>
            <a:r>
              <a:rPr lang="en-US" sz="600" b="0" i="0" spc="200" dirty="0">
                <a:solidFill>
                  <a:schemeClr val="accent1">
                    <a:alpha val="49000"/>
                  </a:schemeClr>
                </a:solidFill>
                <a:latin typeface="Overpass" charset="0"/>
                <a:ea typeface="Overpass" charset="0"/>
                <a:cs typeface="Overpass" charset="0"/>
              </a:rPr>
              <a:t>REAL ESTATE ASSOCIATION</a:t>
            </a:r>
          </a:p>
        </p:txBody>
      </p:sp>
    </p:spTree>
    <p:extLst>
      <p:ext uri="{BB962C8B-B14F-4D97-AF65-F5344CB8AC3E}">
        <p14:creationId xmlns:p14="http://schemas.microsoft.com/office/powerpoint/2010/main" val="78482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3"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accent1"/>
                </a:solidFill>
              </a:rPr>
              <a:pPr/>
              <a:t>‹#›</a:t>
            </a:fld>
            <a:endParaRPr lang="en-US" dirty="0">
              <a:solidFill>
                <a:schemeClr val="accent1"/>
              </a:solidFil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72752" y="4637615"/>
            <a:ext cx="275626" cy="312796"/>
          </a:xfrm>
          <a:prstGeom prst="rect">
            <a:avLst/>
          </a:prstGeom>
        </p:spPr>
      </p:pic>
      <p:sp>
        <p:nvSpPr>
          <p:cNvPr id="5" name="TextBox 4"/>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accent1">
                    <a:alpha val="25000"/>
                  </a:schemeClr>
                </a:solidFill>
                <a:latin typeface="Overpass" charset="0"/>
                <a:ea typeface="Overpass" charset="0"/>
                <a:cs typeface="Overpass" charset="0"/>
              </a:rPr>
              <a:t>EPRA</a:t>
            </a:r>
          </a:p>
        </p:txBody>
      </p:sp>
      <p:sp>
        <p:nvSpPr>
          <p:cNvPr id="6" name="Rectangle 5"/>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accent1">
                    <a:alpha val="49000"/>
                  </a:schemeClr>
                </a:solidFill>
                <a:latin typeface="Overpass" charset="0"/>
                <a:ea typeface="Overpass" charset="0"/>
                <a:cs typeface="Overpass" charset="0"/>
              </a:rPr>
              <a:t>EUROPEAN PUBLIC</a:t>
            </a:r>
            <a:r>
              <a:rPr lang="en-US" sz="600" b="0" i="0" spc="200" baseline="0" dirty="0">
                <a:solidFill>
                  <a:schemeClr val="accent1">
                    <a:alpha val="49000"/>
                  </a:schemeClr>
                </a:solidFill>
                <a:latin typeface="Overpass" charset="0"/>
                <a:ea typeface="Overpass" charset="0"/>
                <a:cs typeface="Overpass" charset="0"/>
              </a:rPr>
              <a:t> </a:t>
            </a:r>
            <a:r>
              <a:rPr lang="en-US" sz="600" b="0" i="0" spc="200" dirty="0">
                <a:solidFill>
                  <a:schemeClr val="accent1">
                    <a:alpha val="49000"/>
                  </a:schemeClr>
                </a:solidFill>
                <a:latin typeface="Overpass" charset="0"/>
                <a:ea typeface="Overpass" charset="0"/>
                <a:cs typeface="Overpass" charset="0"/>
              </a:rPr>
              <a:t>REAL ESTATE ASSOCIATION</a:t>
            </a:r>
          </a:p>
        </p:txBody>
      </p:sp>
      <p:sp>
        <p:nvSpPr>
          <p:cNvPr id="8" name="Content Placeholder 9"/>
          <p:cNvSpPr>
            <a:spLocks noGrp="1"/>
          </p:cNvSpPr>
          <p:nvPr>
            <p:ph sz="quarter" idx="13"/>
          </p:nvPr>
        </p:nvSpPr>
        <p:spPr>
          <a:xfrm>
            <a:off x="720053" y="1207493"/>
            <a:ext cx="7565324" cy="3344629"/>
          </a:xfrm>
        </p:spPr>
        <p:txBody>
          <a:bodyPr lIns="0" tIns="46800">
            <a:noAutofit/>
          </a:bodyPr>
          <a:lstStyle>
            <a:lvl1pPr>
              <a:lnSpc>
                <a:spcPts val="2600"/>
              </a:lnSpc>
              <a:spcBef>
                <a:spcPts val="700"/>
              </a:spcBef>
              <a:defRPr sz="2000"/>
            </a:lvl1pPr>
            <a:lvl2pPr marL="539750" indent="-266700">
              <a:buSzPct val="100000"/>
              <a:buFont typeface="Arial" charset="0"/>
              <a:buChar char="•"/>
              <a:tabLst/>
              <a:defRPr sz="17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337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0409" y="249529"/>
            <a:ext cx="7899374" cy="585966"/>
          </a:xfrm>
        </p:spPr>
        <p:txBody>
          <a:bodyPr anchor="t">
            <a:normAutofit/>
          </a:bodyPr>
          <a:lstStyle>
            <a:lvl1pPr>
              <a:defRPr sz="3200"/>
            </a:lvl1pPr>
          </a:lstStyle>
          <a:p>
            <a:r>
              <a:rPr lang="en-US" dirty="0"/>
              <a:t>Click to edit Master title style</a:t>
            </a:r>
          </a:p>
        </p:txBody>
      </p:sp>
      <p:sp>
        <p:nvSpPr>
          <p:cNvPr id="3"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accent1"/>
                </a:solidFill>
              </a:rPr>
              <a:pPr/>
              <a:t>‹#›</a:t>
            </a:fld>
            <a:endParaRPr lang="en-US" dirty="0">
              <a:solidFill>
                <a:schemeClr val="accent1"/>
              </a:solidFil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72752" y="4637615"/>
            <a:ext cx="275626" cy="312796"/>
          </a:xfrm>
          <a:prstGeom prst="rect">
            <a:avLst/>
          </a:prstGeom>
        </p:spPr>
      </p:pic>
      <p:sp>
        <p:nvSpPr>
          <p:cNvPr id="5" name="TextBox 4"/>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accent1">
                    <a:alpha val="25000"/>
                  </a:schemeClr>
                </a:solidFill>
                <a:latin typeface="Overpass" charset="0"/>
                <a:ea typeface="Overpass" charset="0"/>
                <a:cs typeface="Overpass" charset="0"/>
              </a:rPr>
              <a:t>EPRA</a:t>
            </a:r>
          </a:p>
        </p:txBody>
      </p:sp>
      <p:sp>
        <p:nvSpPr>
          <p:cNvPr id="6" name="Rectangle 5"/>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accent1">
                    <a:alpha val="49000"/>
                  </a:schemeClr>
                </a:solidFill>
                <a:latin typeface="Overpass" charset="0"/>
                <a:ea typeface="Overpass" charset="0"/>
                <a:cs typeface="Overpass" charset="0"/>
              </a:rPr>
              <a:t>EUROPEAN PUBLIC</a:t>
            </a:r>
            <a:r>
              <a:rPr lang="en-US" sz="600" b="0" i="0" spc="200" baseline="0" dirty="0">
                <a:solidFill>
                  <a:schemeClr val="accent1">
                    <a:alpha val="49000"/>
                  </a:schemeClr>
                </a:solidFill>
                <a:latin typeface="Overpass" charset="0"/>
                <a:ea typeface="Overpass" charset="0"/>
                <a:cs typeface="Overpass" charset="0"/>
              </a:rPr>
              <a:t> </a:t>
            </a:r>
            <a:r>
              <a:rPr lang="en-US" sz="600" b="0" i="0" spc="200" dirty="0">
                <a:solidFill>
                  <a:schemeClr val="accent1">
                    <a:alpha val="49000"/>
                  </a:schemeClr>
                </a:solidFill>
                <a:latin typeface="Overpass" charset="0"/>
                <a:ea typeface="Overpass" charset="0"/>
                <a:cs typeface="Overpass" charset="0"/>
              </a:rPr>
              <a:t>REAL ESTATE ASSOCIATION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accent1"/>
                </a:solidFill>
              </a:rPr>
              <a:pPr/>
              <a:t>‹#›</a:t>
            </a:fld>
            <a:endParaRPr lang="en-US" dirty="0">
              <a:solidFill>
                <a:schemeClr val="accent1"/>
              </a:solidFil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72752" y="4637615"/>
            <a:ext cx="275626" cy="312796"/>
          </a:xfrm>
          <a:prstGeom prst="rect">
            <a:avLst/>
          </a:prstGeom>
        </p:spPr>
      </p:pic>
      <p:sp>
        <p:nvSpPr>
          <p:cNvPr id="5" name="TextBox 4"/>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accent1">
                    <a:alpha val="25000"/>
                  </a:schemeClr>
                </a:solidFill>
                <a:latin typeface="Overpass" charset="0"/>
                <a:ea typeface="Overpass" charset="0"/>
                <a:cs typeface="Overpass" charset="0"/>
              </a:rPr>
              <a:t>EPRA</a:t>
            </a:r>
          </a:p>
        </p:txBody>
      </p:sp>
      <p:sp>
        <p:nvSpPr>
          <p:cNvPr id="6" name="Rectangle 5"/>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accent1">
                    <a:alpha val="49000"/>
                  </a:schemeClr>
                </a:solidFill>
                <a:latin typeface="Overpass" charset="0"/>
                <a:ea typeface="Overpass" charset="0"/>
                <a:cs typeface="Overpass" charset="0"/>
              </a:rPr>
              <a:t>EUROPEAN PUBLIC</a:t>
            </a:r>
            <a:r>
              <a:rPr lang="en-US" sz="600" b="0" i="0" spc="200" baseline="0" dirty="0">
                <a:solidFill>
                  <a:schemeClr val="accent1">
                    <a:alpha val="49000"/>
                  </a:schemeClr>
                </a:solidFill>
                <a:latin typeface="Overpass" charset="0"/>
                <a:ea typeface="Overpass" charset="0"/>
                <a:cs typeface="Overpass" charset="0"/>
              </a:rPr>
              <a:t> </a:t>
            </a:r>
            <a:r>
              <a:rPr lang="en-US" sz="600" b="0" i="0" spc="200" dirty="0">
                <a:solidFill>
                  <a:schemeClr val="accent1">
                    <a:alpha val="49000"/>
                  </a:schemeClr>
                </a:solidFill>
                <a:latin typeface="Overpass" charset="0"/>
                <a:ea typeface="Overpass" charset="0"/>
                <a:cs typeface="Overpass" charset="0"/>
              </a:rPr>
              <a:t>REAL ESTATE ASSOCIATION</a:t>
            </a:r>
          </a:p>
        </p:txBody>
      </p:sp>
      <p:sp>
        <p:nvSpPr>
          <p:cNvPr id="9" name="Title 1"/>
          <p:cNvSpPr>
            <a:spLocks noGrp="1"/>
          </p:cNvSpPr>
          <p:nvPr>
            <p:ph type="title" hasCustomPrompt="1"/>
          </p:nvPr>
        </p:nvSpPr>
        <p:spPr>
          <a:xfrm>
            <a:off x="589460" y="202058"/>
            <a:ext cx="7776242" cy="416141"/>
          </a:xfrm>
        </p:spPr>
        <p:txBody>
          <a:bodyPr>
            <a:noAutofit/>
          </a:bodyPr>
          <a:lstStyle>
            <a:lvl1pPr algn="ctr">
              <a:defRPr sz="1600" b="1" i="0" spc="600">
                <a:solidFill>
                  <a:schemeClr val="accent1"/>
                </a:solidFill>
                <a:latin typeface="Overpass" charset="0"/>
                <a:ea typeface="Overpass" charset="0"/>
                <a:cs typeface="Overpass" charset="0"/>
              </a:defRPr>
            </a:lvl1pPr>
          </a:lstStyle>
          <a:p>
            <a:r>
              <a:rPr lang="en-US" dirty="0"/>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4"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accent1"/>
                </a:solidFill>
              </a:rPr>
              <a:pPr/>
              <a:t>‹#›</a:t>
            </a:fld>
            <a:endParaRPr lang="en-US" dirty="0">
              <a:solidFill>
                <a:schemeClr val="accent1"/>
              </a:solidFill>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72752" y="4637615"/>
            <a:ext cx="275626" cy="312796"/>
          </a:xfrm>
          <a:prstGeom prst="rect">
            <a:avLst/>
          </a:prstGeom>
        </p:spPr>
      </p:pic>
      <p:sp>
        <p:nvSpPr>
          <p:cNvPr id="6" name="TextBox 5"/>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accent1">
                    <a:alpha val="25000"/>
                  </a:schemeClr>
                </a:solidFill>
                <a:latin typeface="Overpass" charset="0"/>
                <a:ea typeface="Overpass" charset="0"/>
                <a:cs typeface="Overpass" charset="0"/>
              </a:rPr>
              <a:t>EPRA</a:t>
            </a:r>
          </a:p>
        </p:txBody>
      </p:sp>
      <p:sp>
        <p:nvSpPr>
          <p:cNvPr id="7" name="Rectangle 6"/>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accent1">
                    <a:alpha val="49000"/>
                  </a:schemeClr>
                </a:solidFill>
                <a:latin typeface="Overpass" charset="0"/>
                <a:ea typeface="Overpass" charset="0"/>
                <a:cs typeface="Overpass" charset="0"/>
              </a:rPr>
              <a:t>EUROPEAN PUBLIC</a:t>
            </a:r>
            <a:r>
              <a:rPr lang="en-US" sz="600" b="0" i="0" spc="200" baseline="0" dirty="0">
                <a:solidFill>
                  <a:schemeClr val="accent1">
                    <a:alpha val="49000"/>
                  </a:schemeClr>
                </a:solidFill>
                <a:latin typeface="Overpass" charset="0"/>
                <a:ea typeface="Overpass" charset="0"/>
                <a:cs typeface="Overpass" charset="0"/>
              </a:rPr>
              <a:t> </a:t>
            </a:r>
            <a:r>
              <a:rPr lang="en-US" sz="600" b="0" i="0" spc="200" dirty="0">
                <a:solidFill>
                  <a:schemeClr val="accent1">
                    <a:alpha val="49000"/>
                  </a:schemeClr>
                </a:solidFill>
                <a:latin typeface="Overpass" charset="0"/>
                <a:ea typeface="Overpass" charset="0"/>
                <a:cs typeface="Overpass" charset="0"/>
              </a:rPr>
              <a:t>REAL ESTATE ASSOCIATION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15" name="Rectangle 14"/>
          <p:cNvSpPr/>
          <p:nvPr userDrawn="1"/>
        </p:nvSpPr>
        <p:spPr>
          <a:xfrm>
            <a:off x="0" y="-1"/>
            <a:ext cx="9144001" cy="5143501"/>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0053" y="1819070"/>
            <a:ext cx="7565324" cy="1381100"/>
          </a:xfrm>
        </p:spPr>
        <p:txBody>
          <a:bodyPr>
            <a:normAutofit/>
          </a:bodyPr>
          <a:lstStyle>
            <a:lvl1pPr algn="ctr">
              <a:defRPr sz="3600">
                <a:solidFill>
                  <a:schemeClr val="bg1"/>
                </a:solidFill>
              </a:defRPr>
            </a:lvl1pPr>
          </a:lstStyle>
          <a:p>
            <a:r>
              <a:rPr lang="en-US" dirty="0"/>
              <a:t>Click to edit Master title style</a:t>
            </a:r>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86285" y="508375"/>
            <a:ext cx="1937620" cy="509416"/>
          </a:xfrm>
          <a:prstGeom prst="rect">
            <a:avLst/>
          </a:prstGeom>
        </p:spPr>
      </p:pic>
      <p:sp>
        <p:nvSpPr>
          <p:cNvPr id="7" name="Content Placeholder 6"/>
          <p:cNvSpPr>
            <a:spLocks noGrp="1"/>
          </p:cNvSpPr>
          <p:nvPr>
            <p:ph sz="quarter" idx="10" hasCustomPrompt="1"/>
          </p:nvPr>
        </p:nvSpPr>
        <p:spPr>
          <a:xfrm>
            <a:off x="1171921" y="3493827"/>
            <a:ext cx="6858896" cy="477492"/>
          </a:xfrm>
        </p:spPr>
        <p:txBody>
          <a:bodyPr anchor="ctr">
            <a:normAutofit/>
          </a:bodyPr>
          <a:lstStyle>
            <a:lvl1pPr algn="ctr">
              <a:defRPr sz="1500" b="1" i="0" spc="300">
                <a:solidFill>
                  <a:schemeClr val="accent2"/>
                </a:solidFill>
                <a:latin typeface="Overpass SemiBold" charset="0"/>
                <a:ea typeface="Overpass SemiBold" charset="0"/>
                <a:cs typeface="Overpass SemiBold"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72752" y="4637615"/>
            <a:ext cx="275627" cy="312796"/>
          </a:xfrm>
          <a:prstGeom prst="rect">
            <a:avLst/>
          </a:prstGeom>
        </p:spPr>
      </p:pic>
      <p:sp>
        <p:nvSpPr>
          <p:cNvPr id="10" name="TextBox 9"/>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bg1">
                    <a:alpha val="25000"/>
                  </a:schemeClr>
                </a:solidFill>
                <a:latin typeface="Overpass" charset="0"/>
                <a:ea typeface="Overpass" charset="0"/>
                <a:cs typeface="Overpass" charset="0"/>
              </a:rPr>
              <a:t>EPRA</a:t>
            </a:r>
          </a:p>
        </p:txBody>
      </p:sp>
      <p:sp>
        <p:nvSpPr>
          <p:cNvPr id="11" name="TextBox 10"/>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bg1">
                    <a:alpha val="49000"/>
                  </a:schemeClr>
                </a:solidFill>
                <a:latin typeface="Overpass" charset="0"/>
                <a:ea typeface="Overpass" charset="0"/>
                <a:cs typeface="Overpass" charset="0"/>
              </a:rPr>
              <a:t>EUROPEAN PUBLIC</a:t>
            </a:r>
            <a:r>
              <a:rPr lang="en-US" sz="600" b="0" i="0" spc="200" baseline="0" dirty="0">
                <a:solidFill>
                  <a:schemeClr val="bg1">
                    <a:alpha val="49000"/>
                  </a:schemeClr>
                </a:solidFill>
                <a:latin typeface="Overpass" charset="0"/>
                <a:ea typeface="Overpass" charset="0"/>
                <a:cs typeface="Overpass" charset="0"/>
              </a:rPr>
              <a:t> </a:t>
            </a:r>
            <a:r>
              <a:rPr lang="en-US" sz="600" b="0" i="0" spc="200" dirty="0">
                <a:solidFill>
                  <a:schemeClr val="bg1">
                    <a:alpha val="49000"/>
                  </a:schemeClr>
                </a:solidFill>
                <a:latin typeface="Overpass" charset="0"/>
                <a:ea typeface="Overpass" charset="0"/>
                <a:cs typeface="Overpass" charset="0"/>
              </a:rPr>
              <a:t>REAL ESTATE ASSOCIATION</a:t>
            </a:r>
          </a:p>
        </p:txBody>
      </p:sp>
      <p:sp>
        <p:nvSpPr>
          <p:cNvPr id="12" name="Rectangle 11"/>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0770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53" y="1470806"/>
            <a:ext cx="7640141" cy="1094928"/>
          </a:xfrm>
        </p:spPr>
        <p:txBody>
          <a:bodyPr>
            <a:noAutofit/>
          </a:bodyPr>
          <a:lstStyle>
            <a:lvl1pPr algn="ctr">
              <a:defRPr lang="en-US" sz="3200" b="1" i="0" kern="1200" dirty="0">
                <a:solidFill>
                  <a:schemeClr val="bg1"/>
                </a:solidFill>
                <a:latin typeface="Overpass SemiBold" charset="0"/>
                <a:ea typeface="Overpass SemiBold" charset="0"/>
                <a:cs typeface="Overpass SemiBold" charset="0"/>
              </a:defRPr>
            </a:lvl1pPr>
          </a:lstStyle>
          <a:p>
            <a:pPr marL="0" lvl="0" indent="0" algn="l" defTabSz="685800" rtl="0" eaLnBrk="1" latinLnBrk="0" hangingPunct="1">
              <a:lnSpc>
                <a:spcPct val="100000"/>
              </a:lnSpc>
              <a:spcBef>
                <a:spcPts val="800"/>
              </a:spcBef>
              <a:buFont typeface="Arial" panose="020B0604020202020204" pitchFamily="34" charset="0"/>
              <a:buNone/>
            </a:pPr>
            <a:r>
              <a:rPr lang="en-US" dirty="0"/>
              <a:t>Click to edit master title style</a:t>
            </a:r>
          </a:p>
        </p:txBody>
      </p:sp>
      <p:sp>
        <p:nvSpPr>
          <p:cNvPr id="4" name="Content Placeholder 9"/>
          <p:cNvSpPr>
            <a:spLocks noGrp="1"/>
          </p:cNvSpPr>
          <p:nvPr>
            <p:ph sz="quarter" idx="13" hasCustomPrompt="1"/>
          </p:nvPr>
        </p:nvSpPr>
        <p:spPr>
          <a:xfrm>
            <a:off x="720053" y="3110949"/>
            <a:ext cx="7668572" cy="380440"/>
          </a:xfrm>
        </p:spPr>
        <p:txBody>
          <a:bodyPr anchor="ctr">
            <a:normAutofit/>
          </a:bodyPr>
          <a:lstStyle>
            <a:lvl1pPr>
              <a:defRPr sz="1600" b="1" i="0" spc="300">
                <a:solidFill>
                  <a:schemeClr val="accent2"/>
                </a:solidFill>
                <a:latin typeface="Overpass SemiBold" charset="0"/>
                <a:ea typeface="Overpass SemiBold" charset="0"/>
                <a:cs typeface="Overpass SemiBold"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685800" rtl="0" eaLnBrk="1" fontAlgn="auto" latinLnBrk="0" hangingPunct="1">
              <a:lnSpc>
                <a:spcPct val="100000"/>
              </a:lnSpc>
              <a:spcBef>
                <a:spcPts val="800"/>
              </a:spcBef>
              <a:spcAft>
                <a:spcPts val="0"/>
              </a:spcAft>
              <a:buClrTx/>
              <a:buSzTx/>
              <a:buFont typeface="Arial" panose="020B0604020202020204" pitchFamily="34" charset="0"/>
              <a:buNone/>
              <a:tabLst/>
              <a:defRPr/>
            </a:pPr>
            <a:r>
              <a:rPr lang="en-US" dirty="0"/>
              <a:t>CLICK TO EDIT MASTER TITLE STYLE</a:t>
            </a:r>
          </a:p>
        </p:txBody>
      </p:sp>
      <p:sp>
        <p:nvSpPr>
          <p:cNvPr id="5"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bg1"/>
                </a:solidFill>
              </a:rPr>
              <a:pPr/>
              <a:t>‹#›</a:t>
            </a:fld>
            <a:endParaRPr lang="en-US" dirty="0">
              <a:solidFill>
                <a:schemeClr val="bg1"/>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72752" y="4637615"/>
            <a:ext cx="275627" cy="312796"/>
          </a:xfrm>
          <a:prstGeom prst="rect">
            <a:avLst/>
          </a:prstGeom>
        </p:spPr>
      </p:pic>
      <p:sp>
        <p:nvSpPr>
          <p:cNvPr id="7" name="TextBox 6"/>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bg1">
                    <a:alpha val="25000"/>
                  </a:schemeClr>
                </a:solidFill>
                <a:latin typeface="Overpass" charset="0"/>
                <a:ea typeface="Overpass" charset="0"/>
                <a:cs typeface="Overpass" charset="0"/>
              </a:rPr>
              <a:t>EPRA</a:t>
            </a:r>
          </a:p>
        </p:txBody>
      </p:sp>
      <p:sp>
        <p:nvSpPr>
          <p:cNvPr id="9" name="TextBox 8"/>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bg1">
                    <a:alpha val="49000"/>
                  </a:schemeClr>
                </a:solidFill>
                <a:latin typeface="Overpass" charset="0"/>
                <a:ea typeface="Overpass" charset="0"/>
                <a:cs typeface="Overpass" charset="0"/>
              </a:rPr>
              <a:t>EUROPEAN PUBLIC</a:t>
            </a:r>
            <a:r>
              <a:rPr lang="en-US" sz="600" b="0" i="0" spc="200" baseline="0" dirty="0">
                <a:solidFill>
                  <a:schemeClr val="bg1">
                    <a:alpha val="49000"/>
                  </a:schemeClr>
                </a:solidFill>
                <a:latin typeface="Overpass" charset="0"/>
                <a:ea typeface="Overpass" charset="0"/>
                <a:cs typeface="Overpass" charset="0"/>
              </a:rPr>
              <a:t> </a:t>
            </a:r>
            <a:r>
              <a:rPr lang="en-US" sz="600" b="0" i="0" spc="200" dirty="0">
                <a:solidFill>
                  <a:schemeClr val="bg1">
                    <a:alpha val="49000"/>
                  </a:schemeClr>
                </a:solidFill>
                <a:latin typeface="Overpass" charset="0"/>
                <a:ea typeface="Overpass" charset="0"/>
                <a:cs typeface="Overpass" charset="0"/>
              </a:rPr>
              <a:t>REAL ESTATE ASSOCIATION</a:t>
            </a:r>
          </a:p>
        </p:txBody>
      </p:sp>
      <p:sp>
        <p:nvSpPr>
          <p:cNvPr id="10" name="Rectangle 9"/>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ex">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8484" y="339394"/>
            <a:ext cx="7640141" cy="416141"/>
          </a:xfrm>
        </p:spPr>
        <p:txBody>
          <a:bodyPr>
            <a:noAutofit/>
          </a:bodyPr>
          <a:lstStyle>
            <a:lvl1pPr>
              <a:defRPr sz="1600" b="1" i="0" spc="600">
                <a:solidFill>
                  <a:schemeClr val="accent2"/>
                </a:solidFill>
                <a:latin typeface="Overpass" charset="0"/>
                <a:ea typeface="Overpass" charset="0"/>
                <a:cs typeface="Overpass" charset="0"/>
              </a:defRPr>
            </a:lvl1pPr>
          </a:lstStyle>
          <a:p>
            <a:r>
              <a:rPr lang="en-US" dirty="0"/>
              <a:t>CLICK TO EDIT MASTER TITLE STYLE</a:t>
            </a:r>
          </a:p>
        </p:txBody>
      </p:sp>
      <p:sp>
        <p:nvSpPr>
          <p:cNvPr id="4" name="Content Placeholder 9"/>
          <p:cNvSpPr>
            <a:spLocks noGrp="1"/>
          </p:cNvSpPr>
          <p:nvPr>
            <p:ph sz="quarter" idx="13"/>
          </p:nvPr>
        </p:nvSpPr>
        <p:spPr>
          <a:xfrm>
            <a:off x="720053" y="928468"/>
            <a:ext cx="7668572" cy="3334043"/>
          </a:xfrm>
        </p:spPr>
        <p:txBody>
          <a:bodyPr anchor="ctr">
            <a:normAutofit/>
          </a:bodyPr>
          <a:lstStyle>
            <a:lvl1pPr>
              <a:defRPr sz="3000" b="1" i="0">
                <a:solidFill>
                  <a:schemeClr val="bg1"/>
                </a:solidFill>
                <a:latin typeface="Overpass SemiBold" charset="0"/>
                <a:ea typeface="Overpass SemiBold" charset="0"/>
                <a:cs typeface="Overpass SemiBold"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5"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bg1"/>
                </a:solidFill>
              </a:rPr>
              <a:pPr/>
              <a:t>‹#›</a:t>
            </a:fld>
            <a:endParaRPr lang="en-US" dirty="0">
              <a:solidFill>
                <a:schemeClr val="bg1"/>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72752" y="4637615"/>
            <a:ext cx="275627" cy="312796"/>
          </a:xfrm>
          <a:prstGeom prst="rect">
            <a:avLst/>
          </a:prstGeom>
        </p:spPr>
      </p:pic>
      <p:sp>
        <p:nvSpPr>
          <p:cNvPr id="7" name="TextBox 6"/>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bg1">
                    <a:alpha val="25000"/>
                  </a:schemeClr>
                </a:solidFill>
                <a:latin typeface="Overpass" charset="0"/>
                <a:ea typeface="Overpass" charset="0"/>
                <a:cs typeface="Overpass" charset="0"/>
              </a:rPr>
              <a:t>EPRA</a:t>
            </a:r>
          </a:p>
        </p:txBody>
      </p:sp>
      <p:sp>
        <p:nvSpPr>
          <p:cNvPr id="9" name="TextBox 8"/>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bg1">
                    <a:alpha val="49000"/>
                  </a:schemeClr>
                </a:solidFill>
                <a:latin typeface="Overpass" charset="0"/>
                <a:ea typeface="Overpass" charset="0"/>
                <a:cs typeface="Overpass" charset="0"/>
              </a:rPr>
              <a:t>EUROPEAN PUBLIC</a:t>
            </a:r>
            <a:r>
              <a:rPr lang="en-US" sz="600" b="0" i="0" spc="200" baseline="0" dirty="0">
                <a:solidFill>
                  <a:schemeClr val="bg1">
                    <a:alpha val="49000"/>
                  </a:schemeClr>
                </a:solidFill>
                <a:latin typeface="Overpass" charset="0"/>
                <a:ea typeface="Overpass" charset="0"/>
                <a:cs typeface="Overpass" charset="0"/>
              </a:rPr>
              <a:t> </a:t>
            </a:r>
            <a:r>
              <a:rPr lang="en-US" sz="600" b="0" i="0" spc="200" dirty="0">
                <a:solidFill>
                  <a:schemeClr val="bg1">
                    <a:alpha val="49000"/>
                  </a:schemeClr>
                </a:solidFill>
                <a:latin typeface="Overpass" charset="0"/>
                <a:ea typeface="Overpass" charset="0"/>
                <a:cs typeface="Overpass" charset="0"/>
              </a:rPr>
              <a:t>REAL ESTATE ASSOCIATION</a:t>
            </a:r>
          </a:p>
        </p:txBody>
      </p:sp>
      <p:sp>
        <p:nvSpPr>
          <p:cNvPr id="10" name="Rectangle 9"/>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4274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accent1"/>
        </a:solidFill>
        <a:effectLst/>
      </p:bgPr>
    </p:bg>
    <p:spTree>
      <p:nvGrpSpPr>
        <p:cNvPr id="1" name=""/>
        <p:cNvGrpSpPr/>
        <p:nvPr/>
      </p:nvGrpSpPr>
      <p:grpSpPr>
        <a:xfrm>
          <a:off x="0" y="0"/>
          <a:ext cx="0" cy="0"/>
          <a:chOff x="0" y="0"/>
          <a:chExt cx="0" cy="0"/>
        </a:xfrm>
      </p:grpSpPr>
      <p:sp>
        <p:nvSpPr>
          <p:cNvPr id="16" name="TextBox 15"/>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bg1">
                    <a:alpha val="49000"/>
                  </a:schemeClr>
                </a:solidFill>
                <a:latin typeface="Overpass" charset="0"/>
                <a:ea typeface="Overpass" charset="0"/>
                <a:cs typeface="Overpass" charset="0"/>
              </a:rPr>
              <a:t>EUROPEAN PUBLIC</a:t>
            </a:r>
            <a:r>
              <a:rPr lang="en-US" sz="600" b="0" i="0" spc="200" baseline="0" dirty="0">
                <a:solidFill>
                  <a:schemeClr val="bg1">
                    <a:alpha val="49000"/>
                  </a:schemeClr>
                </a:solidFill>
                <a:latin typeface="Overpass" charset="0"/>
                <a:ea typeface="Overpass" charset="0"/>
                <a:cs typeface="Overpass" charset="0"/>
              </a:rPr>
              <a:t> </a:t>
            </a:r>
            <a:r>
              <a:rPr lang="en-US" sz="600" b="0" i="0" spc="200" dirty="0">
                <a:solidFill>
                  <a:schemeClr val="bg1">
                    <a:alpha val="49000"/>
                  </a:schemeClr>
                </a:solidFill>
                <a:latin typeface="Overpass" charset="0"/>
                <a:ea typeface="Overpass" charset="0"/>
                <a:cs typeface="Overpass" charset="0"/>
              </a:rPr>
              <a:t>REAL ESTATE ASSOCIATION</a:t>
            </a:r>
          </a:p>
        </p:txBody>
      </p:sp>
      <p:sp>
        <p:nvSpPr>
          <p:cNvPr id="21"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bg1"/>
                </a:solidFill>
              </a:rPr>
              <a:pPr/>
              <a:t>‹#›</a:t>
            </a:fld>
            <a:endParaRPr lang="en-US" dirty="0">
              <a:solidFill>
                <a:schemeClr val="bg1"/>
              </a:solidFill>
            </a:endParaRP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72752" y="4637615"/>
            <a:ext cx="275627" cy="312796"/>
          </a:xfrm>
          <a:prstGeom prst="rect">
            <a:avLst/>
          </a:prstGeom>
        </p:spPr>
      </p:pic>
      <p:sp>
        <p:nvSpPr>
          <p:cNvPr id="23" name="TextBox 22"/>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bg1">
                    <a:alpha val="25000"/>
                  </a:schemeClr>
                </a:solidFill>
                <a:latin typeface="Overpass" charset="0"/>
                <a:ea typeface="Overpass" charset="0"/>
                <a:cs typeface="Overpass" charset="0"/>
              </a:rPr>
              <a:t>EPRA</a:t>
            </a:r>
          </a:p>
        </p:txBody>
      </p:sp>
      <p:sp>
        <p:nvSpPr>
          <p:cNvPr id="24" name="Rectangle 23"/>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9"/>
          <p:cNvSpPr>
            <a:spLocks noGrp="1"/>
          </p:cNvSpPr>
          <p:nvPr>
            <p:ph sz="quarter" idx="13"/>
          </p:nvPr>
        </p:nvSpPr>
        <p:spPr>
          <a:xfrm>
            <a:off x="589460" y="928468"/>
            <a:ext cx="7776241" cy="3334044"/>
          </a:xfrm>
        </p:spPr>
        <p:txBody>
          <a:bodyPr anchor="ctr">
            <a:normAutofit/>
          </a:bodyPr>
          <a:lstStyle>
            <a:lvl1pPr algn="ctr">
              <a:defRPr sz="2800" b="0" i="0">
                <a:solidFill>
                  <a:schemeClr val="bg1"/>
                </a:solidFill>
                <a:latin typeface="Overpass ExtraLight" charset="0"/>
                <a:ea typeface="Overpass ExtraLight" charset="0"/>
                <a:cs typeface="Overpass ExtraLigh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8" name="Title 1"/>
          <p:cNvSpPr>
            <a:spLocks noGrp="1"/>
          </p:cNvSpPr>
          <p:nvPr>
            <p:ph type="title" hasCustomPrompt="1"/>
          </p:nvPr>
        </p:nvSpPr>
        <p:spPr>
          <a:xfrm>
            <a:off x="589460" y="339394"/>
            <a:ext cx="7776242" cy="416141"/>
          </a:xfrm>
        </p:spPr>
        <p:txBody>
          <a:bodyPr>
            <a:noAutofit/>
          </a:bodyPr>
          <a:lstStyle>
            <a:lvl1pPr algn="ctr">
              <a:defRPr sz="1600" b="1" i="0" spc="600">
                <a:solidFill>
                  <a:schemeClr val="accent2"/>
                </a:solidFill>
                <a:latin typeface="Overpass" charset="0"/>
                <a:ea typeface="Overpass" charset="0"/>
                <a:cs typeface="Overpass" charset="0"/>
              </a:defRPr>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Custom Layout">
    <p:bg>
      <p:bgPr>
        <a:solidFill>
          <a:schemeClr val="accent4"/>
        </a:solidFill>
        <a:effectLst/>
      </p:bgPr>
    </p:bg>
    <p:spTree>
      <p:nvGrpSpPr>
        <p:cNvPr id="1" name=""/>
        <p:cNvGrpSpPr/>
        <p:nvPr/>
      </p:nvGrpSpPr>
      <p:grpSpPr>
        <a:xfrm>
          <a:off x="0" y="0"/>
          <a:ext cx="0" cy="0"/>
          <a:chOff x="0" y="0"/>
          <a:chExt cx="0" cy="0"/>
        </a:xfrm>
      </p:grpSpPr>
      <p:sp>
        <p:nvSpPr>
          <p:cNvPr id="16" name="TextBox 15"/>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bg1">
                    <a:alpha val="49000"/>
                  </a:schemeClr>
                </a:solidFill>
                <a:latin typeface="Overpass" charset="0"/>
                <a:ea typeface="Overpass" charset="0"/>
                <a:cs typeface="Overpass" charset="0"/>
              </a:rPr>
              <a:t>EUROPEAN PUBLIC</a:t>
            </a:r>
            <a:r>
              <a:rPr lang="en-US" sz="600" b="0" i="0" spc="200" baseline="0" dirty="0">
                <a:solidFill>
                  <a:schemeClr val="bg1">
                    <a:alpha val="49000"/>
                  </a:schemeClr>
                </a:solidFill>
                <a:latin typeface="Overpass" charset="0"/>
                <a:ea typeface="Overpass" charset="0"/>
                <a:cs typeface="Overpass" charset="0"/>
              </a:rPr>
              <a:t> </a:t>
            </a:r>
            <a:r>
              <a:rPr lang="en-US" sz="600" b="0" i="0" spc="200" dirty="0">
                <a:solidFill>
                  <a:schemeClr val="bg1">
                    <a:alpha val="49000"/>
                  </a:schemeClr>
                </a:solidFill>
                <a:latin typeface="Overpass" charset="0"/>
                <a:ea typeface="Overpass" charset="0"/>
                <a:cs typeface="Overpass" charset="0"/>
              </a:rPr>
              <a:t>REAL ESTATE ASSOCIATION</a:t>
            </a:r>
          </a:p>
        </p:txBody>
      </p:sp>
      <p:sp>
        <p:nvSpPr>
          <p:cNvPr id="21"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bg1"/>
                </a:solidFill>
              </a:rPr>
              <a:pPr/>
              <a:t>‹#›</a:t>
            </a:fld>
            <a:endParaRPr lang="en-US" dirty="0">
              <a:solidFill>
                <a:schemeClr val="bg1"/>
              </a:solidFill>
            </a:endParaRP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72752" y="4637615"/>
            <a:ext cx="275627" cy="312796"/>
          </a:xfrm>
          <a:prstGeom prst="rect">
            <a:avLst/>
          </a:prstGeom>
        </p:spPr>
      </p:pic>
      <p:sp>
        <p:nvSpPr>
          <p:cNvPr id="23" name="TextBox 22"/>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bg1">
                    <a:alpha val="25000"/>
                  </a:schemeClr>
                </a:solidFill>
                <a:latin typeface="Overpass" charset="0"/>
                <a:ea typeface="Overpass" charset="0"/>
                <a:cs typeface="Overpass" charset="0"/>
              </a:rPr>
              <a:t>EPRA</a:t>
            </a:r>
          </a:p>
        </p:txBody>
      </p:sp>
      <p:sp>
        <p:nvSpPr>
          <p:cNvPr id="24" name="Rectangle 23"/>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9"/>
          <p:cNvSpPr>
            <a:spLocks noGrp="1"/>
          </p:cNvSpPr>
          <p:nvPr>
            <p:ph sz="quarter" idx="13"/>
          </p:nvPr>
        </p:nvSpPr>
        <p:spPr>
          <a:xfrm>
            <a:off x="589460" y="928468"/>
            <a:ext cx="7776241" cy="3334044"/>
          </a:xfrm>
        </p:spPr>
        <p:txBody>
          <a:bodyPr anchor="ctr">
            <a:normAutofit/>
          </a:bodyPr>
          <a:lstStyle>
            <a:lvl1pPr algn="ctr">
              <a:defRPr sz="2800" b="0" i="0">
                <a:solidFill>
                  <a:schemeClr val="bg1"/>
                </a:solidFill>
                <a:latin typeface="Overpass ExtraLight" charset="0"/>
                <a:ea typeface="Overpass ExtraLight" charset="0"/>
                <a:cs typeface="Overpass ExtraLigh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8" name="Title 1"/>
          <p:cNvSpPr>
            <a:spLocks noGrp="1"/>
          </p:cNvSpPr>
          <p:nvPr>
            <p:ph type="title" hasCustomPrompt="1"/>
          </p:nvPr>
        </p:nvSpPr>
        <p:spPr>
          <a:xfrm>
            <a:off x="589460" y="339394"/>
            <a:ext cx="7776242" cy="416141"/>
          </a:xfrm>
        </p:spPr>
        <p:txBody>
          <a:bodyPr>
            <a:noAutofit/>
          </a:bodyPr>
          <a:lstStyle>
            <a:lvl1pPr algn="ctr">
              <a:defRPr sz="1600" b="1" i="0" spc="600">
                <a:solidFill>
                  <a:schemeClr val="accent2"/>
                </a:solidFill>
                <a:latin typeface="Overpass" charset="0"/>
                <a:ea typeface="Overpass" charset="0"/>
                <a:cs typeface="Overpass"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s">
    <p:bg>
      <p:bgPr>
        <a:solidFill>
          <a:srgbClr val="12497F">
            <a:alpha val="0"/>
          </a:srgb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2" name="Rectangle 1"/>
          <p:cNvSpPr/>
          <p:nvPr userDrawn="1"/>
        </p:nvSpPr>
        <p:spPr>
          <a:xfrm>
            <a:off x="0" y="-1"/>
            <a:ext cx="9144001" cy="5143501"/>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exagon 2"/>
          <p:cNvSpPr/>
          <p:nvPr userDrawn="1"/>
        </p:nvSpPr>
        <p:spPr>
          <a:xfrm rot="5400000">
            <a:off x="4066244" y="735110"/>
            <a:ext cx="822672" cy="705674"/>
          </a:xfrm>
          <a:prstGeom prst="hexagon">
            <a:avLst>
              <a:gd name="adj" fmla="val 29981"/>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bg1">
                    <a:alpha val="49000"/>
                  </a:schemeClr>
                </a:solidFill>
                <a:latin typeface="Overpass" charset="0"/>
                <a:ea typeface="Overpass" charset="0"/>
                <a:cs typeface="Overpass" charset="0"/>
              </a:rPr>
              <a:t>EUROPEAN PUBLIC</a:t>
            </a:r>
            <a:r>
              <a:rPr lang="en-US" sz="600" b="0" i="0" spc="200" baseline="0" dirty="0">
                <a:solidFill>
                  <a:schemeClr val="bg1">
                    <a:alpha val="49000"/>
                  </a:schemeClr>
                </a:solidFill>
                <a:latin typeface="Overpass" charset="0"/>
                <a:ea typeface="Overpass" charset="0"/>
                <a:cs typeface="Overpass" charset="0"/>
              </a:rPr>
              <a:t> </a:t>
            </a:r>
            <a:r>
              <a:rPr lang="en-US" sz="600" b="0" i="0" spc="200" dirty="0">
                <a:solidFill>
                  <a:schemeClr val="bg1">
                    <a:alpha val="49000"/>
                  </a:schemeClr>
                </a:solidFill>
                <a:latin typeface="Overpass" charset="0"/>
                <a:ea typeface="Overpass" charset="0"/>
                <a:cs typeface="Overpass" charset="0"/>
              </a:rPr>
              <a:t>REAL ESTATE ASSOCIATION</a:t>
            </a:r>
          </a:p>
        </p:txBody>
      </p:sp>
      <p:sp>
        <p:nvSpPr>
          <p:cNvPr id="10"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bg1"/>
                </a:solidFill>
              </a:rPr>
              <a:pPr/>
              <a:t>‹#›</a:t>
            </a:fld>
            <a:endParaRPr lang="en-US" dirty="0">
              <a:solidFill>
                <a:schemeClr val="bg1"/>
              </a:solidFill>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2752" y="4637615"/>
            <a:ext cx="275627" cy="312796"/>
          </a:xfrm>
          <a:prstGeom prst="rect">
            <a:avLst/>
          </a:prstGeom>
        </p:spPr>
      </p:pic>
      <p:sp>
        <p:nvSpPr>
          <p:cNvPr id="13" name="TextBox 12"/>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bg1">
                    <a:alpha val="25000"/>
                  </a:schemeClr>
                </a:solidFill>
                <a:latin typeface="Overpass" charset="0"/>
                <a:ea typeface="Overpass" charset="0"/>
                <a:cs typeface="Overpass" charset="0"/>
              </a:rPr>
              <a:t>EPRA</a:t>
            </a:r>
          </a:p>
        </p:txBody>
      </p:sp>
      <p:sp>
        <p:nvSpPr>
          <p:cNvPr id="15" name="Rectangle 14"/>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9"/>
          <p:cNvSpPr>
            <a:spLocks noGrp="1"/>
          </p:cNvSpPr>
          <p:nvPr>
            <p:ph sz="quarter" idx="13"/>
          </p:nvPr>
        </p:nvSpPr>
        <p:spPr>
          <a:xfrm>
            <a:off x="589460" y="1664150"/>
            <a:ext cx="7776241" cy="1815200"/>
          </a:xfrm>
        </p:spPr>
        <p:txBody>
          <a:bodyPr anchor="ctr">
            <a:normAutofit/>
          </a:bodyPr>
          <a:lstStyle>
            <a:lvl1pPr algn="ctr">
              <a:defRPr sz="2800" b="0" i="1">
                <a:solidFill>
                  <a:schemeClr val="bg1"/>
                </a:solidFill>
                <a:latin typeface="Overpass ExtraLight" charset="0"/>
                <a:ea typeface="Overpass ExtraLight" charset="0"/>
                <a:cs typeface="Overpass ExtraLigh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4" name="TextBox 3"/>
          <p:cNvSpPr txBox="1"/>
          <p:nvPr userDrawn="1"/>
        </p:nvSpPr>
        <p:spPr>
          <a:xfrm>
            <a:off x="4202738" y="774904"/>
            <a:ext cx="527709" cy="1015663"/>
          </a:xfrm>
          <a:prstGeom prst="rect">
            <a:avLst/>
          </a:prstGeom>
          <a:noFill/>
        </p:spPr>
        <p:txBody>
          <a:bodyPr wrap="none" rtlCol="0">
            <a:spAutoFit/>
          </a:bodyPr>
          <a:lstStyle/>
          <a:p>
            <a:r>
              <a:rPr lang="en-US" sz="6000" b="1" i="0" dirty="0">
                <a:solidFill>
                  <a:schemeClr val="accent1"/>
                </a:solidFill>
                <a:latin typeface="Overpass SemiBold" charset="0"/>
                <a:ea typeface="Overpass SemiBold" charset="0"/>
                <a:cs typeface="Overpass SemiBold" charset="0"/>
              </a:rPr>
              <a:t>“</a:t>
            </a:r>
          </a:p>
        </p:txBody>
      </p:sp>
      <p:sp>
        <p:nvSpPr>
          <p:cNvPr id="17" name="Title 1"/>
          <p:cNvSpPr>
            <a:spLocks noGrp="1"/>
          </p:cNvSpPr>
          <p:nvPr>
            <p:ph type="title" hasCustomPrompt="1"/>
          </p:nvPr>
        </p:nvSpPr>
        <p:spPr>
          <a:xfrm>
            <a:off x="589460" y="3645072"/>
            <a:ext cx="7776242" cy="638693"/>
          </a:xfrm>
        </p:spPr>
        <p:txBody>
          <a:bodyPr wrap="square" anchor="t">
            <a:noAutofit/>
          </a:bodyPr>
          <a:lstStyle>
            <a:lvl1pPr algn="ctr">
              <a:lnSpc>
                <a:spcPct val="100000"/>
              </a:lnSpc>
              <a:spcBef>
                <a:spcPts val="500"/>
              </a:spcBef>
              <a:defRPr sz="1400" b="1" i="0" spc="300">
                <a:solidFill>
                  <a:schemeClr val="accent2"/>
                </a:solidFill>
                <a:latin typeface="Overpass" charset="0"/>
                <a:ea typeface="Overpass" charset="0"/>
                <a:cs typeface="Overpass" charset="0"/>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chemeClr val="bg1"/>
                </a:solidFill>
              </a:defRPr>
            </a:lvl1pPr>
          </a:lstStyle>
          <a:p>
            <a:r>
              <a:rPr lang="en-US" dirty="0"/>
              <a:t>Click to edit Master title style</a:t>
            </a:r>
          </a:p>
        </p:txBody>
      </p:sp>
      <p:sp>
        <p:nvSpPr>
          <p:cNvPr id="8" name="Content Placeholder 9"/>
          <p:cNvSpPr>
            <a:spLocks noGrp="1"/>
          </p:cNvSpPr>
          <p:nvPr>
            <p:ph sz="quarter" idx="13"/>
          </p:nvPr>
        </p:nvSpPr>
        <p:spPr>
          <a:xfrm>
            <a:off x="720053" y="1207493"/>
            <a:ext cx="7565324" cy="3344629"/>
          </a:xfrm>
        </p:spPr>
        <p:txBody>
          <a:bodyPr lIns="0" tIns="46800">
            <a:noAutofit/>
          </a:bodyPr>
          <a:lstStyle>
            <a:lvl1pPr>
              <a:lnSpc>
                <a:spcPts val="2600"/>
              </a:lnSpc>
              <a:spcBef>
                <a:spcPts val="700"/>
              </a:spcBef>
              <a:defRPr sz="2000">
                <a:solidFill>
                  <a:schemeClr val="bg1"/>
                </a:solidFill>
              </a:defRPr>
            </a:lvl1pPr>
            <a:lvl2pPr marL="539750" indent="-266700">
              <a:buSzPct val="100000"/>
              <a:buFont typeface="Arial" charset="0"/>
              <a:buChar char="•"/>
              <a:tabLst/>
              <a:defRPr sz="17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bg1">
                    <a:alpha val="49000"/>
                  </a:schemeClr>
                </a:solidFill>
                <a:latin typeface="Overpass" charset="0"/>
                <a:ea typeface="Overpass" charset="0"/>
                <a:cs typeface="Overpass" charset="0"/>
              </a:rPr>
              <a:t>EUROPEAN PUBLIC</a:t>
            </a:r>
            <a:r>
              <a:rPr lang="en-US" sz="600" b="0" i="0" spc="200" baseline="0" dirty="0">
                <a:solidFill>
                  <a:schemeClr val="bg1">
                    <a:alpha val="49000"/>
                  </a:schemeClr>
                </a:solidFill>
                <a:latin typeface="Overpass" charset="0"/>
                <a:ea typeface="Overpass" charset="0"/>
                <a:cs typeface="Overpass" charset="0"/>
              </a:rPr>
              <a:t> </a:t>
            </a:r>
            <a:r>
              <a:rPr lang="en-US" sz="600" b="0" i="0" spc="200" dirty="0">
                <a:solidFill>
                  <a:schemeClr val="bg1">
                    <a:alpha val="49000"/>
                  </a:schemeClr>
                </a:solidFill>
                <a:latin typeface="Overpass" charset="0"/>
                <a:ea typeface="Overpass" charset="0"/>
                <a:cs typeface="Overpass" charset="0"/>
              </a:rPr>
              <a:t>REAL ESTATE ASSOCIATION</a:t>
            </a:r>
          </a:p>
        </p:txBody>
      </p:sp>
      <p:sp>
        <p:nvSpPr>
          <p:cNvPr id="10"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bg1"/>
                </a:solidFill>
              </a:rPr>
              <a:pPr/>
              <a:t>‹#›</a:t>
            </a:fld>
            <a:endParaRPr lang="en-US" dirty="0">
              <a:solidFill>
                <a:schemeClr val="bg1"/>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72752" y="4637615"/>
            <a:ext cx="275627" cy="312796"/>
          </a:xfrm>
          <a:prstGeom prst="rect">
            <a:avLst/>
          </a:prstGeom>
        </p:spPr>
      </p:pic>
      <p:sp>
        <p:nvSpPr>
          <p:cNvPr id="12" name="TextBox 11"/>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bg1">
                    <a:alpha val="25000"/>
                  </a:schemeClr>
                </a:solidFill>
                <a:latin typeface="Overpass" charset="0"/>
                <a:ea typeface="Overpass" charset="0"/>
                <a:cs typeface="Overpass" charset="0"/>
              </a:rPr>
              <a:t>EPRA</a:t>
            </a:r>
          </a:p>
        </p:txBody>
      </p:sp>
      <p:sp>
        <p:nvSpPr>
          <p:cNvPr id="13" name="Rectangle 12"/>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Custom Layou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chemeClr val="bg1"/>
                </a:solidFill>
              </a:defRPr>
            </a:lvl1pPr>
          </a:lstStyle>
          <a:p>
            <a:r>
              <a:rPr lang="en-US" dirty="0"/>
              <a:t>Click to edit Master title style</a:t>
            </a:r>
          </a:p>
        </p:txBody>
      </p:sp>
      <p:sp>
        <p:nvSpPr>
          <p:cNvPr id="8" name="Content Placeholder 9"/>
          <p:cNvSpPr>
            <a:spLocks noGrp="1"/>
          </p:cNvSpPr>
          <p:nvPr>
            <p:ph sz="quarter" idx="13"/>
          </p:nvPr>
        </p:nvSpPr>
        <p:spPr>
          <a:xfrm>
            <a:off x="720053" y="1207493"/>
            <a:ext cx="7565324" cy="3344629"/>
          </a:xfrm>
        </p:spPr>
        <p:txBody>
          <a:bodyPr lIns="0" tIns="46800">
            <a:noAutofit/>
          </a:bodyPr>
          <a:lstStyle>
            <a:lvl1pPr>
              <a:lnSpc>
                <a:spcPts val="2600"/>
              </a:lnSpc>
              <a:spcBef>
                <a:spcPts val="700"/>
              </a:spcBef>
              <a:defRPr sz="2000">
                <a:solidFill>
                  <a:schemeClr val="bg1"/>
                </a:solidFill>
              </a:defRPr>
            </a:lvl1pPr>
            <a:lvl2pPr marL="539750" indent="-266700">
              <a:buClr>
                <a:schemeClr val="accent1"/>
              </a:buClr>
              <a:buSzPct val="100000"/>
              <a:buFont typeface="Arial" charset="0"/>
              <a:buChar char="•"/>
              <a:tabLst/>
              <a:defRPr sz="17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300409" y="4742468"/>
            <a:ext cx="3919898" cy="184666"/>
          </a:xfrm>
          <a:prstGeom prst="rect">
            <a:avLst/>
          </a:prstGeom>
          <a:noFill/>
        </p:spPr>
        <p:txBody>
          <a:bodyPr wrap="square" lIns="0" rtlCol="0">
            <a:spAutoFit/>
          </a:bodyPr>
          <a:lstStyle/>
          <a:p>
            <a:r>
              <a:rPr lang="en-US" sz="600" b="0" i="0" spc="200" dirty="0">
                <a:solidFill>
                  <a:schemeClr val="bg1">
                    <a:alpha val="49000"/>
                  </a:schemeClr>
                </a:solidFill>
                <a:latin typeface="Overpass" charset="0"/>
                <a:ea typeface="Overpass" charset="0"/>
                <a:cs typeface="Overpass" charset="0"/>
              </a:rPr>
              <a:t>EUROPEAN PUBLIC</a:t>
            </a:r>
            <a:r>
              <a:rPr lang="en-US" sz="600" b="0" i="0" spc="200" baseline="0" dirty="0">
                <a:solidFill>
                  <a:schemeClr val="bg1">
                    <a:alpha val="49000"/>
                  </a:schemeClr>
                </a:solidFill>
                <a:latin typeface="Overpass" charset="0"/>
                <a:ea typeface="Overpass" charset="0"/>
                <a:cs typeface="Overpass" charset="0"/>
              </a:rPr>
              <a:t> </a:t>
            </a:r>
            <a:r>
              <a:rPr lang="en-US" sz="600" b="0" i="0" spc="200" dirty="0">
                <a:solidFill>
                  <a:schemeClr val="bg1">
                    <a:alpha val="49000"/>
                  </a:schemeClr>
                </a:solidFill>
                <a:latin typeface="Overpass" charset="0"/>
                <a:ea typeface="Overpass" charset="0"/>
                <a:cs typeface="Overpass" charset="0"/>
              </a:rPr>
              <a:t>REAL ESTATE ASSOCIATION</a:t>
            </a:r>
          </a:p>
        </p:txBody>
      </p:sp>
      <p:sp>
        <p:nvSpPr>
          <p:cNvPr id="10" name="Slide Number Placeholder 5"/>
          <p:cNvSpPr txBox="1">
            <a:spLocks/>
          </p:cNvSpPr>
          <p:nvPr userDrawn="1"/>
        </p:nvSpPr>
        <p:spPr>
          <a:xfrm>
            <a:off x="8488244" y="202058"/>
            <a:ext cx="444645" cy="273844"/>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mtClean="0">
                <a:solidFill>
                  <a:schemeClr val="bg1"/>
                </a:solidFill>
              </a:rPr>
              <a:pPr/>
              <a:t>‹#›</a:t>
            </a:fld>
            <a:endParaRPr lang="en-US" dirty="0">
              <a:solidFill>
                <a:schemeClr val="bg1"/>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72752" y="4637615"/>
            <a:ext cx="275627" cy="312796"/>
          </a:xfrm>
          <a:prstGeom prst="rect">
            <a:avLst/>
          </a:prstGeom>
        </p:spPr>
      </p:pic>
      <p:sp>
        <p:nvSpPr>
          <p:cNvPr id="12" name="TextBox 11"/>
          <p:cNvSpPr txBox="1"/>
          <p:nvPr userDrawn="1"/>
        </p:nvSpPr>
        <p:spPr>
          <a:xfrm>
            <a:off x="8476116" y="1687890"/>
            <a:ext cx="440890" cy="1886670"/>
          </a:xfrm>
          <a:prstGeom prst="rect">
            <a:avLst/>
          </a:prstGeom>
          <a:noFill/>
        </p:spPr>
        <p:txBody>
          <a:bodyPr vert="wordArtVert" wrap="none" rtlCol="0">
            <a:spAutoFit/>
          </a:bodyPr>
          <a:lstStyle/>
          <a:p>
            <a:r>
              <a:rPr lang="en-US" sz="1200" b="0" i="0" spc="1500" baseline="0" dirty="0">
                <a:solidFill>
                  <a:schemeClr val="bg1">
                    <a:alpha val="25000"/>
                  </a:schemeClr>
                </a:solidFill>
                <a:latin typeface="Overpass" charset="0"/>
                <a:ea typeface="Overpass" charset="0"/>
                <a:cs typeface="Overpass" charset="0"/>
              </a:rPr>
              <a:t>EPRA</a:t>
            </a:r>
          </a:p>
        </p:txBody>
      </p:sp>
      <p:sp>
        <p:nvSpPr>
          <p:cNvPr id="13" name="Rectangle 12"/>
          <p:cNvSpPr/>
          <p:nvPr userDrawn="1"/>
        </p:nvSpPr>
        <p:spPr>
          <a:xfrm>
            <a:off x="9096374" y="0"/>
            <a:ext cx="476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ext Placeholder 21"/>
          <p:cNvSpPr>
            <a:spLocks noGrp="1"/>
          </p:cNvSpPr>
          <p:nvPr>
            <p:ph type="body" idx="1"/>
          </p:nvPr>
        </p:nvSpPr>
        <p:spPr>
          <a:xfrm>
            <a:off x="720053" y="1362130"/>
            <a:ext cx="7565324" cy="3262312"/>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Placeholder 22"/>
          <p:cNvSpPr>
            <a:spLocks noGrp="1"/>
          </p:cNvSpPr>
          <p:nvPr>
            <p:ph type="title"/>
          </p:nvPr>
        </p:nvSpPr>
        <p:spPr>
          <a:xfrm>
            <a:off x="720053" y="427384"/>
            <a:ext cx="7565324" cy="585966"/>
          </a:xfrm>
          <a:prstGeom prst="rect">
            <a:avLst/>
          </a:prstGeom>
        </p:spPr>
        <p:txBody>
          <a:bodyPr vert="horz" lIns="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732658620"/>
      </p:ext>
    </p:extLst>
  </p:cSld>
  <p:clrMap bg1="lt1" tx1="dk1" bg2="lt2" tx2="dk2" accent1="accent1" accent2="accent2" accent3="accent3" accent4="accent4" accent5="accent5" accent6="accent6" hlink="hlink" folHlink="folHlink"/>
  <p:sldLayoutIdLst>
    <p:sldLayoutId id="2147483661" r:id="rId1"/>
    <p:sldLayoutId id="2147483701" r:id="rId2"/>
    <p:sldLayoutId id="2147483700" r:id="rId3"/>
    <p:sldLayoutId id="2147483690" r:id="rId4"/>
    <p:sldLayoutId id="2147483691" r:id="rId5"/>
    <p:sldLayoutId id="2147483693" r:id="rId6"/>
    <p:sldLayoutId id="2147483686" r:id="rId7"/>
    <p:sldLayoutId id="2147483697" r:id="rId8"/>
    <p:sldLayoutId id="2147483698" r:id="rId9"/>
    <p:sldLayoutId id="2147483678" r:id="rId10"/>
    <p:sldLayoutId id="2147483696" r:id="rId11"/>
    <p:sldLayoutId id="2147483702" r:id="rId12"/>
    <p:sldLayoutId id="2147483699" r:id="rId13"/>
    <p:sldLayoutId id="2147483694" r:id="rId14"/>
    <p:sldLayoutId id="2147483695" r:id="rId15"/>
  </p:sldLayoutIdLst>
  <p:hf hdr="0" ftr="0" dt="0"/>
  <p:txStyles>
    <p:titleStyle>
      <a:lvl1pPr algn="l" defTabSz="685800" rtl="0" eaLnBrk="1" latinLnBrk="0" hangingPunct="1">
        <a:lnSpc>
          <a:spcPct val="90000"/>
        </a:lnSpc>
        <a:spcBef>
          <a:spcPct val="0"/>
        </a:spcBef>
        <a:buNone/>
        <a:defRPr sz="3300" b="1" i="0" kern="1200">
          <a:solidFill>
            <a:schemeClr val="accent1"/>
          </a:solidFill>
          <a:latin typeface="Overpass SemiBold" charset="0"/>
          <a:ea typeface="Overpass SemiBold" charset="0"/>
          <a:cs typeface="Overpass SemiBold" charset="0"/>
        </a:defRPr>
      </a:lvl1pPr>
    </p:titleStyle>
    <p:bodyStyle>
      <a:lvl1pPr marL="0" indent="0" algn="l" defTabSz="685800" rtl="0" eaLnBrk="1" latinLnBrk="0" hangingPunct="1">
        <a:lnSpc>
          <a:spcPct val="100000"/>
        </a:lnSpc>
        <a:spcBef>
          <a:spcPts val="800"/>
        </a:spcBef>
        <a:buFont typeface="Arial" panose="020B0604020202020204" pitchFamily="34" charset="0"/>
        <a:buNone/>
        <a:defRPr sz="1800" b="0" i="0" kern="1200">
          <a:solidFill>
            <a:schemeClr val="accent1"/>
          </a:solidFill>
          <a:latin typeface="Overpass Light" charset="0"/>
          <a:ea typeface="Overpass Light" charset="0"/>
          <a:cs typeface="Overpass Light" charset="0"/>
        </a:defRPr>
      </a:lvl1pPr>
      <a:lvl2pPr marL="539750" indent="-266700" algn="l" defTabSz="685800" rtl="0" eaLnBrk="1" latinLnBrk="0" hangingPunct="1">
        <a:lnSpc>
          <a:spcPct val="100000"/>
        </a:lnSpc>
        <a:spcBef>
          <a:spcPts val="600"/>
        </a:spcBef>
        <a:buClr>
          <a:schemeClr val="accent4"/>
        </a:buClr>
        <a:buSzPct val="100000"/>
        <a:buFont typeface="Arial" charset="0"/>
        <a:buChar char="•"/>
        <a:tabLst/>
        <a:defRPr sz="1700" b="0" i="0" kern="1200">
          <a:solidFill>
            <a:schemeClr val="accent1"/>
          </a:solidFill>
          <a:latin typeface="Overpass Light" charset="0"/>
          <a:ea typeface="Overpass Light" charset="0"/>
          <a:cs typeface="Overpass Light" charset="0"/>
        </a:defRPr>
      </a:lvl2pPr>
      <a:lvl3pPr marL="846138" indent="-266700" algn="l" defTabSz="685800" rtl="0" eaLnBrk="1" latinLnBrk="0" hangingPunct="1">
        <a:lnSpc>
          <a:spcPct val="100000"/>
        </a:lnSpc>
        <a:spcBef>
          <a:spcPts val="375"/>
        </a:spcBef>
        <a:buClr>
          <a:schemeClr val="accent4"/>
        </a:buClr>
        <a:buFont typeface="Arial" panose="020B0604020202020204" pitchFamily="34" charset="0"/>
        <a:buChar char="•"/>
        <a:tabLst/>
        <a:defRPr sz="1500" b="0" i="0" kern="1200">
          <a:solidFill>
            <a:schemeClr val="accent1"/>
          </a:solidFill>
          <a:latin typeface="Overpass Light" charset="0"/>
          <a:ea typeface="Overpass Light" charset="0"/>
          <a:cs typeface="Overpass Light" charset="0"/>
        </a:defRPr>
      </a:lvl3pPr>
      <a:lvl4pPr marL="1200150" indent="-171450" algn="l" defTabSz="685800" rtl="0" eaLnBrk="1" latinLnBrk="0" hangingPunct="1">
        <a:lnSpc>
          <a:spcPct val="100000"/>
        </a:lnSpc>
        <a:spcBef>
          <a:spcPts val="375"/>
        </a:spcBef>
        <a:buClr>
          <a:schemeClr val="accent4"/>
        </a:buClr>
        <a:buFont typeface="Arial" panose="020B0604020202020204" pitchFamily="34" charset="0"/>
        <a:buChar char="•"/>
        <a:defRPr sz="1350" b="0" i="0" kern="1200">
          <a:solidFill>
            <a:schemeClr val="accent1"/>
          </a:solidFill>
          <a:latin typeface="Overpass Light" charset="0"/>
          <a:ea typeface="Overpass Light" charset="0"/>
          <a:cs typeface="Overpass Light" charset="0"/>
        </a:defRPr>
      </a:lvl4pPr>
      <a:lvl5pPr marL="1543050" indent="-171450" algn="l" defTabSz="685800" rtl="0" eaLnBrk="1" latinLnBrk="0" hangingPunct="1">
        <a:lnSpc>
          <a:spcPct val="100000"/>
        </a:lnSpc>
        <a:spcBef>
          <a:spcPts val="375"/>
        </a:spcBef>
        <a:buClr>
          <a:schemeClr val="accent4"/>
        </a:buClr>
        <a:buFont typeface="Arial" panose="020B0604020202020204" pitchFamily="34" charset="0"/>
        <a:buChar char="•"/>
        <a:defRPr sz="1350" b="0" i="0" kern="1200">
          <a:solidFill>
            <a:schemeClr val="accent1"/>
          </a:solidFill>
          <a:latin typeface="Overpass Light" charset="0"/>
          <a:ea typeface="Overpass Light" charset="0"/>
          <a:cs typeface="Overpass Light"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hyperlink" Target="http://www.epra.com/" TargetMode="External"/><Relationship Id="rId2" Type="http://schemas.openxmlformats.org/officeDocument/2006/relationships/hyperlink" Target="mailto:info@epra.com" TargetMode="External"/><Relationship Id="rId1" Type="http://schemas.openxmlformats.org/officeDocument/2006/relationships/slideLayout" Target="../slideLayouts/slideLayout11.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53" y="1899982"/>
            <a:ext cx="7565324" cy="1381100"/>
          </a:xfrm>
        </p:spPr>
        <p:txBody>
          <a:bodyPr>
            <a:noAutofit/>
          </a:bodyPr>
          <a:lstStyle/>
          <a:p>
            <a:r>
              <a:rPr lang="en-US" sz="3200" dirty="0"/>
              <a:t>Meet EPRA,</a:t>
            </a:r>
            <a:br>
              <a:rPr lang="en-US" sz="3200" dirty="0"/>
            </a:br>
            <a:r>
              <a:rPr lang="en-US" sz="3200" dirty="0"/>
              <a:t>the European Public Real Estate Association</a:t>
            </a:r>
            <a:br>
              <a:rPr lang="en-US" sz="3200" dirty="0"/>
            </a:br>
            <a:endParaRPr lang="en-US" sz="3200" dirty="0"/>
          </a:p>
        </p:txBody>
      </p:sp>
    </p:spTree>
    <p:custDataLst>
      <p:tags r:id="rId1"/>
    </p:custDataLst>
    <p:extLst>
      <p:ext uri="{BB962C8B-B14F-4D97-AF65-F5344CB8AC3E}">
        <p14:creationId xmlns:p14="http://schemas.microsoft.com/office/powerpoint/2010/main" val="32312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9689" y="424789"/>
            <a:ext cx="5961091" cy="585966"/>
          </a:xfrm>
        </p:spPr>
        <p:txBody>
          <a:bodyPr>
            <a:normAutofit/>
          </a:bodyPr>
          <a:lstStyle/>
          <a:p>
            <a:r>
              <a:rPr lang="en-US" dirty="0"/>
              <a:t>Contact</a:t>
            </a:r>
          </a:p>
        </p:txBody>
      </p:sp>
      <p:sp>
        <p:nvSpPr>
          <p:cNvPr id="11" name="Content Placeholder 10"/>
          <p:cNvSpPr>
            <a:spLocks noGrp="1"/>
          </p:cNvSpPr>
          <p:nvPr>
            <p:ph sz="quarter" idx="13"/>
          </p:nvPr>
        </p:nvSpPr>
        <p:spPr>
          <a:xfrm>
            <a:off x="282052" y="750628"/>
            <a:ext cx="8762556" cy="3888185"/>
          </a:xfrm>
        </p:spPr>
        <p:txBody>
          <a:bodyPr/>
          <a:lstStyle/>
          <a:p>
            <a:pPr>
              <a:lnSpc>
                <a:spcPct val="100000"/>
              </a:lnSpc>
              <a:spcBef>
                <a:spcPts val="0"/>
              </a:spcBef>
            </a:pPr>
            <a:endParaRPr lang="en-US" sz="1600" dirty="0"/>
          </a:p>
          <a:p>
            <a:pPr>
              <a:lnSpc>
                <a:spcPct val="100000"/>
              </a:lnSpc>
              <a:spcBef>
                <a:spcPts val="0"/>
              </a:spcBef>
            </a:pPr>
            <a:endParaRPr lang="en-US" sz="1600" dirty="0"/>
          </a:p>
          <a:p>
            <a:pPr>
              <a:lnSpc>
                <a:spcPct val="100000"/>
              </a:lnSpc>
              <a:spcBef>
                <a:spcPts val="0"/>
              </a:spcBef>
            </a:pPr>
            <a:r>
              <a:rPr lang="en-US" sz="1600" dirty="0"/>
              <a:t>General enquiries:	</a:t>
            </a:r>
            <a:r>
              <a:rPr lang="en-US" sz="1600" dirty="0">
                <a:hlinkClick r:id="rId2"/>
              </a:rPr>
              <a:t>info@epra.com</a:t>
            </a:r>
            <a:endParaRPr lang="en-US" sz="1600" dirty="0"/>
          </a:p>
          <a:p>
            <a:pPr>
              <a:lnSpc>
                <a:spcPct val="100000"/>
              </a:lnSpc>
              <a:spcBef>
                <a:spcPts val="0"/>
              </a:spcBef>
            </a:pPr>
            <a:endParaRPr lang="en-US" sz="1600" dirty="0"/>
          </a:p>
          <a:p>
            <a:pPr>
              <a:lnSpc>
                <a:spcPct val="100000"/>
              </a:lnSpc>
              <a:spcBef>
                <a:spcPts val="0"/>
              </a:spcBef>
            </a:pPr>
            <a:r>
              <a:rPr lang="en-US" sz="1600" dirty="0"/>
              <a:t>Switchboard:		+32 0 2739 1010</a:t>
            </a:r>
          </a:p>
          <a:p>
            <a:pPr>
              <a:lnSpc>
                <a:spcPct val="100000"/>
              </a:lnSpc>
              <a:spcBef>
                <a:spcPts val="0"/>
              </a:spcBef>
            </a:pPr>
            <a:endParaRPr lang="en-US" sz="1600" dirty="0"/>
          </a:p>
          <a:p>
            <a:pPr algn="ctr">
              <a:lnSpc>
                <a:spcPct val="100000"/>
              </a:lnSpc>
              <a:spcBef>
                <a:spcPts val="0"/>
              </a:spcBef>
            </a:pPr>
            <a:endParaRPr lang="en-US" sz="1600" dirty="0">
              <a:latin typeface="Calibri" panose="020F0502020204030204" pitchFamily="34" charset="0"/>
            </a:endParaRPr>
          </a:p>
          <a:p>
            <a:pPr algn="ctr">
              <a:lnSpc>
                <a:spcPct val="100000"/>
              </a:lnSpc>
              <a:spcBef>
                <a:spcPts val="0"/>
              </a:spcBef>
            </a:pPr>
            <a:endParaRPr lang="en-US" sz="1600" dirty="0">
              <a:latin typeface="Calibri" panose="020F0502020204030204" pitchFamily="34" charset="0"/>
            </a:endParaRPr>
          </a:p>
          <a:p>
            <a:pPr algn="ctr">
              <a:lnSpc>
                <a:spcPct val="100000"/>
              </a:lnSpc>
              <a:spcBef>
                <a:spcPts val="0"/>
              </a:spcBef>
            </a:pPr>
            <a:endParaRPr lang="en-US" sz="1600" dirty="0">
              <a:latin typeface="Calibri" panose="020F0502020204030204" pitchFamily="34" charset="0"/>
            </a:endParaRPr>
          </a:p>
          <a:p>
            <a:pPr algn="ctr">
              <a:lnSpc>
                <a:spcPct val="100000"/>
              </a:lnSpc>
              <a:spcBef>
                <a:spcPts val="0"/>
              </a:spcBef>
            </a:pPr>
            <a:endParaRPr lang="en-US" sz="1600" dirty="0">
              <a:latin typeface="Calibri" panose="020F0502020204030204" pitchFamily="34" charset="0"/>
            </a:endParaRPr>
          </a:p>
          <a:p>
            <a:pPr algn="ctr">
              <a:lnSpc>
                <a:spcPct val="100000"/>
              </a:lnSpc>
              <a:spcBef>
                <a:spcPts val="0"/>
              </a:spcBef>
            </a:pPr>
            <a:endParaRPr lang="en-US" sz="1600" dirty="0">
              <a:latin typeface="Calibri" panose="020F0502020204030204" pitchFamily="34" charset="0"/>
            </a:endParaRPr>
          </a:p>
          <a:p>
            <a:pPr algn="ctr">
              <a:lnSpc>
                <a:spcPct val="100000"/>
              </a:lnSpc>
              <a:spcBef>
                <a:spcPts val="0"/>
              </a:spcBef>
            </a:pPr>
            <a:endParaRPr lang="en-US" sz="1600" dirty="0">
              <a:latin typeface="Calibri" panose="020F0502020204030204" pitchFamily="34" charset="0"/>
            </a:endParaRPr>
          </a:p>
          <a:p>
            <a:pPr algn="ctr">
              <a:lnSpc>
                <a:spcPct val="100000"/>
              </a:lnSpc>
              <a:spcBef>
                <a:spcPts val="0"/>
              </a:spcBef>
            </a:pPr>
            <a:r>
              <a:rPr lang="en-US" sz="1600" dirty="0">
                <a:latin typeface="Calibri" panose="020F0502020204030204" pitchFamily="34" charset="0"/>
              </a:rPr>
              <a:t>Find more information on </a:t>
            </a:r>
            <a:r>
              <a:rPr lang="en-US" sz="1600" dirty="0">
                <a:latin typeface="Calibri" panose="020F0502020204030204" pitchFamily="34" charset="0"/>
                <a:hlinkClick r:id="rId3"/>
              </a:rPr>
              <a:t>www.epra.com</a:t>
            </a:r>
            <a:r>
              <a:rPr lang="en-US" sz="1600" dirty="0">
                <a:latin typeface="Calibri" panose="020F0502020204030204" pitchFamily="34" charset="0"/>
              </a:rPr>
              <a:t> </a:t>
            </a:r>
            <a:endParaRPr lang="en-US" sz="1600" dirty="0"/>
          </a:p>
        </p:txBody>
      </p:sp>
      <p:sp>
        <p:nvSpPr>
          <p:cNvPr id="2" name="TextBox 1">
            <a:extLst>
              <a:ext uri="{FF2B5EF4-FFF2-40B4-BE49-F238E27FC236}">
                <a16:creationId xmlns:a16="http://schemas.microsoft.com/office/drawing/2014/main" id="{A31700B0-1413-4DFF-B413-4FCCE22A6937}"/>
              </a:ext>
            </a:extLst>
          </p:cNvPr>
          <p:cNvSpPr txBox="1"/>
          <p:nvPr/>
        </p:nvSpPr>
        <p:spPr>
          <a:xfrm>
            <a:off x="2239817" y="2487610"/>
            <a:ext cx="2040834" cy="769441"/>
          </a:xfrm>
          <a:prstGeom prst="rect">
            <a:avLst/>
          </a:prstGeom>
          <a:noFill/>
        </p:spPr>
        <p:txBody>
          <a:bodyPr wrap="square" rtlCol="0">
            <a:spAutoFit/>
          </a:bodyPr>
          <a:lstStyle/>
          <a:p>
            <a:pPr algn="ctr"/>
            <a:r>
              <a:rPr lang="en-GB" sz="1600" b="1" dirty="0">
                <a:solidFill>
                  <a:schemeClr val="accent1"/>
                </a:solidFill>
                <a:latin typeface="Overpass Light" charset="0"/>
              </a:rPr>
              <a:t>HEAD OFFICE</a:t>
            </a:r>
          </a:p>
          <a:p>
            <a:pPr algn="ctr"/>
            <a:r>
              <a:rPr lang="en-US" sz="1400" dirty="0">
                <a:solidFill>
                  <a:srgbClr val="12497F"/>
                </a:solidFill>
                <a:latin typeface="Overpass Light" charset="0"/>
              </a:rPr>
              <a:t>Square de Meeûs 2</a:t>
            </a:r>
            <a:r>
              <a:rPr lang="en-GB" sz="1400" dirty="0">
                <a:solidFill>
                  <a:srgbClr val="12497F"/>
                </a:solidFill>
                <a:latin typeface="Overpass Light" charset="0"/>
              </a:rPr>
              <a:t>3</a:t>
            </a:r>
          </a:p>
          <a:p>
            <a:pPr algn="ctr"/>
            <a:r>
              <a:rPr lang="en-GB" sz="1400" dirty="0">
                <a:solidFill>
                  <a:srgbClr val="12497F"/>
                </a:solidFill>
                <a:latin typeface="Overpass Light" charset="0"/>
              </a:rPr>
              <a:t>1000 Brussels, BE</a:t>
            </a:r>
            <a:endParaRPr lang="en-US" sz="1400" dirty="0">
              <a:solidFill>
                <a:srgbClr val="12497F"/>
              </a:solidFill>
              <a:latin typeface="Overpass Light" charset="0"/>
            </a:endParaRPr>
          </a:p>
        </p:txBody>
      </p:sp>
      <p:sp>
        <p:nvSpPr>
          <p:cNvPr id="7" name="TextBox 6">
            <a:extLst>
              <a:ext uri="{FF2B5EF4-FFF2-40B4-BE49-F238E27FC236}">
                <a16:creationId xmlns:a16="http://schemas.microsoft.com/office/drawing/2014/main" id="{347C0D8D-9876-4C5F-A86A-B478A2406CF4}"/>
              </a:ext>
            </a:extLst>
          </p:cNvPr>
          <p:cNvSpPr txBox="1"/>
          <p:nvPr/>
        </p:nvSpPr>
        <p:spPr>
          <a:xfrm>
            <a:off x="4214740" y="2487610"/>
            <a:ext cx="4086569" cy="769441"/>
          </a:xfrm>
          <a:prstGeom prst="rect">
            <a:avLst/>
          </a:prstGeom>
          <a:noFill/>
        </p:spPr>
        <p:txBody>
          <a:bodyPr wrap="square" rtlCol="0">
            <a:spAutoFit/>
          </a:bodyPr>
          <a:lstStyle/>
          <a:p>
            <a:pPr algn="ctr"/>
            <a:r>
              <a:rPr lang="en-GB" sz="1600" b="1" dirty="0">
                <a:solidFill>
                  <a:schemeClr val="accent1"/>
                </a:solidFill>
                <a:latin typeface="Overpass Light" charset="0"/>
              </a:rPr>
              <a:t>UK</a:t>
            </a:r>
          </a:p>
          <a:p>
            <a:pPr algn="ctr"/>
            <a:r>
              <a:rPr lang="en-GB" sz="1400" dirty="0">
                <a:solidFill>
                  <a:srgbClr val="12497F"/>
                </a:solidFill>
                <a:latin typeface="Overpass Light" charset="0"/>
              </a:rPr>
              <a:t>Devonshire House, One Mayfair Place</a:t>
            </a:r>
          </a:p>
          <a:p>
            <a:pPr algn="ctr"/>
            <a:r>
              <a:rPr lang="en-GB" sz="1400" dirty="0">
                <a:solidFill>
                  <a:srgbClr val="12497F"/>
                </a:solidFill>
                <a:latin typeface="Overpass Light" charset="0"/>
              </a:rPr>
              <a:t>London W1J 8AJ, UK</a:t>
            </a:r>
            <a:endParaRPr lang="en-US" sz="1400" dirty="0">
              <a:solidFill>
                <a:srgbClr val="12497F"/>
              </a:solidFill>
              <a:latin typeface="Overpass Light" charset="0"/>
            </a:endParaRPr>
          </a:p>
        </p:txBody>
      </p:sp>
      <p:sp>
        <p:nvSpPr>
          <p:cNvPr id="5" name="Rectangle 4">
            <a:extLst>
              <a:ext uri="{FF2B5EF4-FFF2-40B4-BE49-F238E27FC236}">
                <a16:creationId xmlns:a16="http://schemas.microsoft.com/office/drawing/2014/main" id="{B5EE1496-CE2F-4F59-ABFE-0A4862AA5E19}"/>
              </a:ext>
            </a:extLst>
          </p:cNvPr>
          <p:cNvSpPr/>
          <p:nvPr/>
        </p:nvSpPr>
        <p:spPr>
          <a:xfrm>
            <a:off x="215948" y="4015130"/>
            <a:ext cx="8762556" cy="523220"/>
          </a:xfrm>
          <a:prstGeom prst="rect">
            <a:avLst/>
          </a:prstGeom>
          <a:ln w="6350">
            <a:solidFill>
              <a:srgbClr val="002F65"/>
            </a:solidFill>
          </a:ln>
        </p:spPr>
        <p:txBody>
          <a:bodyPr wrap="square">
            <a:spAutoFit/>
          </a:bodyPr>
          <a:lstStyle/>
          <a:p>
            <a:pPr algn="just"/>
            <a:r>
              <a:rPr lang="en-GB" sz="700" dirty="0">
                <a:solidFill>
                  <a:srgbClr val="002F65"/>
                </a:solidFill>
                <a:latin typeface="Overpass ExtraLight"/>
              </a:rPr>
              <a:t>The European Public Real Estate Association ("EPRA") is a not-for-profit association registered in Belgium with registered number 0811738560 and VAT registration number BE 0811.738.560. Our registered office is at Square De </a:t>
            </a:r>
            <a:r>
              <a:rPr lang="en-GB" sz="700" dirty="0" err="1">
                <a:solidFill>
                  <a:srgbClr val="002F65"/>
                </a:solidFill>
                <a:latin typeface="Overpass ExtraLight"/>
              </a:rPr>
              <a:t>Meeus</a:t>
            </a:r>
            <a:r>
              <a:rPr lang="en-GB" sz="700" dirty="0">
                <a:solidFill>
                  <a:srgbClr val="002F65"/>
                </a:solidFill>
                <a:latin typeface="Overpass ExtraLight"/>
              </a:rPr>
              <a:t> 23, 1000 Brussels, Belgium. This presentation is intended solely for the addressee and may contain confidential information. Do not use, copy or disclose the information contained in this presentation. Users of information in this presentation do so at their own risk and must still comply with their responsibilities to their regulatory authority or shareholders. We are not liable for incorrect use or interpretation of our published research, policies or guidance. We accept no liability for damage suffered as a consequence of our published research, policies or guidance being used to mislead a third party.</a:t>
            </a:r>
          </a:p>
        </p:txBody>
      </p:sp>
      <p:pic>
        <p:nvPicPr>
          <p:cNvPr id="8" name="Picture 7" descr="A group of people posing for a photo&#10;&#10;Description automatically generated">
            <a:extLst>
              <a:ext uri="{FF2B5EF4-FFF2-40B4-BE49-F238E27FC236}">
                <a16:creationId xmlns:a16="http://schemas.microsoft.com/office/drawing/2014/main" id="{CB8A7B64-7C74-4CE3-9218-B01D9C00D95B}"/>
              </a:ext>
            </a:extLst>
          </p:cNvPr>
          <p:cNvPicPr>
            <a:picLocks noChangeAspect="1"/>
          </p:cNvPicPr>
          <p:nvPr/>
        </p:nvPicPr>
        <p:blipFill>
          <a:blip r:embed="rId4"/>
          <a:stretch>
            <a:fillRect/>
          </a:stretch>
        </p:blipFill>
        <p:spPr>
          <a:xfrm>
            <a:off x="4479605" y="69927"/>
            <a:ext cx="4498899" cy="1679255"/>
          </a:xfrm>
          <a:prstGeom prst="rect">
            <a:avLst/>
          </a:prstGeom>
        </p:spPr>
      </p:pic>
    </p:spTree>
    <p:extLst>
      <p:ext uri="{BB962C8B-B14F-4D97-AF65-F5344CB8AC3E}">
        <p14:creationId xmlns:p14="http://schemas.microsoft.com/office/powerpoint/2010/main" val="420599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normAutofit/>
          </a:bodyPr>
          <a:lstStyle/>
          <a:p>
            <a:r>
              <a:rPr lang="en-US" dirty="0"/>
              <a:t>“EPRA’s mission is to </a:t>
            </a:r>
            <a:r>
              <a:rPr lang="en-US" b="1" dirty="0"/>
              <a:t>promote</a:t>
            </a:r>
            <a:r>
              <a:rPr lang="en-US" dirty="0"/>
              <a:t>, </a:t>
            </a:r>
            <a:r>
              <a:rPr lang="en-US" b="1" dirty="0"/>
              <a:t>develop</a:t>
            </a:r>
            <a:r>
              <a:rPr lang="en-US" dirty="0"/>
              <a:t>, and </a:t>
            </a:r>
            <a:r>
              <a:rPr lang="en-US" b="1" dirty="0"/>
              <a:t>represent</a:t>
            </a:r>
            <a:r>
              <a:rPr lang="en-US" dirty="0"/>
              <a:t> the </a:t>
            </a:r>
            <a:r>
              <a:rPr lang="en-US" b="1" dirty="0"/>
              <a:t>European listed real estate </a:t>
            </a:r>
            <a:r>
              <a:rPr lang="en-US" dirty="0"/>
              <a:t>sector.”</a:t>
            </a:r>
          </a:p>
        </p:txBody>
      </p:sp>
      <p:sp>
        <p:nvSpPr>
          <p:cNvPr id="6" name="Title 5"/>
          <p:cNvSpPr>
            <a:spLocks noGrp="1"/>
          </p:cNvSpPr>
          <p:nvPr>
            <p:ph type="title"/>
          </p:nvPr>
        </p:nvSpPr>
        <p:spPr/>
        <p:txBody>
          <a:bodyPr/>
          <a:lstStyle/>
          <a:p>
            <a:r>
              <a:rPr lang="en-US" dirty="0"/>
              <a:t>EPRA’s MISSION STATEMENT</a:t>
            </a:r>
          </a:p>
        </p:txBody>
      </p:sp>
    </p:spTree>
    <p:custDataLst>
      <p:tags r:id="rId1"/>
    </p:custDataLst>
    <p:extLst>
      <p:ext uri="{BB962C8B-B14F-4D97-AF65-F5344CB8AC3E}">
        <p14:creationId xmlns:p14="http://schemas.microsoft.com/office/powerpoint/2010/main" val="158580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The Association</a:t>
            </a:r>
          </a:p>
        </p:txBody>
      </p:sp>
      <p:graphicFrame>
        <p:nvGraphicFramePr>
          <p:cNvPr id="6" name="Diagram 5">
            <a:extLst>
              <a:ext uri="{FF2B5EF4-FFF2-40B4-BE49-F238E27FC236}">
                <a16:creationId xmlns:a16="http://schemas.microsoft.com/office/drawing/2014/main" id="{66DD25CA-F2CB-48BC-90EF-7A3795F955F6}"/>
              </a:ext>
            </a:extLst>
          </p:cNvPr>
          <p:cNvGraphicFramePr/>
          <p:nvPr/>
        </p:nvGraphicFramePr>
        <p:xfrm>
          <a:off x="1178417" y="901525"/>
          <a:ext cx="6445494" cy="4030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07AC8111-354E-410C-9D62-25979F4D16D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647979" y="3219722"/>
            <a:ext cx="1573060" cy="1431394"/>
          </a:xfrm>
          <a:prstGeom prst="rect">
            <a:avLst/>
          </a:prstGeom>
        </p:spPr>
      </p:pic>
    </p:spTree>
    <p:extLst>
      <p:ext uri="{BB962C8B-B14F-4D97-AF65-F5344CB8AC3E}">
        <p14:creationId xmlns:p14="http://schemas.microsoft.com/office/powerpoint/2010/main" val="259669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E5ACA7-16EF-4F7C-97CF-658C571A1D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9143980" cy="5143490"/>
          </a:xfrm>
          <a:prstGeom prst="rect">
            <a:avLst/>
          </a:prstGeom>
        </p:spPr>
      </p:pic>
      <p:sp>
        <p:nvSpPr>
          <p:cNvPr id="11" name="Rectangle 10">
            <a:extLst>
              <a:ext uri="{FF2B5EF4-FFF2-40B4-BE49-F238E27FC236}">
                <a16:creationId xmlns:a16="http://schemas.microsoft.com/office/drawing/2014/main" id="{724CD679-7405-4CD3-A92A-9469F279A5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240882"/>
            <a:ext cx="4301692" cy="4422557"/>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41B53B-2192-42D4-80DB-8CB1BF1F6C37}"/>
              </a:ext>
            </a:extLst>
          </p:cNvPr>
          <p:cNvSpPr>
            <a:spLocks noGrp="1"/>
          </p:cNvSpPr>
          <p:nvPr>
            <p:ph type="title"/>
          </p:nvPr>
        </p:nvSpPr>
        <p:spPr>
          <a:xfrm>
            <a:off x="446103" y="480197"/>
            <a:ext cx="3915950" cy="1008731"/>
          </a:xfrm>
        </p:spPr>
        <p:txBody>
          <a:bodyPr vert="horz" lIns="91440" tIns="45720" rIns="91440" bIns="45720" rtlCol="0" anchor="ctr">
            <a:normAutofit/>
          </a:bodyPr>
          <a:lstStyle/>
          <a:p>
            <a:pPr defTabSz="914400"/>
            <a:r>
              <a:rPr lang="en-US" dirty="0">
                <a:solidFill>
                  <a:srgbClr val="12497F"/>
                </a:solidFill>
                <a:latin typeface="Overpass SemiBold"/>
                <a:ea typeface="+mj-ea"/>
                <a:cs typeface="+mj-cs"/>
              </a:rPr>
              <a:t>Research &amp; Indexes</a:t>
            </a:r>
          </a:p>
        </p:txBody>
      </p:sp>
      <p:sp>
        <p:nvSpPr>
          <p:cNvPr id="3" name="Content Placeholder 2">
            <a:extLst>
              <a:ext uri="{FF2B5EF4-FFF2-40B4-BE49-F238E27FC236}">
                <a16:creationId xmlns:a16="http://schemas.microsoft.com/office/drawing/2014/main" id="{8F7FEE4E-88F0-4288-8A38-2BAA8188B810}"/>
              </a:ext>
            </a:extLst>
          </p:cNvPr>
          <p:cNvSpPr>
            <a:spLocks noGrp="1"/>
          </p:cNvSpPr>
          <p:nvPr>
            <p:ph sz="quarter" idx="13"/>
          </p:nvPr>
        </p:nvSpPr>
        <p:spPr>
          <a:xfrm>
            <a:off x="445582" y="1591322"/>
            <a:ext cx="3926618" cy="2829757"/>
          </a:xfrm>
        </p:spPr>
        <p:txBody>
          <a:bodyPr vert="horz" lIns="91440" tIns="45720" rIns="91440" bIns="45720" rtlCol="0">
            <a:normAutofit/>
          </a:bodyPr>
          <a:lstStyle/>
          <a:p>
            <a:pPr marL="285750" indent="-228600" defTabSz="914400">
              <a:lnSpc>
                <a:spcPct val="90000"/>
              </a:lnSpc>
              <a:buFont typeface="Arial" panose="020B0604020202020204" pitchFamily="34" charset="0"/>
              <a:buChar char="•"/>
            </a:pPr>
            <a:r>
              <a:rPr lang="en-US" sz="1800" b="1" dirty="0">
                <a:solidFill>
                  <a:srgbClr val="12497F"/>
                </a:solidFill>
                <a:latin typeface="Overpass" panose="00000500000000000000" pitchFamily="50" charset="0"/>
                <a:ea typeface="+mn-ea"/>
                <a:cs typeface="+mn-cs"/>
              </a:rPr>
              <a:t>High quality, independent academic &amp; forward-looking market research</a:t>
            </a:r>
          </a:p>
          <a:p>
            <a:pPr marL="654050" lvl="1" indent="-228600" defTabSz="914400">
              <a:lnSpc>
                <a:spcPct val="90000"/>
              </a:lnSpc>
              <a:buFont typeface="Arial" panose="020B0604020202020204" pitchFamily="34" charset="0"/>
              <a:buChar char="•"/>
            </a:pPr>
            <a:endParaRPr lang="en-US" sz="1800" dirty="0">
              <a:solidFill>
                <a:srgbClr val="12497F"/>
              </a:solidFill>
              <a:latin typeface="Overpass" panose="00000500000000000000" pitchFamily="50" charset="0"/>
              <a:ea typeface="+mn-ea"/>
              <a:cs typeface="+mn-cs"/>
            </a:endParaRPr>
          </a:p>
          <a:p>
            <a:pPr marL="285750" indent="-228600" defTabSz="914400">
              <a:lnSpc>
                <a:spcPct val="90000"/>
              </a:lnSpc>
              <a:buFont typeface="Arial" panose="020B0604020202020204" pitchFamily="34" charset="0"/>
              <a:buChar char="•"/>
            </a:pPr>
            <a:r>
              <a:rPr lang="en-US" sz="1800" b="1" dirty="0">
                <a:solidFill>
                  <a:srgbClr val="12497F"/>
                </a:solidFill>
                <a:latin typeface="Overpass" panose="00000500000000000000" pitchFamily="50" charset="0"/>
                <a:ea typeface="+mn-ea"/>
                <a:cs typeface="+mn-cs"/>
              </a:rPr>
              <a:t>Leading Global Real Estate benchmark: FTSE EPRA Nareit Index</a:t>
            </a:r>
          </a:p>
          <a:p>
            <a:pPr marL="342900" indent="-228600" defTabSz="914400">
              <a:lnSpc>
                <a:spcPct val="90000"/>
              </a:lnSpc>
              <a:buFont typeface="Arial" panose="020B0604020202020204" pitchFamily="34" charset="0"/>
              <a:buChar char="•"/>
            </a:pPr>
            <a:endParaRPr lang="en-US" sz="1800" dirty="0">
              <a:solidFill>
                <a:srgbClr val="12497F"/>
              </a:solidFill>
              <a:latin typeface="Overpass" panose="00000500000000000000" pitchFamily="50" charset="0"/>
              <a:ea typeface="+mn-ea"/>
              <a:cs typeface="+mn-cs"/>
            </a:endParaRPr>
          </a:p>
        </p:txBody>
      </p:sp>
    </p:spTree>
    <p:extLst>
      <p:ext uri="{BB962C8B-B14F-4D97-AF65-F5344CB8AC3E}">
        <p14:creationId xmlns:p14="http://schemas.microsoft.com/office/powerpoint/2010/main" val="3364268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1D8866-9F5E-46D5-B586-091867A246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2" name="Rectangle 11">
            <a:extLst>
              <a:ext uri="{FF2B5EF4-FFF2-40B4-BE49-F238E27FC236}">
                <a16:creationId xmlns:a16="http://schemas.microsoft.com/office/drawing/2014/main" id="{724CD679-7405-4CD3-A92A-9469F279A5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240882"/>
            <a:ext cx="4301692" cy="4422557"/>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41B53B-2192-42D4-80DB-8CB1BF1F6C37}"/>
              </a:ext>
            </a:extLst>
          </p:cNvPr>
          <p:cNvSpPr>
            <a:spLocks noGrp="1"/>
          </p:cNvSpPr>
          <p:nvPr>
            <p:ph type="title"/>
          </p:nvPr>
        </p:nvSpPr>
        <p:spPr>
          <a:xfrm>
            <a:off x="446103" y="480197"/>
            <a:ext cx="3915950" cy="1008731"/>
          </a:xfrm>
        </p:spPr>
        <p:txBody>
          <a:bodyPr vert="horz" lIns="91440" tIns="45720" rIns="91440" bIns="45720" rtlCol="0" anchor="ctr">
            <a:normAutofit/>
          </a:bodyPr>
          <a:lstStyle/>
          <a:p>
            <a:pPr defTabSz="914400"/>
            <a:r>
              <a:rPr lang="en-US" dirty="0">
                <a:solidFill>
                  <a:srgbClr val="12497F"/>
                </a:solidFill>
                <a:latin typeface="Overpass SemiBold"/>
                <a:ea typeface="+mj-ea"/>
                <a:cs typeface="+mj-cs"/>
              </a:rPr>
              <a:t>Investor Outreach</a:t>
            </a:r>
          </a:p>
        </p:txBody>
      </p:sp>
      <p:sp>
        <p:nvSpPr>
          <p:cNvPr id="3" name="Content Placeholder 2">
            <a:extLst>
              <a:ext uri="{FF2B5EF4-FFF2-40B4-BE49-F238E27FC236}">
                <a16:creationId xmlns:a16="http://schemas.microsoft.com/office/drawing/2014/main" id="{8F7FEE4E-88F0-4288-8A38-2BAA8188B810}"/>
              </a:ext>
            </a:extLst>
          </p:cNvPr>
          <p:cNvSpPr>
            <a:spLocks noGrp="1"/>
          </p:cNvSpPr>
          <p:nvPr>
            <p:ph sz="quarter" idx="13"/>
          </p:nvPr>
        </p:nvSpPr>
        <p:spPr>
          <a:xfrm>
            <a:off x="445582" y="1591322"/>
            <a:ext cx="3980644" cy="2829757"/>
          </a:xfrm>
        </p:spPr>
        <p:txBody>
          <a:bodyPr vert="horz" lIns="91440" tIns="45720" rIns="91440" bIns="45720" rtlCol="0">
            <a:normAutofit/>
          </a:bodyPr>
          <a:lstStyle/>
          <a:p>
            <a:pPr marL="285750" indent="-228600" defTabSz="914400">
              <a:lnSpc>
                <a:spcPct val="90000"/>
              </a:lnSpc>
              <a:buFont typeface="Arial" panose="020B0604020202020204" pitchFamily="34" charset="0"/>
              <a:buChar char="•"/>
            </a:pPr>
            <a:r>
              <a:rPr lang="en-US" sz="1800" b="1" dirty="0">
                <a:solidFill>
                  <a:srgbClr val="12497F"/>
                </a:solidFill>
                <a:latin typeface="Overpass" panose="00000500000000000000" pitchFamily="50" charset="0"/>
                <a:ea typeface="+mn-ea"/>
                <a:cs typeface="+mn-cs"/>
              </a:rPr>
              <a:t>We bring the market story to investors → EPRA’s informing &amp; educating role</a:t>
            </a:r>
          </a:p>
          <a:p>
            <a:pPr indent="-228600" defTabSz="914400">
              <a:lnSpc>
                <a:spcPct val="90000"/>
              </a:lnSpc>
              <a:buFont typeface="Arial" panose="020B0604020202020204" pitchFamily="34" charset="0"/>
              <a:buChar char="•"/>
            </a:pPr>
            <a:endParaRPr lang="en-US" sz="1800" b="1" dirty="0">
              <a:solidFill>
                <a:srgbClr val="12497F"/>
              </a:solidFill>
              <a:latin typeface="Overpass" panose="00000500000000000000" pitchFamily="50" charset="0"/>
              <a:ea typeface="+mn-ea"/>
              <a:cs typeface="+mn-cs"/>
            </a:endParaRPr>
          </a:p>
          <a:p>
            <a:pPr marL="285750" indent="-228600" defTabSz="914400">
              <a:lnSpc>
                <a:spcPct val="90000"/>
              </a:lnSpc>
              <a:buFont typeface="Arial" panose="020B0604020202020204" pitchFamily="34" charset="0"/>
              <a:buChar char="•"/>
            </a:pPr>
            <a:r>
              <a:rPr lang="en-US" sz="1800" b="1" dirty="0">
                <a:solidFill>
                  <a:srgbClr val="12497F"/>
                </a:solidFill>
                <a:latin typeface="Overpass" panose="00000500000000000000" pitchFamily="50" charset="0"/>
                <a:ea typeface="+mn-ea"/>
                <a:cs typeface="+mn-cs"/>
              </a:rPr>
              <a:t>We bring companies to investors </a:t>
            </a:r>
            <a:r>
              <a:rPr lang="en-US" sz="1800" b="1" dirty="0">
                <a:solidFill>
                  <a:srgbClr val="12497F"/>
                </a:solidFill>
                <a:latin typeface="Overpass" panose="00000500000000000000" pitchFamily="50" charset="0"/>
              </a:rPr>
              <a:t>→ EPRA corporate access events</a:t>
            </a:r>
            <a:endParaRPr lang="en-US" sz="1800" b="1" dirty="0">
              <a:solidFill>
                <a:srgbClr val="12497F"/>
              </a:solidFill>
              <a:latin typeface="Overpass" panose="00000500000000000000" pitchFamily="50" charset="0"/>
              <a:ea typeface="+mn-ea"/>
              <a:cs typeface="+mn-cs"/>
            </a:endParaRPr>
          </a:p>
          <a:p>
            <a:pPr marL="882650" lvl="1" indent="-228600" defTabSz="914400">
              <a:lnSpc>
                <a:spcPct val="90000"/>
              </a:lnSpc>
              <a:buFont typeface="Arial" panose="020B0604020202020204" pitchFamily="34" charset="0"/>
              <a:buChar char="•"/>
            </a:pPr>
            <a:endParaRPr lang="en-US" sz="1800" dirty="0">
              <a:solidFill>
                <a:srgbClr val="12497F"/>
              </a:solidFill>
              <a:latin typeface="Overpass" panose="00000500000000000000" pitchFamily="50" charset="0"/>
              <a:ea typeface="+mn-ea"/>
              <a:cs typeface="+mn-cs"/>
            </a:endParaRPr>
          </a:p>
        </p:txBody>
      </p:sp>
    </p:spTree>
    <p:extLst>
      <p:ext uri="{BB962C8B-B14F-4D97-AF65-F5344CB8AC3E}">
        <p14:creationId xmlns:p14="http://schemas.microsoft.com/office/powerpoint/2010/main" val="1772002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4833E18-6D66-4005-9B99-0095E9596B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9143980" cy="5143490"/>
          </a:xfrm>
          <a:prstGeom prst="rect">
            <a:avLst/>
          </a:prstGeom>
        </p:spPr>
      </p:pic>
      <p:sp>
        <p:nvSpPr>
          <p:cNvPr id="14" name="Rectangle 13">
            <a:extLst>
              <a:ext uri="{FF2B5EF4-FFF2-40B4-BE49-F238E27FC236}">
                <a16:creationId xmlns:a16="http://schemas.microsoft.com/office/drawing/2014/main" id="{724CD679-7405-4CD3-A92A-9469F279A5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240882"/>
            <a:ext cx="4301692" cy="4422557"/>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82C4E6-A049-49B0-BE07-BE3E137A220A}"/>
              </a:ext>
            </a:extLst>
          </p:cNvPr>
          <p:cNvSpPr>
            <a:spLocks noGrp="1"/>
          </p:cNvSpPr>
          <p:nvPr>
            <p:ph type="title"/>
          </p:nvPr>
        </p:nvSpPr>
        <p:spPr>
          <a:xfrm>
            <a:off x="446103" y="480197"/>
            <a:ext cx="3915950" cy="1008731"/>
          </a:xfrm>
        </p:spPr>
        <p:txBody>
          <a:bodyPr vert="horz" lIns="91440" tIns="45720" rIns="91440" bIns="45720" rtlCol="0" anchor="ctr">
            <a:noAutofit/>
          </a:bodyPr>
          <a:lstStyle/>
          <a:p>
            <a:pPr defTabSz="914400"/>
            <a:r>
              <a:rPr lang="en-US" dirty="0">
                <a:solidFill>
                  <a:srgbClr val="12497F"/>
                </a:solidFill>
                <a:latin typeface="Overpass SemiBold"/>
                <a:ea typeface="+mj-ea"/>
                <a:cs typeface="+mj-cs"/>
              </a:rPr>
              <a:t>Reporting &amp; </a:t>
            </a:r>
            <a:br>
              <a:rPr lang="en-US" dirty="0">
                <a:solidFill>
                  <a:srgbClr val="12497F"/>
                </a:solidFill>
                <a:latin typeface="Overpass SemiBold"/>
                <a:ea typeface="+mj-ea"/>
                <a:cs typeface="+mj-cs"/>
              </a:rPr>
            </a:br>
            <a:r>
              <a:rPr lang="en-US" dirty="0">
                <a:solidFill>
                  <a:srgbClr val="12497F"/>
                </a:solidFill>
                <a:latin typeface="Overpass SemiBold"/>
                <a:ea typeface="+mj-ea"/>
                <a:cs typeface="+mj-cs"/>
              </a:rPr>
              <a:t>Accounting </a:t>
            </a:r>
            <a:r>
              <a:rPr lang="en-US" dirty="0">
                <a:solidFill>
                  <a:srgbClr val="12497F"/>
                </a:solidFill>
                <a:latin typeface="Overpass SemiBold"/>
              </a:rPr>
              <a:t>– Sustainability</a:t>
            </a:r>
            <a:endParaRPr lang="en-US" dirty="0">
              <a:solidFill>
                <a:srgbClr val="12497F"/>
              </a:solidFill>
              <a:latin typeface="Overpass SemiBold"/>
              <a:ea typeface="+mj-ea"/>
              <a:cs typeface="+mj-cs"/>
            </a:endParaRPr>
          </a:p>
        </p:txBody>
      </p:sp>
      <p:sp>
        <p:nvSpPr>
          <p:cNvPr id="3" name="Content Placeholder 2">
            <a:extLst>
              <a:ext uri="{FF2B5EF4-FFF2-40B4-BE49-F238E27FC236}">
                <a16:creationId xmlns:a16="http://schemas.microsoft.com/office/drawing/2014/main" id="{0A61E9AB-EC61-402D-B32B-09BC9F010C16}"/>
              </a:ext>
            </a:extLst>
          </p:cNvPr>
          <p:cNvSpPr>
            <a:spLocks noGrp="1"/>
          </p:cNvSpPr>
          <p:nvPr>
            <p:ph sz="quarter" idx="13"/>
          </p:nvPr>
        </p:nvSpPr>
        <p:spPr>
          <a:xfrm>
            <a:off x="445582" y="1591322"/>
            <a:ext cx="3926618" cy="2829757"/>
          </a:xfrm>
        </p:spPr>
        <p:txBody>
          <a:bodyPr vert="horz" lIns="91440" tIns="45720" rIns="91440" bIns="45720" rtlCol="0">
            <a:normAutofit/>
          </a:bodyPr>
          <a:lstStyle/>
          <a:p>
            <a:pPr marL="285750" indent="-228600" defTabSz="914400">
              <a:lnSpc>
                <a:spcPct val="90000"/>
              </a:lnSpc>
              <a:buFont typeface="Arial" panose="020B0604020202020204" pitchFamily="34" charset="0"/>
              <a:buChar char="•"/>
            </a:pPr>
            <a:endParaRPr lang="en-US" sz="1800" b="1" dirty="0">
              <a:solidFill>
                <a:srgbClr val="12497F"/>
              </a:solidFill>
              <a:latin typeface="Overpass" panose="00000500000000000000" pitchFamily="50" charset="0"/>
              <a:ea typeface="+mn-ea"/>
              <a:cs typeface="+mn-cs"/>
            </a:endParaRPr>
          </a:p>
          <a:p>
            <a:pPr marL="285750" indent="-228600" defTabSz="914400">
              <a:lnSpc>
                <a:spcPct val="90000"/>
              </a:lnSpc>
              <a:buFont typeface="Arial" panose="020B0604020202020204" pitchFamily="34" charset="0"/>
              <a:buChar char="•"/>
            </a:pPr>
            <a:r>
              <a:rPr lang="en-US" sz="1800" b="1" dirty="0">
                <a:solidFill>
                  <a:srgbClr val="12497F"/>
                </a:solidFill>
                <a:latin typeface="Overpass" panose="00000500000000000000" pitchFamily="50" charset="0"/>
                <a:ea typeface="+mn-ea"/>
                <a:cs typeface="+mn-cs"/>
              </a:rPr>
              <a:t>Development of financial &amp; sustainability best practices recommendations</a:t>
            </a:r>
          </a:p>
          <a:p>
            <a:pPr indent="-228600" defTabSz="914400">
              <a:lnSpc>
                <a:spcPct val="90000"/>
              </a:lnSpc>
              <a:buFont typeface="Arial" panose="020B0604020202020204" pitchFamily="34" charset="0"/>
              <a:buChar char="•"/>
            </a:pPr>
            <a:endParaRPr lang="en-US" sz="1800" b="1" dirty="0">
              <a:solidFill>
                <a:srgbClr val="12497F"/>
              </a:solidFill>
              <a:latin typeface="Overpass" panose="00000500000000000000" pitchFamily="50" charset="0"/>
              <a:ea typeface="+mn-ea"/>
              <a:cs typeface="+mn-cs"/>
            </a:endParaRPr>
          </a:p>
          <a:p>
            <a:pPr marL="285750" indent="-228600" defTabSz="914400">
              <a:lnSpc>
                <a:spcPct val="90000"/>
              </a:lnSpc>
              <a:buFont typeface="Arial" panose="020B0604020202020204" pitchFamily="34" charset="0"/>
              <a:buChar char="•"/>
            </a:pPr>
            <a:r>
              <a:rPr lang="en-US" sz="1800" b="1" dirty="0">
                <a:solidFill>
                  <a:srgbClr val="12497F"/>
                </a:solidFill>
                <a:latin typeface="Overpass" panose="00000500000000000000" pitchFamily="50" charset="0"/>
                <a:ea typeface="+mn-ea"/>
                <a:cs typeface="+mn-cs"/>
              </a:rPr>
              <a:t>Advocacy to international accounting bodies – IASB/ESMA/EFRAG/IFRIC</a:t>
            </a:r>
          </a:p>
        </p:txBody>
      </p:sp>
      <p:pic>
        <p:nvPicPr>
          <p:cNvPr id="5" name="Picture 4">
            <a:extLst>
              <a:ext uri="{FF2B5EF4-FFF2-40B4-BE49-F238E27FC236}">
                <a16:creationId xmlns:a16="http://schemas.microsoft.com/office/drawing/2014/main" id="{F384F4DB-C6DC-46F3-9206-20123D6393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30145" y="465420"/>
            <a:ext cx="964459" cy="1005466"/>
          </a:xfrm>
          <a:prstGeom prst="rect">
            <a:avLst/>
          </a:prstGeom>
        </p:spPr>
      </p:pic>
      <p:pic>
        <p:nvPicPr>
          <p:cNvPr id="7" name="Picture 6">
            <a:extLst>
              <a:ext uri="{FF2B5EF4-FFF2-40B4-BE49-F238E27FC236}">
                <a16:creationId xmlns:a16="http://schemas.microsoft.com/office/drawing/2014/main" id="{2C6ADBA0-89B9-4CF9-B081-412D6B1AAA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10891" y="446070"/>
            <a:ext cx="983019" cy="1024816"/>
          </a:xfrm>
          <a:prstGeom prst="rect">
            <a:avLst/>
          </a:prstGeom>
        </p:spPr>
      </p:pic>
    </p:spTree>
    <p:extLst>
      <p:ext uri="{BB962C8B-B14F-4D97-AF65-F5344CB8AC3E}">
        <p14:creationId xmlns:p14="http://schemas.microsoft.com/office/powerpoint/2010/main" val="3197417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7DA8F1-931A-4275-8686-F8FAC99303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9143979" cy="5143490"/>
          </a:xfrm>
          <a:prstGeom prst="rect">
            <a:avLst/>
          </a:prstGeom>
        </p:spPr>
      </p:pic>
      <p:sp>
        <p:nvSpPr>
          <p:cNvPr id="15" name="Rectangle 14">
            <a:extLst>
              <a:ext uri="{FF2B5EF4-FFF2-40B4-BE49-F238E27FC236}">
                <a16:creationId xmlns:a16="http://schemas.microsoft.com/office/drawing/2014/main" id="{724CD679-7405-4CD3-A92A-9469F279A5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240882"/>
            <a:ext cx="4301692" cy="4422557"/>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7322017-52AB-43FE-9BBA-307369A23295}"/>
              </a:ext>
            </a:extLst>
          </p:cNvPr>
          <p:cNvSpPr>
            <a:spLocks noGrp="1"/>
          </p:cNvSpPr>
          <p:nvPr>
            <p:ph type="title"/>
          </p:nvPr>
        </p:nvSpPr>
        <p:spPr>
          <a:xfrm>
            <a:off x="446103" y="480197"/>
            <a:ext cx="3915950" cy="1008731"/>
          </a:xfrm>
        </p:spPr>
        <p:txBody>
          <a:bodyPr vert="horz" lIns="91440" tIns="45720" rIns="91440" bIns="45720" rtlCol="0" anchor="ctr">
            <a:normAutofit/>
          </a:bodyPr>
          <a:lstStyle/>
          <a:p>
            <a:pPr defTabSz="914400"/>
            <a:r>
              <a:rPr lang="en-US" dirty="0">
                <a:solidFill>
                  <a:srgbClr val="12497F"/>
                </a:solidFill>
                <a:latin typeface="Overpass SemiBold"/>
                <a:ea typeface="+mj-ea"/>
                <a:cs typeface="+mj-cs"/>
              </a:rPr>
              <a:t>Public Affairs</a:t>
            </a:r>
          </a:p>
        </p:txBody>
      </p:sp>
      <p:sp>
        <p:nvSpPr>
          <p:cNvPr id="5" name="Content Placeholder 4">
            <a:extLst>
              <a:ext uri="{FF2B5EF4-FFF2-40B4-BE49-F238E27FC236}">
                <a16:creationId xmlns:a16="http://schemas.microsoft.com/office/drawing/2014/main" id="{19EBC0E0-D3D7-4FB1-B5CB-723D999C88D3}"/>
              </a:ext>
            </a:extLst>
          </p:cNvPr>
          <p:cNvSpPr>
            <a:spLocks noGrp="1"/>
          </p:cNvSpPr>
          <p:nvPr>
            <p:ph sz="quarter" idx="13"/>
          </p:nvPr>
        </p:nvSpPr>
        <p:spPr>
          <a:xfrm>
            <a:off x="445582" y="1591322"/>
            <a:ext cx="3926618" cy="2829757"/>
          </a:xfrm>
        </p:spPr>
        <p:txBody>
          <a:bodyPr vert="horz" lIns="91440" tIns="45720" rIns="91440" bIns="45720" rtlCol="0">
            <a:normAutofit/>
          </a:bodyPr>
          <a:lstStyle/>
          <a:p>
            <a:pPr marL="285750" indent="-228600" defTabSz="914400">
              <a:lnSpc>
                <a:spcPct val="90000"/>
              </a:lnSpc>
              <a:buFont typeface="Arial" panose="020B0604020202020204" pitchFamily="34" charset="0"/>
              <a:buChar char="•"/>
            </a:pPr>
            <a:r>
              <a:rPr lang="en-US" sz="1800" b="1" dirty="0">
                <a:solidFill>
                  <a:srgbClr val="12497F"/>
                </a:solidFill>
                <a:latin typeface="Overpass" panose="00000500000000000000" pitchFamily="50" charset="0"/>
                <a:ea typeface="+mn-ea"/>
                <a:cs typeface="+mn-cs"/>
              </a:rPr>
              <a:t>Influence on the regulatory process at EU &amp; national levels</a:t>
            </a:r>
            <a:endParaRPr lang="en-US" sz="1800" dirty="0">
              <a:solidFill>
                <a:srgbClr val="12497F"/>
              </a:solidFill>
              <a:latin typeface="Overpass" panose="00000500000000000000" pitchFamily="50" charset="0"/>
              <a:ea typeface="+mn-ea"/>
              <a:cs typeface="+mn-cs"/>
            </a:endParaRPr>
          </a:p>
          <a:p>
            <a:pPr lvl="1" indent="-228600" defTabSz="914400">
              <a:lnSpc>
                <a:spcPct val="90000"/>
              </a:lnSpc>
              <a:buFont typeface="Arial" panose="020B0604020202020204" pitchFamily="34" charset="0"/>
              <a:buChar char="•"/>
            </a:pPr>
            <a:endParaRPr lang="en-US" sz="1800" dirty="0">
              <a:solidFill>
                <a:srgbClr val="12497F"/>
              </a:solidFill>
              <a:latin typeface="Overpass" panose="00000500000000000000" pitchFamily="50" charset="0"/>
              <a:ea typeface="+mn-ea"/>
              <a:cs typeface="+mn-cs"/>
            </a:endParaRPr>
          </a:p>
          <a:p>
            <a:pPr marL="285750" indent="-228600" defTabSz="914400">
              <a:lnSpc>
                <a:spcPct val="90000"/>
              </a:lnSpc>
              <a:buFont typeface="Arial" panose="020B0604020202020204" pitchFamily="34" charset="0"/>
              <a:buChar char="•"/>
            </a:pPr>
            <a:r>
              <a:rPr lang="en-US" sz="1800" b="1" dirty="0">
                <a:solidFill>
                  <a:srgbClr val="12497F"/>
                </a:solidFill>
                <a:latin typeface="Overpass" panose="00000500000000000000" pitchFamily="50" charset="0"/>
                <a:ea typeface="+mn-ea"/>
                <a:cs typeface="+mn-cs"/>
              </a:rPr>
              <a:t>Advocacy for the development of REIT regimes in Europe</a:t>
            </a:r>
          </a:p>
          <a:p>
            <a:pPr marL="342900" indent="-228600" defTabSz="914400">
              <a:lnSpc>
                <a:spcPct val="90000"/>
              </a:lnSpc>
              <a:buFont typeface="Arial" panose="020B0604020202020204" pitchFamily="34" charset="0"/>
              <a:buChar char="•"/>
            </a:pPr>
            <a:endParaRPr lang="en-US" sz="1800" dirty="0">
              <a:solidFill>
                <a:srgbClr val="12497F"/>
              </a:solidFill>
              <a:latin typeface="Overpass" panose="00000500000000000000" pitchFamily="50" charset="0"/>
              <a:ea typeface="+mn-ea"/>
              <a:cs typeface="+mn-cs"/>
            </a:endParaRPr>
          </a:p>
          <a:p>
            <a:pPr marL="342900" indent="-228600" defTabSz="914400">
              <a:lnSpc>
                <a:spcPct val="90000"/>
              </a:lnSpc>
              <a:buFont typeface="Arial" panose="020B0604020202020204" pitchFamily="34" charset="0"/>
              <a:buChar char="•"/>
            </a:pPr>
            <a:endParaRPr lang="en-US" sz="1800" dirty="0">
              <a:solidFill>
                <a:srgbClr val="12497F"/>
              </a:solidFill>
              <a:latin typeface="Overpass" panose="00000500000000000000" pitchFamily="50" charset="0"/>
              <a:ea typeface="+mn-ea"/>
              <a:cs typeface="+mn-cs"/>
            </a:endParaRPr>
          </a:p>
        </p:txBody>
      </p:sp>
    </p:spTree>
    <p:extLst>
      <p:ext uri="{BB962C8B-B14F-4D97-AF65-F5344CB8AC3E}">
        <p14:creationId xmlns:p14="http://schemas.microsoft.com/office/powerpoint/2010/main" val="3188384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8EE98C17-DAD0-44CA-B100-F26FE8BF89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9143980" cy="5143490"/>
          </a:xfrm>
          <a:prstGeom prst="rect">
            <a:avLst/>
          </a:prstGeom>
        </p:spPr>
      </p:pic>
      <p:sp>
        <p:nvSpPr>
          <p:cNvPr id="17" name="Rectangle 16">
            <a:extLst>
              <a:ext uri="{FF2B5EF4-FFF2-40B4-BE49-F238E27FC236}">
                <a16:creationId xmlns:a16="http://schemas.microsoft.com/office/drawing/2014/main" id="{724CD679-7405-4CD3-A92A-9469F279A5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240882"/>
            <a:ext cx="4301692" cy="4422557"/>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98A30B-52B8-45B7-ABDE-18719040FE31}"/>
              </a:ext>
            </a:extLst>
          </p:cNvPr>
          <p:cNvSpPr>
            <a:spLocks noGrp="1"/>
          </p:cNvSpPr>
          <p:nvPr>
            <p:ph type="title"/>
          </p:nvPr>
        </p:nvSpPr>
        <p:spPr>
          <a:xfrm>
            <a:off x="446103" y="480197"/>
            <a:ext cx="3915950" cy="1008731"/>
          </a:xfrm>
        </p:spPr>
        <p:txBody>
          <a:bodyPr vert="horz" lIns="91440" tIns="45720" rIns="91440" bIns="45720" rtlCol="0" anchor="ctr">
            <a:normAutofit/>
          </a:bodyPr>
          <a:lstStyle/>
          <a:p>
            <a:pPr defTabSz="914400"/>
            <a:r>
              <a:rPr lang="en-US" dirty="0">
                <a:solidFill>
                  <a:srgbClr val="12497F"/>
                </a:solidFill>
                <a:latin typeface="Overpass SemiBold"/>
                <a:ea typeface="+mj-ea"/>
                <a:cs typeface="+mj-cs"/>
              </a:rPr>
              <a:t>Events &amp; Networking</a:t>
            </a:r>
          </a:p>
        </p:txBody>
      </p:sp>
      <p:sp>
        <p:nvSpPr>
          <p:cNvPr id="12" name="Content Placeholder 11">
            <a:extLst>
              <a:ext uri="{FF2B5EF4-FFF2-40B4-BE49-F238E27FC236}">
                <a16:creationId xmlns:a16="http://schemas.microsoft.com/office/drawing/2014/main" id="{F2A48639-C419-46BE-9BD9-48B3273BA719}"/>
              </a:ext>
            </a:extLst>
          </p:cNvPr>
          <p:cNvSpPr>
            <a:spLocks noGrp="1"/>
          </p:cNvSpPr>
          <p:nvPr>
            <p:ph sz="quarter" idx="13"/>
          </p:nvPr>
        </p:nvSpPr>
        <p:spPr>
          <a:xfrm>
            <a:off x="445582" y="1591322"/>
            <a:ext cx="3926618" cy="2829757"/>
          </a:xfrm>
        </p:spPr>
        <p:txBody>
          <a:bodyPr vert="horz" lIns="91440" tIns="45720" rIns="91440" bIns="45720" rtlCol="0">
            <a:normAutofit/>
          </a:bodyPr>
          <a:lstStyle/>
          <a:p>
            <a:pPr marL="285750" indent="-228600" defTabSz="914400">
              <a:lnSpc>
                <a:spcPct val="90000"/>
              </a:lnSpc>
              <a:buFont typeface="Arial" panose="020B0604020202020204" pitchFamily="34" charset="0"/>
              <a:buChar char="•"/>
            </a:pPr>
            <a:r>
              <a:rPr lang="en-US" sz="1800" b="1" dirty="0">
                <a:solidFill>
                  <a:srgbClr val="12497F"/>
                </a:solidFill>
                <a:latin typeface="Overpass" panose="00000500000000000000" pitchFamily="50" charset="0"/>
                <a:ea typeface="+mn-ea"/>
                <a:cs typeface="+mn-cs"/>
              </a:rPr>
              <a:t>Organisation of EPRA flagship events</a:t>
            </a:r>
          </a:p>
          <a:p>
            <a:pPr marL="882650" lvl="1" indent="-228600" defTabSz="914400">
              <a:lnSpc>
                <a:spcPct val="90000"/>
              </a:lnSpc>
              <a:buFont typeface="Arial" panose="020B0604020202020204" pitchFamily="34" charset="0"/>
              <a:buChar char="•"/>
            </a:pPr>
            <a:r>
              <a:rPr lang="en-US" sz="1600" dirty="0">
                <a:solidFill>
                  <a:srgbClr val="12497F"/>
                </a:solidFill>
                <a:latin typeface="Overpass" panose="00000500000000000000" pitchFamily="50" charset="0"/>
                <a:ea typeface="+mn-ea"/>
                <a:cs typeface="+mn-cs"/>
              </a:rPr>
              <a:t>EPRA Annual Conference</a:t>
            </a:r>
          </a:p>
          <a:p>
            <a:pPr marL="882650" lvl="1" indent="-228600" defTabSz="914400">
              <a:lnSpc>
                <a:spcPct val="90000"/>
              </a:lnSpc>
              <a:buFont typeface="Arial" panose="020B0604020202020204" pitchFamily="34" charset="0"/>
              <a:buChar char="•"/>
            </a:pPr>
            <a:r>
              <a:rPr lang="en-US" sz="1600" dirty="0">
                <a:solidFill>
                  <a:srgbClr val="12497F"/>
                </a:solidFill>
                <a:latin typeface="Overpass" panose="00000500000000000000" pitchFamily="50" charset="0"/>
                <a:ea typeface="+mn-ea"/>
                <a:cs typeface="+mn-cs"/>
              </a:rPr>
              <a:t>Insight events in several locations</a:t>
            </a:r>
          </a:p>
          <a:p>
            <a:pPr lvl="1" indent="-228600" defTabSz="914400">
              <a:lnSpc>
                <a:spcPct val="90000"/>
              </a:lnSpc>
              <a:buFont typeface="Arial" panose="020B0604020202020204" pitchFamily="34" charset="0"/>
              <a:buChar char="•"/>
            </a:pPr>
            <a:endParaRPr lang="en-US" sz="1800" dirty="0">
              <a:solidFill>
                <a:srgbClr val="12497F"/>
              </a:solidFill>
              <a:latin typeface="Overpass" panose="00000500000000000000" pitchFamily="50" charset="0"/>
              <a:ea typeface="+mn-ea"/>
              <a:cs typeface="+mn-cs"/>
            </a:endParaRPr>
          </a:p>
          <a:p>
            <a:pPr marL="285750" indent="-228600" defTabSz="914400">
              <a:lnSpc>
                <a:spcPct val="90000"/>
              </a:lnSpc>
              <a:buFont typeface="Arial" panose="020B0604020202020204" pitchFamily="34" charset="0"/>
              <a:buChar char="•"/>
            </a:pPr>
            <a:r>
              <a:rPr lang="en-US" sz="1800" b="1" dirty="0">
                <a:solidFill>
                  <a:srgbClr val="12497F"/>
                </a:solidFill>
                <a:latin typeface="Overpass" panose="00000500000000000000" pitchFamily="50" charset="0"/>
                <a:ea typeface="+mn-ea"/>
                <a:cs typeface="+mn-cs"/>
              </a:rPr>
              <a:t>Ad-hoc industry workshops &amp; seminars</a:t>
            </a:r>
          </a:p>
          <a:p>
            <a:pPr marL="342900" indent="-228600" defTabSz="914400">
              <a:lnSpc>
                <a:spcPct val="90000"/>
              </a:lnSpc>
              <a:buFont typeface="Arial" panose="020B0604020202020204" pitchFamily="34" charset="0"/>
              <a:buChar char="•"/>
            </a:pPr>
            <a:endParaRPr lang="en-US" sz="1800" dirty="0">
              <a:solidFill>
                <a:srgbClr val="12497F"/>
              </a:solidFill>
              <a:latin typeface="Overpass" panose="00000500000000000000" pitchFamily="50" charset="0"/>
              <a:ea typeface="+mn-ea"/>
              <a:cs typeface="+mn-cs"/>
            </a:endParaRPr>
          </a:p>
          <a:p>
            <a:pPr marL="342900" indent="-228600" defTabSz="914400">
              <a:lnSpc>
                <a:spcPct val="90000"/>
              </a:lnSpc>
              <a:buFont typeface="Arial" panose="020B0604020202020204" pitchFamily="34" charset="0"/>
              <a:buChar char="•"/>
            </a:pPr>
            <a:endParaRPr lang="en-US" sz="1800" dirty="0">
              <a:solidFill>
                <a:srgbClr val="12497F"/>
              </a:solidFill>
              <a:latin typeface="Overpass" panose="00000500000000000000" pitchFamily="50" charset="0"/>
              <a:ea typeface="+mn-ea"/>
              <a:cs typeface="+mn-cs"/>
            </a:endParaRPr>
          </a:p>
        </p:txBody>
      </p:sp>
    </p:spTree>
    <p:extLst>
      <p:ext uri="{BB962C8B-B14F-4D97-AF65-F5344CB8AC3E}">
        <p14:creationId xmlns:p14="http://schemas.microsoft.com/office/powerpoint/2010/main" val="912135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13" y="249529"/>
            <a:ext cx="7899374" cy="585966"/>
          </a:xfrm>
        </p:spPr>
        <p:txBody>
          <a:bodyPr>
            <a:normAutofit/>
          </a:bodyPr>
          <a:lstStyle/>
          <a:p>
            <a:pPr algn="ctr"/>
            <a:r>
              <a:rPr lang="en-US" sz="2400" dirty="0"/>
              <a:t>EPRA Membership</a:t>
            </a:r>
          </a:p>
        </p:txBody>
      </p:sp>
      <p:sp>
        <p:nvSpPr>
          <p:cNvPr id="4" name="TextBox 3"/>
          <p:cNvSpPr txBox="1"/>
          <p:nvPr/>
        </p:nvSpPr>
        <p:spPr>
          <a:xfrm>
            <a:off x="305200" y="3841174"/>
            <a:ext cx="5122150" cy="230832"/>
          </a:xfrm>
          <a:prstGeom prst="rect">
            <a:avLst/>
          </a:prstGeom>
          <a:noFill/>
        </p:spPr>
        <p:txBody>
          <a:bodyPr wrap="square" lIns="0" rtlCol="0">
            <a:spAutoFit/>
          </a:bodyPr>
          <a:lstStyle/>
          <a:p>
            <a:r>
              <a:rPr lang="en-US" sz="900" i="1" dirty="0">
                <a:solidFill>
                  <a:schemeClr val="accent1"/>
                </a:solidFill>
                <a:latin typeface="Overpass Light" charset="0"/>
                <a:ea typeface="Overpass Light" charset="0"/>
                <a:cs typeface="Overpass Light" charset="0"/>
              </a:rPr>
              <a:t>*Investment Companies, Insurance Companies/Funds, Banks &amp; Stockbrokers</a:t>
            </a:r>
          </a:p>
        </p:txBody>
      </p:sp>
      <p:graphicFrame>
        <p:nvGraphicFramePr>
          <p:cNvPr id="5" name="Table 4"/>
          <p:cNvGraphicFramePr>
            <a:graphicFrameLocks noGrp="1"/>
          </p:cNvGraphicFramePr>
          <p:nvPr/>
        </p:nvGraphicFramePr>
        <p:xfrm>
          <a:off x="305200" y="1015523"/>
          <a:ext cx="5112568" cy="2761039"/>
        </p:xfrm>
        <a:graphic>
          <a:graphicData uri="http://schemas.openxmlformats.org/drawingml/2006/table">
            <a:tbl>
              <a:tblPr firstRow="1" bandRow="1">
                <a:tableStyleId>{5C22544A-7EE6-4342-B048-85BDC9FD1C3A}</a:tableStyleId>
              </a:tblPr>
              <a:tblGrid>
                <a:gridCol w="3281680">
                  <a:extLst>
                    <a:ext uri="{9D8B030D-6E8A-4147-A177-3AD203B41FA5}">
                      <a16:colId xmlns:a16="http://schemas.microsoft.com/office/drawing/2014/main" val="930739618"/>
                    </a:ext>
                  </a:extLst>
                </a:gridCol>
                <a:gridCol w="921701">
                  <a:extLst>
                    <a:ext uri="{9D8B030D-6E8A-4147-A177-3AD203B41FA5}">
                      <a16:colId xmlns:a16="http://schemas.microsoft.com/office/drawing/2014/main" val="36519198"/>
                    </a:ext>
                  </a:extLst>
                </a:gridCol>
                <a:gridCol w="909187">
                  <a:extLst>
                    <a:ext uri="{9D8B030D-6E8A-4147-A177-3AD203B41FA5}">
                      <a16:colId xmlns:a16="http://schemas.microsoft.com/office/drawing/2014/main" val="802359491"/>
                    </a:ext>
                  </a:extLst>
                </a:gridCol>
              </a:tblGrid>
              <a:tr h="536399">
                <a:tc>
                  <a:txBody>
                    <a:bodyPr/>
                    <a:lstStyle/>
                    <a:p>
                      <a:r>
                        <a:rPr lang="en-US" dirty="0">
                          <a:latin typeface="Overpass" charset="0"/>
                          <a:ea typeface="Overpass" charset="0"/>
                          <a:cs typeface="Overpass" charset="0"/>
                        </a:rPr>
                        <a:t>Member</a:t>
                      </a:r>
                      <a:endParaRPr lang="en-GB" dirty="0">
                        <a:latin typeface="Overpass" charset="0"/>
                        <a:ea typeface="Overpass" charset="0"/>
                        <a:cs typeface="Overpass" charset="0"/>
                      </a:endParaRPr>
                    </a:p>
                  </a:txBody>
                  <a:tcPr anchor="ctr"/>
                </a:tc>
                <a:tc>
                  <a:txBody>
                    <a:bodyPr/>
                    <a:lstStyle/>
                    <a:p>
                      <a:pPr algn="ctr"/>
                      <a:r>
                        <a:rPr lang="en-US" dirty="0">
                          <a:latin typeface="Overpass" charset="0"/>
                          <a:ea typeface="Overpass" charset="0"/>
                          <a:cs typeface="Overpass" charset="0"/>
                        </a:rPr>
                        <a:t>No.</a:t>
                      </a:r>
                      <a:endParaRPr lang="en-GB" dirty="0">
                        <a:latin typeface="Overpass" charset="0"/>
                        <a:ea typeface="Overpass" charset="0"/>
                        <a:cs typeface="Overpass" charset="0"/>
                      </a:endParaRPr>
                    </a:p>
                  </a:txBody>
                  <a:tcPr anchor="ctr"/>
                </a:tc>
                <a:tc>
                  <a:txBody>
                    <a:bodyPr/>
                    <a:lstStyle/>
                    <a:p>
                      <a:pPr algn="ctr"/>
                      <a:r>
                        <a:rPr lang="en-US" dirty="0">
                          <a:latin typeface="Overpass" charset="0"/>
                          <a:ea typeface="Overpass" charset="0"/>
                          <a:cs typeface="Overpass" charset="0"/>
                        </a:rPr>
                        <a:t>%</a:t>
                      </a:r>
                      <a:endParaRPr lang="en-GB" dirty="0">
                        <a:latin typeface="Overpass" charset="0"/>
                        <a:ea typeface="Overpass" charset="0"/>
                        <a:cs typeface="Overpass" charset="0"/>
                      </a:endParaRPr>
                    </a:p>
                  </a:txBody>
                  <a:tcPr anchor="ctr"/>
                </a:tc>
                <a:extLst>
                  <a:ext uri="{0D108BD9-81ED-4DB2-BD59-A6C34878D82A}">
                    <a16:rowId xmlns:a16="http://schemas.microsoft.com/office/drawing/2014/main" val="1752680639"/>
                  </a:ext>
                </a:extLst>
              </a:tr>
              <a:tr h="444928">
                <a:tc>
                  <a:txBody>
                    <a:bodyPr/>
                    <a:lstStyle/>
                    <a:p>
                      <a:r>
                        <a:rPr lang="en-US" dirty="0">
                          <a:solidFill>
                            <a:srgbClr val="002F65"/>
                          </a:solidFill>
                          <a:latin typeface="Overpass" charset="0"/>
                          <a:ea typeface="Overpass" charset="0"/>
                          <a:cs typeface="Overpass" charset="0"/>
                        </a:rPr>
                        <a:t>Property Companies &amp; REITS</a:t>
                      </a:r>
                      <a:endParaRPr lang="en-GB" dirty="0">
                        <a:solidFill>
                          <a:srgbClr val="002F65"/>
                        </a:solidFill>
                        <a:latin typeface="Overpass" charset="0"/>
                        <a:ea typeface="Overpass" charset="0"/>
                        <a:cs typeface="Overpass" charset="0"/>
                      </a:endParaRPr>
                    </a:p>
                  </a:txBody>
                  <a:tcPr anchor="ctr">
                    <a:solidFill>
                      <a:schemeClr val="bg2"/>
                    </a:solidFill>
                  </a:tcPr>
                </a:tc>
                <a:tc>
                  <a:txBody>
                    <a:bodyPr/>
                    <a:lstStyle/>
                    <a:p>
                      <a:pPr algn="ctr"/>
                      <a:r>
                        <a:rPr lang="en-US" dirty="0">
                          <a:solidFill>
                            <a:srgbClr val="002F65"/>
                          </a:solidFill>
                          <a:latin typeface="Overpass" charset="0"/>
                          <a:ea typeface="Overpass" charset="0"/>
                          <a:cs typeface="Overpass" charset="0"/>
                        </a:rPr>
                        <a:t>182</a:t>
                      </a:r>
                      <a:endParaRPr lang="en-GB" dirty="0">
                        <a:solidFill>
                          <a:srgbClr val="002F65"/>
                        </a:solidFill>
                        <a:latin typeface="Overpass" charset="0"/>
                        <a:ea typeface="Overpass" charset="0"/>
                        <a:cs typeface="Overpass" charset="0"/>
                      </a:endParaRPr>
                    </a:p>
                  </a:txBody>
                  <a:tcPr anchor="ctr">
                    <a:solidFill>
                      <a:schemeClr val="bg2"/>
                    </a:solidFill>
                  </a:tcPr>
                </a:tc>
                <a:tc>
                  <a:txBody>
                    <a:bodyPr/>
                    <a:lstStyle/>
                    <a:p>
                      <a:pPr algn="ctr"/>
                      <a:r>
                        <a:rPr lang="en-GB" dirty="0">
                          <a:solidFill>
                            <a:srgbClr val="002F65"/>
                          </a:solidFill>
                          <a:latin typeface="Overpass" charset="0"/>
                          <a:ea typeface="Overpass" charset="0"/>
                          <a:cs typeface="Overpass" charset="0"/>
                        </a:rPr>
                        <a:t>65</a:t>
                      </a:r>
                    </a:p>
                  </a:txBody>
                  <a:tcPr anchor="ctr">
                    <a:solidFill>
                      <a:schemeClr val="bg2"/>
                    </a:solidFill>
                  </a:tcPr>
                </a:tc>
                <a:extLst>
                  <a:ext uri="{0D108BD9-81ED-4DB2-BD59-A6C34878D82A}">
                    <a16:rowId xmlns:a16="http://schemas.microsoft.com/office/drawing/2014/main" val="904166586"/>
                  </a:ext>
                </a:extLst>
              </a:tr>
              <a:tr h="444928">
                <a:tc>
                  <a:txBody>
                    <a:bodyPr/>
                    <a:lstStyle/>
                    <a:p>
                      <a:r>
                        <a:rPr lang="en-US" dirty="0">
                          <a:solidFill>
                            <a:srgbClr val="002F65"/>
                          </a:solidFill>
                          <a:latin typeface="Overpass" charset="0"/>
                          <a:ea typeface="Overpass" charset="0"/>
                          <a:cs typeface="Overpass" charset="0"/>
                        </a:rPr>
                        <a:t>Investors*</a:t>
                      </a:r>
                      <a:endParaRPr lang="en-GB" dirty="0">
                        <a:solidFill>
                          <a:srgbClr val="002F65"/>
                        </a:solidFill>
                        <a:latin typeface="Overpass" charset="0"/>
                        <a:ea typeface="Overpass" charset="0"/>
                        <a:cs typeface="Overpass" charset="0"/>
                      </a:endParaRPr>
                    </a:p>
                  </a:txBody>
                  <a:tcPr anchor="ctr">
                    <a:solidFill>
                      <a:schemeClr val="bg1">
                        <a:lumMod val="95000"/>
                      </a:schemeClr>
                    </a:solidFill>
                  </a:tcPr>
                </a:tc>
                <a:tc>
                  <a:txBody>
                    <a:bodyPr/>
                    <a:lstStyle/>
                    <a:p>
                      <a:pPr algn="ctr"/>
                      <a:r>
                        <a:rPr lang="en-GB" dirty="0">
                          <a:solidFill>
                            <a:srgbClr val="002F65"/>
                          </a:solidFill>
                          <a:latin typeface="Overpass" charset="0"/>
                          <a:ea typeface="Overpass" charset="0"/>
                          <a:cs typeface="Overpass" charset="0"/>
                        </a:rPr>
                        <a:t>60</a:t>
                      </a:r>
                    </a:p>
                  </a:txBody>
                  <a:tcPr anchor="ctr">
                    <a:solidFill>
                      <a:schemeClr val="bg1">
                        <a:lumMod val="95000"/>
                      </a:schemeClr>
                    </a:solidFill>
                  </a:tcPr>
                </a:tc>
                <a:tc>
                  <a:txBody>
                    <a:bodyPr/>
                    <a:lstStyle/>
                    <a:p>
                      <a:pPr algn="ctr"/>
                      <a:r>
                        <a:rPr lang="en-GB" dirty="0">
                          <a:solidFill>
                            <a:srgbClr val="002F65"/>
                          </a:solidFill>
                          <a:latin typeface="Overpass" charset="0"/>
                          <a:ea typeface="Overpass" charset="0"/>
                          <a:cs typeface="Overpass" charset="0"/>
                        </a:rPr>
                        <a:t>21</a:t>
                      </a:r>
                    </a:p>
                  </a:txBody>
                  <a:tcPr anchor="ctr">
                    <a:solidFill>
                      <a:schemeClr val="bg1">
                        <a:lumMod val="95000"/>
                      </a:schemeClr>
                    </a:solidFill>
                  </a:tcPr>
                </a:tc>
                <a:extLst>
                  <a:ext uri="{0D108BD9-81ED-4DB2-BD59-A6C34878D82A}">
                    <a16:rowId xmlns:a16="http://schemas.microsoft.com/office/drawing/2014/main" val="2521379664"/>
                  </a:ext>
                </a:extLst>
              </a:tr>
              <a:tr h="444928">
                <a:tc>
                  <a:txBody>
                    <a:bodyPr/>
                    <a:lstStyle/>
                    <a:p>
                      <a:r>
                        <a:rPr lang="en-US" dirty="0">
                          <a:solidFill>
                            <a:srgbClr val="002F65"/>
                          </a:solidFill>
                          <a:latin typeface="Overpass" charset="0"/>
                          <a:ea typeface="Overpass" charset="0"/>
                          <a:cs typeface="Overpass" charset="0"/>
                        </a:rPr>
                        <a:t>Academics</a:t>
                      </a:r>
                      <a:endParaRPr lang="en-GB" dirty="0">
                        <a:solidFill>
                          <a:srgbClr val="002F65"/>
                        </a:solidFill>
                        <a:latin typeface="Overpass" charset="0"/>
                        <a:ea typeface="Overpass" charset="0"/>
                        <a:cs typeface="Overpass" charset="0"/>
                      </a:endParaRPr>
                    </a:p>
                  </a:txBody>
                  <a:tcPr anchor="ctr">
                    <a:solidFill>
                      <a:schemeClr val="bg2"/>
                    </a:solidFill>
                  </a:tcPr>
                </a:tc>
                <a:tc>
                  <a:txBody>
                    <a:bodyPr/>
                    <a:lstStyle/>
                    <a:p>
                      <a:pPr algn="ctr"/>
                      <a:r>
                        <a:rPr lang="en-US" dirty="0">
                          <a:solidFill>
                            <a:srgbClr val="002F65"/>
                          </a:solidFill>
                          <a:latin typeface="Overpass" charset="0"/>
                          <a:ea typeface="Overpass" charset="0"/>
                          <a:cs typeface="Overpass" charset="0"/>
                        </a:rPr>
                        <a:t>21</a:t>
                      </a:r>
                      <a:endParaRPr lang="en-GB" dirty="0">
                        <a:solidFill>
                          <a:srgbClr val="002F65"/>
                        </a:solidFill>
                        <a:latin typeface="Overpass" charset="0"/>
                        <a:ea typeface="Overpass" charset="0"/>
                        <a:cs typeface="Overpass" charset="0"/>
                      </a:endParaRPr>
                    </a:p>
                  </a:txBody>
                  <a:tcPr anchor="ctr">
                    <a:solidFill>
                      <a:schemeClr val="bg2"/>
                    </a:solidFill>
                  </a:tcPr>
                </a:tc>
                <a:tc>
                  <a:txBody>
                    <a:bodyPr/>
                    <a:lstStyle/>
                    <a:p>
                      <a:pPr algn="ctr"/>
                      <a:r>
                        <a:rPr lang="en-GB" dirty="0">
                          <a:solidFill>
                            <a:srgbClr val="002F65"/>
                          </a:solidFill>
                          <a:latin typeface="Overpass" charset="0"/>
                          <a:ea typeface="Overpass" charset="0"/>
                          <a:cs typeface="Overpass" charset="0"/>
                        </a:rPr>
                        <a:t>8</a:t>
                      </a:r>
                    </a:p>
                  </a:txBody>
                  <a:tcPr anchor="ctr">
                    <a:solidFill>
                      <a:schemeClr val="bg2"/>
                    </a:solidFill>
                  </a:tcPr>
                </a:tc>
                <a:extLst>
                  <a:ext uri="{0D108BD9-81ED-4DB2-BD59-A6C34878D82A}">
                    <a16:rowId xmlns:a16="http://schemas.microsoft.com/office/drawing/2014/main" val="3120634870"/>
                  </a:ext>
                </a:extLst>
              </a:tr>
              <a:tr h="444928">
                <a:tc>
                  <a:txBody>
                    <a:bodyPr/>
                    <a:lstStyle/>
                    <a:p>
                      <a:r>
                        <a:rPr lang="en-US" dirty="0">
                          <a:solidFill>
                            <a:srgbClr val="002F65"/>
                          </a:solidFill>
                          <a:latin typeface="Overpass" charset="0"/>
                          <a:ea typeface="Overpass" charset="0"/>
                          <a:cs typeface="Overpass" charset="0"/>
                        </a:rPr>
                        <a:t>Consultants &amp; others</a:t>
                      </a:r>
                      <a:endParaRPr lang="en-GB" dirty="0">
                        <a:solidFill>
                          <a:srgbClr val="002F65"/>
                        </a:solidFill>
                        <a:latin typeface="Overpass" charset="0"/>
                        <a:ea typeface="Overpass" charset="0"/>
                        <a:cs typeface="Overpass" charset="0"/>
                      </a:endParaRPr>
                    </a:p>
                  </a:txBody>
                  <a:tcPr anchor="ctr">
                    <a:solidFill>
                      <a:schemeClr val="bg1">
                        <a:lumMod val="95000"/>
                      </a:schemeClr>
                    </a:solidFill>
                  </a:tcPr>
                </a:tc>
                <a:tc>
                  <a:txBody>
                    <a:bodyPr/>
                    <a:lstStyle/>
                    <a:p>
                      <a:pPr algn="ctr"/>
                      <a:r>
                        <a:rPr lang="en-US" dirty="0">
                          <a:solidFill>
                            <a:srgbClr val="002F65"/>
                          </a:solidFill>
                          <a:latin typeface="Overpass" charset="0"/>
                          <a:ea typeface="Overpass" charset="0"/>
                          <a:cs typeface="Overpass" charset="0"/>
                        </a:rPr>
                        <a:t>17</a:t>
                      </a:r>
                      <a:endParaRPr lang="en-GB" dirty="0">
                        <a:solidFill>
                          <a:srgbClr val="002F65"/>
                        </a:solidFill>
                        <a:latin typeface="Overpass" charset="0"/>
                        <a:ea typeface="Overpass" charset="0"/>
                        <a:cs typeface="Overpass" charset="0"/>
                      </a:endParaRPr>
                    </a:p>
                  </a:txBody>
                  <a:tcPr anchor="ctr">
                    <a:solidFill>
                      <a:schemeClr val="bg1">
                        <a:lumMod val="95000"/>
                      </a:schemeClr>
                    </a:solidFill>
                  </a:tcPr>
                </a:tc>
                <a:tc>
                  <a:txBody>
                    <a:bodyPr/>
                    <a:lstStyle/>
                    <a:p>
                      <a:pPr algn="ctr"/>
                      <a:r>
                        <a:rPr lang="en-GB" dirty="0">
                          <a:solidFill>
                            <a:srgbClr val="002F65"/>
                          </a:solidFill>
                          <a:latin typeface="Overpass" charset="0"/>
                          <a:ea typeface="Overpass" charset="0"/>
                          <a:cs typeface="Overpass" charset="0"/>
                        </a:rPr>
                        <a:t>6</a:t>
                      </a:r>
                    </a:p>
                  </a:txBody>
                  <a:tcPr anchor="ctr">
                    <a:solidFill>
                      <a:schemeClr val="bg1">
                        <a:lumMod val="95000"/>
                      </a:schemeClr>
                    </a:solidFill>
                  </a:tcPr>
                </a:tc>
                <a:extLst>
                  <a:ext uri="{0D108BD9-81ED-4DB2-BD59-A6C34878D82A}">
                    <a16:rowId xmlns:a16="http://schemas.microsoft.com/office/drawing/2014/main" val="4036118499"/>
                  </a:ext>
                </a:extLst>
              </a:tr>
              <a:tr h="444928">
                <a:tc>
                  <a:txBody>
                    <a:bodyPr/>
                    <a:lstStyle/>
                    <a:p>
                      <a:r>
                        <a:rPr lang="en-US" b="1" dirty="0">
                          <a:solidFill>
                            <a:srgbClr val="002F65"/>
                          </a:solidFill>
                          <a:latin typeface="Overpass" charset="0"/>
                          <a:ea typeface="Overpass" charset="0"/>
                          <a:cs typeface="Overpass" charset="0"/>
                        </a:rPr>
                        <a:t>Total</a:t>
                      </a:r>
                      <a:endParaRPr lang="en-GB" b="1" dirty="0">
                        <a:solidFill>
                          <a:srgbClr val="002F65"/>
                        </a:solidFill>
                        <a:latin typeface="Overpass" charset="0"/>
                        <a:ea typeface="Overpass" charset="0"/>
                        <a:cs typeface="Overpass" charset="0"/>
                      </a:endParaRPr>
                    </a:p>
                  </a:txBody>
                  <a:tcPr anchor="ctr">
                    <a:solidFill>
                      <a:schemeClr val="accent2"/>
                    </a:solidFill>
                  </a:tcPr>
                </a:tc>
                <a:tc>
                  <a:txBody>
                    <a:bodyPr/>
                    <a:lstStyle/>
                    <a:p>
                      <a:pPr algn="ctr"/>
                      <a:r>
                        <a:rPr lang="en-US" b="1" dirty="0">
                          <a:solidFill>
                            <a:srgbClr val="002F65"/>
                          </a:solidFill>
                          <a:latin typeface="Overpass" charset="0"/>
                          <a:ea typeface="Overpass" charset="0"/>
                          <a:cs typeface="Overpass" charset="0"/>
                        </a:rPr>
                        <a:t>280</a:t>
                      </a:r>
                      <a:endParaRPr lang="en-GB" b="1" dirty="0">
                        <a:solidFill>
                          <a:srgbClr val="002F65"/>
                        </a:solidFill>
                        <a:latin typeface="Overpass" charset="0"/>
                        <a:ea typeface="Overpass" charset="0"/>
                        <a:cs typeface="Overpass" charset="0"/>
                      </a:endParaRPr>
                    </a:p>
                  </a:txBody>
                  <a:tcPr anchor="ctr">
                    <a:solidFill>
                      <a:schemeClr val="accent2"/>
                    </a:solidFill>
                  </a:tcPr>
                </a:tc>
                <a:tc>
                  <a:txBody>
                    <a:bodyPr/>
                    <a:lstStyle/>
                    <a:p>
                      <a:pPr algn="ctr"/>
                      <a:r>
                        <a:rPr lang="en-US" b="1" dirty="0">
                          <a:solidFill>
                            <a:srgbClr val="002F65"/>
                          </a:solidFill>
                          <a:latin typeface="Overpass" charset="0"/>
                          <a:ea typeface="Overpass" charset="0"/>
                          <a:cs typeface="Overpass" charset="0"/>
                        </a:rPr>
                        <a:t>100</a:t>
                      </a:r>
                      <a:endParaRPr lang="en-GB" b="1" dirty="0">
                        <a:solidFill>
                          <a:srgbClr val="002F65"/>
                        </a:solidFill>
                        <a:latin typeface="Overpass" charset="0"/>
                        <a:ea typeface="Overpass" charset="0"/>
                        <a:cs typeface="Overpass" charset="0"/>
                      </a:endParaRPr>
                    </a:p>
                  </a:txBody>
                  <a:tcPr anchor="ctr">
                    <a:solidFill>
                      <a:schemeClr val="accent2"/>
                    </a:solidFill>
                  </a:tcPr>
                </a:tc>
                <a:extLst>
                  <a:ext uri="{0D108BD9-81ED-4DB2-BD59-A6C34878D82A}">
                    <a16:rowId xmlns:a16="http://schemas.microsoft.com/office/drawing/2014/main" val="4250422959"/>
                  </a:ext>
                </a:extLst>
              </a:tr>
            </a:tbl>
          </a:graphicData>
        </a:graphic>
      </p:graphicFrame>
      <p:sp>
        <p:nvSpPr>
          <p:cNvPr id="6" name="Right Brace 5"/>
          <p:cNvSpPr/>
          <p:nvPr/>
        </p:nvSpPr>
        <p:spPr bwMode="auto">
          <a:xfrm>
            <a:off x="5576123" y="1580432"/>
            <a:ext cx="183411" cy="429797"/>
          </a:xfrm>
          <a:prstGeom prst="rightBrace">
            <a:avLst>
              <a:gd name="adj1" fmla="val 47441"/>
              <a:gd name="adj2" fmla="val 50453"/>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600" b="1" i="0" u="none" strike="noStrike" normalizeH="0" baseline="0">
              <a:ln w="22225">
                <a:solidFill>
                  <a:schemeClr val="accent2"/>
                </a:solidFill>
                <a:prstDash val="solid"/>
              </a:ln>
              <a:solidFill>
                <a:schemeClr val="accent2">
                  <a:lumMod val="40000"/>
                  <a:lumOff val="60000"/>
                </a:schemeClr>
              </a:solidFill>
              <a:latin typeface="Arial" charset="0"/>
              <a:ea typeface="ＭＳ Ｐゴシック" pitchFamily="1" charset="-128"/>
            </a:endParaRPr>
          </a:p>
        </p:txBody>
      </p:sp>
      <p:sp>
        <p:nvSpPr>
          <p:cNvPr id="7" name="TextBox 6"/>
          <p:cNvSpPr txBox="1"/>
          <p:nvPr/>
        </p:nvSpPr>
        <p:spPr>
          <a:xfrm>
            <a:off x="5823726" y="1333665"/>
            <a:ext cx="2376057" cy="923330"/>
          </a:xfrm>
          <a:prstGeom prst="rect">
            <a:avLst/>
          </a:prstGeom>
          <a:noFill/>
        </p:spPr>
        <p:txBody>
          <a:bodyPr wrap="square" rtlCol="0">
            <a:spAutoFit/>
          </a:bodyPr>
          <a:lstStyle/>
          <a:p>
            <a:pPr algn="ctr"/>
            <a:r>
              <a:rPr lang="en-US" sz="1800" dirty="0">
                <a:solidFill>
                  <a:srgbClr val="002F65"/>
                </a:solidFill>
                <a:latin typeface="Overpass Light" charset="0"/>
                <a:ea typeface="Overpass Light" charset="0"/>
                <a:cs typeface="Overpass Light" charset="0"/>
              </a:rPr>
              <a:t>Representing</a:t>
            </a:r>
          </a:p>
          <a:p>
            <a:pPr algn="ctr"/>
            <a:r>
              <a:rPr lang="en-GB" sz="1800" b="1" dirty="0">
                <a:solidFill>
                  <a:srgbClr val="002F65"/>
                </a:solidFill>
                <a:latin typeface="Overpass" charset="0"/>
                <a:ea typeface="Overpass" charset="0"/>
                <a:cs typeface="Overpass" charset="0"/>
              </a:rPr>
              <a:t>&gt; €670 billion</a:t>
            </a:r>
          </a:p>
          <a:p>
            <a:pPr algn="ctr"/>
            <a:r>
              <a:rPr lang="en-GB" sz="1800" dirty="0">
                <a:solidFill>
                  <a:srgbClr val="002F65"/>
                </a:solidFill>
                <a:latin typeface="Overpass" charset="0"/>
                <a:ea typeface="Overpass" charset="0"/>
                <a:cs typeface="Overpass" charset="0"/>
              </a:rPr>
              <a:t>of real estate assets</a:t>
            </a:r>
          </a:p>
        </p:txBody>
      </p:sp>
    </p:spTree>
    <p:extLst>
      <p:ext uri="{BB962C8B-B14F-4D97-AF65-F5344CB8AC3E}">
        <p14:creationId xmlns:p14="http://schemas.microsoft.com/office/powerpoint/2010/main" val="175918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S_PPT_DBNAME" val="EPRA Master Presentation[20171017164222641].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Office Theme">
  <a:themeElements>
    <a:clrScheme name="EPRA">
      <a:dk1>
        <a:srgbClr val="000000"/>
      </a:dk1>
      <a:lt1>
        <a:srgbClr val="FFFFFF"/>
      </a:lt1>
      <a:dk2>
        <a:srgbClr val="44546A"/>
      </a:dk2>
      <a:lt2>
        <a:srgbClr val="E7E6E6"/>
      </a:lt2>
      <a:accent1>
        <a:srgbClr val="12497F"/>
      </a:accent1>
      <a:accent2>
        <a:srgbClr val="EBA61C"/>
      </a:accent2>
      <a:accent3>
        <a:srgbClr val="69AAF3"/>
      </a:accent3>
      <a:accent4>
        <a:srgbClr val="2274BC"/>
      </a:accent4>
      <a:accent5>
        <a:srgbClr val="767676"/>
      </a:accent5>
      <a:accent6>
        <a:srgbClr val="515151"/>
      </a:accent6>
      <a:hlink>
        <a:srgbClr val="0563C1"/>
      </a:hlink>
      <a:folHlink>
        <a:srgbClr val="0563C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404</Words>
  <Application>Microsoft Office PowerPoint</Application>
  <PresentationFormat>On-screen Show (16:9)</PresentationFormat>
  <Paragraphs>76</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Franklin Gothic Book</vt:lpstr>
      <vt:lpstr>Overpass</vt:lpstr>
      <vt:lpstr>Overpass ExtraLight</vt:lpstr>
      <vt:lpstr>Overpass Light</vt:lpstr>
      <vt:lpstr>Overpass SemiBold</vt:lpstr>
      <vt:lpstr>Office Theme</vt:lpstr>
      <vt:lpstr>Meet EPRA, the European Public Real Estate Association </vt:lpstr>
      <vt:lpstr>EPRA’s MISSION STATEMENT</vt:lpstr>
      <vt:lpstr>The Association</vt:lpstr>
      <vt:lpstr>Research &amp; Indexes</vt:lpstr>
      <vt:lpstr>Investor Outreach</vt:lpstr>
      <vt:lpstr>Reporting &amp;  Accounting – Sustainability</vt:lpstr>
      <vt:lpstr>Public Affairs</vt:lpstr>
      <vt:lpstr>Events &amp; Networking</vt:lpstr>
      <vt:lpstr>EPRA Membership</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Gaëlle Delattre</dc:creator>
  <cp:lastModifiedBy>Kasia Jasik</cp:lastModifiedBy>
  <cp:revision>184</cp:revision>
  <dcterms:created xsi:type="dcterms:W3CDTF">2017-04-10T15:16:12Z</dcterms:created>
  <dcterms:modified xsi:type="dcterms:W3CDTF">2021-05-04T10:32:09Z</dcterms:modified>
</cp:coreProperties>
</file>