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4.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8"/>
  </p:notesMasterIdLst>
  <p:handoutMasterIdLst>
    <p:handoutMasterId r:id="rId19"/>
  </p:handoutMasterIdLst>
  <p:sldIdLst>
    <p:sldId id="268" r:id="rId2"/>
    <p:sldId id="1036" r:id="rId3"/>
    <p:sldId id="342" r:id="rId4"/>
    <p:sldId id="999" r:id="rId5"/>
    <p:sldId id="1093" r:id="rId6"/>
    <p:sldId id="490" r:id="rId7"/>
    <p:sldId id="523" r:id="rId8"/>
    <p:sldId id="1079" r:id="rId9"/>
    <p:sldId id="1080" r:id="rId10"/>
    <p:sldId id="1083" r:id="rId11"/>
    <p:sldId id="1094" r:id="rId12"/>
    <p:sldId id="1016" r:id="rId13"/>
    <p:sldId id="1086" r:id="rId14"/>
    <p:sldId id="1041" r:id="rId15"/>
    <p:sldId id="1068" r:id="rId16"/>
    <p:sldId id="1075" r:id="rId17"/>
  </p:sldIdLst>
  <p:sldSz cx="9144000" cy="5143500" type="screen16x9"/>
  <p:notesSz cx="6858000" cy="9144000"/>
  <p:custDataLst>
    <p:tags r:id="rId20"/>
  </p:custDataLst>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162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m Kesseler" initials="TK" lastIdx="1" clrIdx="0">
    <p:extLst>
      <p:ext uri="{19B8F6BF-5375-455C-9EA6-DF929625EA0E}">
        <p15:presenceInfo xmlns:p15="http://schemas.microsoft.com/office/powerpoint/2012/main" userId="S-1-5-21-374817981-262743019-2175783739-11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74BC"/>
    <a:srgbClr val="12497F"/>
    <a:srgbClr val="EBA61C"/>
    <a:srgbClr val="69AAF3"/>
    <a:srgbClr val="008000"/>
    <a:srgbClr val="FF5722"/>
    <a:srgbClr val="CAC8C5"/>
    <a:srgbClr val="E6E6E6"/>
    <a:srgbClr val="F4B084"/>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3184" autoAdjust="0"/>
  </p:normalViewPr>
  <p:slideViewPr>
    <p:cSldViewPr snapToGrid="0" snapToObjects="1">
      <p:cViewPr varScale="1">
        <p:scale>
          <a:sx n="140" d="100"/>
          <a:sy n="140" d="100"/>
        </p:scale>
        <p:origin x="648" y="120"/>
      </p:cViewPr>
      <p:guideLst>
        <p:guide pos="2880"/>
        <p:guide orient="horz" pos="1620"/>
      </p:guideLst>
    </p:cSldViewPr>
  </p:slideViewPr>
  <p:notesTextViewPr>
    <p:cViewPr>
      <p:scale>
        <a:sx n="1" d="1"/>
        <a:sy n="1" d="1"/>
      </p:scale>
      <p:origin x="0" y="0"/>
    </p:cViewPr>
  </p:notesTextViewPr>
  <p:notesViewPr>
    <p:cSldViewPr snapToGrid="0" snapToObjects="1">
      <p:cViewPr varScale="1">
        <p:scale>
          <a:sx n="141" d="100"/>
          <a:sy n="141" d="100"/>
        </p:scale>
        <p:origin x="491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September%202020\Data%20for%20the%20slides%20-%20September%202020.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192.168.2.22\FileServer\Communications\12.%20Materials\14.%20EPRA%20master%20presentation\Data%20for%20the%20slides\KMS%20-%20March%202021\Data%20for%20the%20slides%20-%20March%202021.xlsx" TargetMode="External"/></Relationships>
</file>

<file path=ppt/charts/_rels/chart11.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September%202020\Data%20for%20the%20slides%20-%20September%202020.xlsx" TargetMode="External"/><Relationship Id="rId2" Type="http://schemas.microsoft.com/office/2011/relationships/chartColorStyle" Target="colors8.xml"/><Relationship Id="rId1" Type="http://schemas.microsoft.com/office/2011/relationships/chartStyle" Target="style8.xml"/></Relationships>
</file>

<file path=ppt/charts/_rels/chart2.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March%202021\Data%20for%20the%20slides%20-%20March%20202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September%202020\Data%20for%20the%20slides%20-%20September%2020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March%202021\Data%20for%20the%20slides%20-%20March%20202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March%202021\Data%20for%20the%20slides%20-%20March%20202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March%202021\Data%20for%20the%20slides%20-%20March%20202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1" Type="http://schemas.openxmlformats.org/officeDocument/2006/relationships/oleObject" Target="file:///\\192.168.2.22\FileServer\Communications\12.%20Materials\14.%20EPRA%20master%20presentation\Data%20for%20the%20slides\KMS%20-%20March%202021\Data%20for%20the%20slides%20-%20March%202021.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192.168.2.22\FileServer\Communications\12.%20Materials\14.%20EPRA%20master%20presentation\Data%20for%20the%20slides\KMS%20-%20March%202021\Data%20for%20the%20slides%20-%20March%202021.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1" Type="http://schemas.openxmlformats.org/officeDocument/2006/relationships/oleObject" Target="file:///\\192.168.2.22\FileServer\Communications\12.%20Materials\14.%20EPRA%20master%20presentation\Data%20for%20the%20slides\KMS%20-%20March%202021\Data%20for%20the%20slides%20-%20March%20202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3D8-41A6-842F-0A2B62D3321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3D8-41A6-842F-0A2B62D3321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D8-41A6-842F-0A2B62D3321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D8-41A6-842F-0A2B62D3321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3D8-41A6-842F-0A2B62D33213}"/>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3D8-41A6-842F-0A2B62D33213}"/>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3D8-41A6-842F-0A2B62D33213}"/>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73D8-41A6-842F-0A2B62D33213}"/>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73D8-41A6-842F-0A2B62D33213}"/>
              </c:ext>
            </c:extLst>
          </c:dPt>
          <c:dLbls>
            <c:dLbl>
              <c:idx val="0"/>
              <c:tx>
                <c:rich>
                  <a:bodyPr/>
                  <a:lstStyle/>
                  <a:p>
                    <a:fld id="{6FD98C9C-0D34-4608-B2EA-361CAEDF0C93}" type="CELLREF">
                      <a:rPr lang="en-US"/>
                      <a:pPr/>
                      <a:t>[CELLREF]</a:t>
                    </a:fld>
                    <a:endParaRPr lang="LID4096"/>
                  </a:p>
                </c:rich>
              </c:tx>
              <c:dLblPos val="outEnd"/>
              <c:showLegendKey val="0"/>
              <c:showVal val="0"/>
              <c:showCatName val="0"/>
              <c:showSerName val="0"/>
              <c:showPercent val="1"/>
              <c:showBubbleSize val="0"/>
              <c:extLst>
                <c:ext xmlns:c15="http://schemas.microsoft.com/office/drawing/2012/chart" uri="{CE6537A1-D6FC-4f65-9D91-7224C49458BB}">
                  <c15:dlblFieldTable>
                    <c15:dlblFTEntry>
                      <c15:txfldGUID>{6FD98C9C-0D34-4608-B2EA-361CAEDF0C93}</c15:txfldGUID>
                      <c15:f>'Index and Properties 2019 '!$B$51</c15:f>
                      <c15:dlblFieldTableCache>
                        <c:ptCount val="1"/>
                        <c:pt idx="0">
                          <c:v>Offices 29%</c:v>
                        </c:pt>
                      </c15:dlblFieldTableCache>
                    </c15:dlblFTEntry>
                  </c15:dlblFieldTable>
                  <c15:showDataLabelsRange val="0"/>
                </c:ext>
                <c:ext xmlns:c16="http://schemas.microsoft.com/office/drawing/2014/chart" uri="{C3380CC4-5D6E-409C-BE32-E72D297353CC}">
                  <c16:uniqueId val="{00000001-73D8-41A6-842F-0A2B62D33213}"/>
                </c:ext>
              </c:extLst>
            </c:dLbl>
            <c:dLbl>
              <c:idx val="1"/>
              <c:tx>
                <c:rich>
                  <a:bodyPr/>
                  <a:lstStyle/>
                  <a:p>
                    <a:fld id="{9C21BA66-97D7-4B10-894E-5E1050A5448E}" type="CELLREF">
                      <a:rPr lang="en-US"/>
                      <a:pPr/>
                      <a:t>[CELLREF]</a:t>
                    </a:fld>
                    <a:endParaRPr lang="LID4096"/>
                  </a:p>
                </c:rich>
              </c:tx>
              <c:dLblPos val="outEnd"/>
              <c:showLegendKey val="0"/>
              <c:showVal val="0"/>
              <c:showCatName val="0"/>
              <c:showSerName val="0"/>
              <c:showPercent val="1"/>
              <c:showBubbleSize val="0"/>
              <c:extLst>
                <c:ext xmlns:c15="http://schemas.microsoft.com/office/drawing/2012/chart" uri="{CE6537A1-D6FC-4f65-9D91-7224C49458BB}">
                  <c15:dlblFieldTable>
                    <c15:dlblFTEntry>
                      <c15:txfldGUID>{9C21BA66-97D7-4B10-894E-5E1050A5448E}</c15:txfldGUID>
                      <c15:f>'Index and Properties 2019 '!$B$52</c15:f>
                      <c15:dlblFieldTableCache>
                        <c:ptCount val="1"/>
                        <c:pt idx="0">
                          <c:v>Retail 27%</c:v>
                        </c:pt>
                      </c15:dlblFieldTableCache>
                    </c15:dlblFTEntry>
                  </c15:dlblFieldTable>
                  <c15:showDataLabelsRange val="0"/>
                </c:ext>
                <c:ext xmlns:c16="http://schemas.microsoft.com/office/drawing/2014/chart" uri="{C3380CC4-5D6E-409C-BE32-E72D297353CC}">
                  <c16:uniqueId val="{00000003-73D8-41A6-842F-0A2B62D33213}"/>
                </c:ext>
              </c:extLst>
            </c:dLbl>
            <c:dLbl>
              <c:idx val="2"/>
              <c:tx>
                <c:rich>
                  <a:bodyPr/>
                  <a:lstStyle/>
                  <a:p>
                    <a:fld id="{820A9620-13BC-4560-AE01-8A79B6DA77C8}" type="CELLREF">
                      <a:rPr lang="en-US"/>
                      <a:pPr/>
                      <a:t>[CELLREF]</a:t>
                    </a:fld>
                    <a:endParaRPr lang="LID4096"/>
                  </a:p>
                </c:rich>
              </c:tx>
              <c:dLblPos val="outEnd"/>
              <c:showLegendKey val="0"/>
              <c:showVal val="0"/>
              <c:showCatName val="0"/>
              <c:showSerName val="0"/>
              <c:showPercent val="1"/>
              <c:showBubbleSize val="0"/>
              <c:extLst>
                <c:ext xmlns:c15="http://schemas.microsoft.com/office/drawing/2012/chart" uri="{CE6537A1-D6FC-4f65-9D91-7224C49458BB}">
                  <c15:dlblFieldTable>
                    <c15:dlblFTEntry>
                      <c15:txfldGUID>{820A9620-13BC-4560-AE01-8A79B6DA77C8}</c15:txfldGUID>
                      <c15:f>'Index and Properties 2019 '!$B$53</c15:f>
                      <c15:dlblFieldTableCache>
                        <c:ptCount val="1"/>
                        <c:pt idx="0">
                          <c:v>Residential 27%</c:v>
                        </c:pt>
                      </c15:dlblFieldTableCache>
                    </c15:dlblFTEntry>
                  </c15:dlblFieldTable>
                  <c15:showDataLabelsRange val="0"/>
                </c:ext>
                <c:ext xmlns:c16="http://schemas.microsoft.com/office/drawing/2014/chart" uri="{C3380CC4-5D6E-409C-BE32-E72D297353CC}">
                  <c16:uniqueId val="{00000005-73D8-41A6-842F-0A2B62D33213}"/>
                </c:ext>
              </c:extLst>
            </c:dLbl>
            <c:dLbl>
              <c:idx val="3"/>
              <c:layout>
                <c:manualLayout>
                  <c:x val="-7.9252913363616895E-3"/>
                  <c:y val="2.6453995193050188E-2"/>
                </c:manualLayout>
              </c:layout>
              <c:tx>
                <c:rich>
                  <a:bodyPr/>
                  <a:lstStyle/>
                  <a:p>
                    <a:fld id="{C5DCFC8E-F9D4-467E-AC7B-C4EEE1412017}"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{C5DCFC8E-F9D4-467E-AC7B-C4EEE1412017}</c15:txfldGUID>
                      <c15:f>'Index and Properties 2019 '!$B$54</c15:f>
                      <c15:dlblFieldTableCache>
                        <c:ptCount val="1"/>
                        <c:pt idx="0">
                          <c:v>Industrial 6%</c:v>
                        </c:pt>
                      </c15:dlblFieldTableCache>
                    </c15:dlblFTEntry>
                  </c15:dlblFieldTable>
                  <c15:showDataLabelsRange val="0"/>
                </c:ext>
                <c:ext xmlns:c16="http://schemas.microsoft.com/office/drawing/2014/chart" uri="{C3380CC4-5D6E-409C-BE32-E72D297353CC}">
                  <c16:uniqueId val="{00000007-73D8-41A6-842F-0A2B62D33213}"/>
                </c:ext>
              </c:extLst>
            </c:dLbl>
            <c:dLbl>
              <c:idx val="4"/>
              <c:layout>
                <c:manualLayout>
                  <c:x val="-2.8175500973519528E-2"/>
                  <c:y val="6.0903036257573463E-2"/>
                </c:manualLayout>
              </c:layout>
              <c:tx>
                <c:rich>
                  <a:bodyPr/>
                  <a:lstStyle/>
                  <a:p>
                    <a:fld id="{D5A205F6-CA63-4C1E-8489-AA95B1344007}"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{D5A205F6-CA63-4C1E-8489-AA95B1344007}</c15:txfldGUID>
                      <c15:f>'Index and Properties 2019 '!$B$55</c15:f>
                      <c15:dlblFieldTableCache>
                        <c:ptCount val="1"/>
                        <c:pt idx="0">
                          <c:v>Healthcare 3%</c:v>
                        </c:pt>
                      </c15:dlblFieldTableCache>
                    </c15:dlblFTEntry>
                  </c15:dlblFieldTable>
                  <c15:showDataLabelsRange val="0"/>
                </c:ext>
                <c:ext xmlns:c16="http://schemas.microsoft.com/office/drawing/2014/chart" uri="{C3380CC4-5D6E-409C-BE32-E72D297353CC}">
                  <c16:uniqueId val="{00000009-73D8-41A6-842F-0A2B62D33213}"/>
                </c:ext>
              </c:extLst>
            </c:dLbl>
            <c:dLbl>
              <c:idx val="5"/>
              <c:layout>
                <c:manualLayout>
                  <c:x val="-1.9813228340904224E-3"/>
                  <c:y val="4.1570563874793152E-2"/>
                </c:manualLayout>
              </c:layout>
              <c:tx>
                <c:rich>
                  <a:bodyPr/>
                  <a:lstStyle/>
                  <a:p>
                    <a:fld id="{015085C8-8B70-4B64-82D4-A1DD0F3FB4D8}"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{015085C8-8B70-4B64-82D4-A1DD0F3FB4D8}</c15:txfldGUID>
                      <c15:f>'Index and Properties 2019 '!$B$56</c15:f>
                      <c15:dlblFieldTableCache>
                        <c:ptCount val="1"/>
                        <c:pt idx="0">
                          <c:v>Self-storage 1%</c:v>
                        </c:pt>
                      </c15:dlblFieldTableCache>
                    </c15:dlblFTEntry>
                  </c15:dlblFieldTable>
                  <c15:showDataLabelsRange val="0"/>
                </c:ext>
                <c:ext xmlns:c16="http://schemas.microsoft.com/office/drawing/2014/chart" uri="{C3380CC4-5D6E-409C-BE32-E72D297353CC}">
                  <c16:uniqueId val="{0000000B-73D8-41A6-842F-0A2B62D33213}"/>
                </c:ext>
              </c:extLst>
            </c:dLbl>
            <c:dLbl>
              <c:idx val="6"/>
              <c:layout>
                <c:manualLayout>
                  <c:x val="-3.6323832342313556E-17"/>
                  <c:y val="1.5116568681742965E-2"/>
                </c:manualLayout>
              </c:layout>
              <c:tx>
                <c:rich>
                  <a:bodyPr/>
                  <a:lstStyle/>
                  <a:p>
                    <a:fld id="{B85B2C45-D1F3-4E7B-AAD7-780DF893E392}"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{B85B2C45-D1F3-4E7B-AAD7-780DF893E392}</c15:txfldGUID>
                      <c15:f>'Index and Properties 2019 '!$B$57</c15:f>
                      <c15:dlblFieldTableCache>
                        <c:ptCount val="1"/>
                        <c:pt idx="0">
                          <c:v>Lodging/Resorts 4%</c:v>
                        </c:pt>
                      </c15:dlblFieldTableCache>
                    </c15:dlblFTEntry>
                  </c15:dlblFieldTable>
                  <c15:showDataLabelsRange val="0"/>
                </c:ext>
                <c:ext xmlns:c16="http://schemas.microsoft.com/office/drawing/2014/chart" uri="{C3380CC4-5D6E-409C-BE32-E72D297353CC}">
                  <c16:uniqueId val="{0000000D-73D8-41A6-842F-0A2B62D33213}"/>
                </c:ext>
              </c:extLst>
            </c:dLbl>
            <c:dLbl>
              <c:idx val="7"/>
              <c:layout>
                <c:manualLayout>
                  <c:x val="4.3589102349989292E-2"/>
                  <c:y val="-7.5582843408714823E-3"/>
                </c:manualLayout>
              </c:layout>
              <c:tx>
                <c:rich>
                  <a:bodyPr/>
                  <a:lstStyle/>
                  <a:p>
                    <a:fld id="{1BFE07ED-6123-4106-995F-BEE361C7C60E}"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{1BFE07ED-6123-4106-995F-BEE361C7C60E}</c15:txfldGUID>
                      <c15:f>'Index and Properties 2019 '!$B$58</c15:f>
                      <c15:dlblFieldTableCache>
                        <c:ptCount val="1"/>
                        <c:pt idx="0">
                          <c:v>Other Commercial 1%</c:v>
                        </c:pt>
                      </c15:dlblFieldTableCache>
                    </c15:dlblFTEntry>
                  </c15:dlblFieldTable>
                  <c15:showDataLabelsRange val="0"/>
                </c:ext>
                <c:ext xmlns:c16="http://schemas.microsoft.com/office/drawing/2014/chart" uri="{C3380CC4-5D6E-409C-BE32-E72D297353CC}">
                  <c16:uniqueId val="{0000000F-73D8-41A6-842F-0A2B62D33213}"/>
                </c:ext>
              </c:extLst>
            </c:dLbl>
            <c:dLbl>
              <c:idx val="8"/>
              <c:layout>
                <c:manualLayout>
                  <c:x val="8.915952753406893E-2"/>
                  <c:y val="1.5116568681742965E-2"/>
                </c:manualLayout>
              </c:layout>
              <c:tx>
                <c:rich>
                  <a:bodyPr/>
                  <a:lstStyle/>
                  <a:p>
                    <a:fld id="{F386F0C7-84EE-44DA-B5A2-8EF14C16638B}" type="CELLREF">
                      <a:rPr lang="en-US"/>
                      <a:pPr/>
                      <a:t>[CELLREF]</a:t>
                    </a:fld>
                    <a:endParaRPr lang="LID4096"/>
                  </a:p>
                </c:rich>
              </c:tx>
              <c:dLblPos val="bestFit"/>
              <c:showLegendKey val="0"/>
              <c:showVal val="0"/>
              <c:showCatName val="0"/>
              <c:showSerName val="0"/>
              <c:showPercent val="1"/>
              <c:showBubbleSize val="0"/>
              <c:extLst>
                <c:ext xmlns:c15="http://schemas.microsoft.com/office/drawing/2012/chart" uri="{CE6537A1-D6FC-4f65-9D91-7224C49458BB}">
                  <c15:dlblFieldTable>
                    <c15:dlblFTEntry>
                      <c15:txfldGUID>{F386F0C7-84EE-44DA-B5A2-8EF14C16638B}</c15:txfldGUID>
                      <c15:f>'Index and Properties 2019 '!$B$59</c15:f>
                      <c15:dlblFieldTableCache>
                        <c:ptCount val="1"/>
                        <c:pt idx="0">
                          <c:v>Other 3%</c:v>
                        </c:pt>
                      </c15:dlblFieldTableCache>
                    </c15:dlblFTEntry>
                  </c15:dlblFieldTable>
                  <c15:showDataLabelsRange val="0"/>
                </c:ext>
                <c:ext xmlns:c16="http://schemas.microsoft.com/office/drawing/2014/chart" uri="{C3380CC4-5D6E-409C-BE32-E72D297353CC}">
                  <c16:uniqueId val="{00000011-73D8-41A6-842F-0A2B62D33213}"/>
                </c:ext>
              </c:extLst>
            </c:dLbl>
            <c:spPr>
              <a:noFill/>
              <a:ln>
                <a:noFill/>
              </a:ln>
              <a:effectLst/>
            </c:spPr>
            <c:txPr>
              <a:bodyPr rot="0" spcFirstLastPara="1" vertOverflow="ellipsis" vert="horz" wrap="square" lIns="38100" tIns="19050" rIns="38100" bIns="19050" anchor="ctr" anchorCtr="0">
                <a:spAutoFit/>
              </a:bodyPr>
              <a:lstStyle/>
              <a:p>
                <a:pPr algn="ctr">
                  <a:defRPr lang="en-US" sz="700" b="1" i="0" u="none" strike="noStrike" kern="1200" baseline="0">
                    <a:solidFill>
                      <a:schemeClr val="tx2"/>
                    </a:solidFill>
                    <a:latin typeface="Overpass" panose="00000500000000000000"/>
                    <a:ea typeface="+mn-ea"/>
                    <a:cs typeface="Arial" panose="020B0604020202020204" pitchFamily="34" charset="0"/>
                  </a:defRPr>
                </a:pPr>
                <a:endParaRPr lang="LID4096"/>
              </a:p>
            </c:txPr>
            <c:dLblPos val="outEnd"/>
            <c:showLegendKey val="0"/>
            <c:showVal val="0"/>
            <c:showCatName val="0"/>
            <c:showSerName val="0"/>
            <c:showPercent val="1"/>
            <c:showBubbleSize val="0"/>
            <c:showLeaderLines val="0"/>
            <c:extLst>
              <c:ext xmlns:c15="http://schemas.microsoft.com/office/drawing/2012/chart" uri="{CE6537A1-D6FC-4f65-9D91-7224C49458BB}"/>
            </c:extLst>
          </c:dLbls>
          <c:cat>
            <c:numRef>
              <c:f>'Index and Properties 2019 '!$E$12:$E$48</c:f>
              <c:numCache>
                <c:formatCode>General</c:formatCode>
                <c:ptCount val="37"/>
              </c:numCache>
            </c:numRef>
          </c:cat>
          <c:val>
            <c:numRef>
              <c:f>'Index and Properties 2019 '!$D$51:$D$59</c:f>
              <c:numCache>
                <c:formatCode>0%</c:formatCode>
                <c:ptCount val="9"/>
                <c:pt idx="0">
                  <c:v>0.29323395570366534</c:v>
                </c:pt>
                <c:pt idx="1">
                  <c:v>0.2683280902624165</c:v>
                </c:pt>
                <c:pt idx="2">
                  <c:v>0.26600935556146527</c:v>
                </c:pt>
                <c:pt idx="3">
                  <c:v>6.1544446335012611E-2</c:v>
                </c:pt>
                <c:pt idx="4">
                  <c:v>0.03</c:v>
                </c:pt>
                <c:pt idx="5">
                  <c:v>1.0172290980723003E-2</c:v>
                </c:pt>
                <c:pt idx="6">
                  <c:v>3.7135544737455187E-2</c:v>
                </c:pt>
                <c:pt idx="7">
                  <c:v>5.6537333184404938E-3</c:v>
                </c:pt>
                <c:pt idx="8">
                  <c:v>3.2186707566852893E-2</c:v>
                </c:pt>
              </c:numCache>
            </c:numRef>
          </c:val>
          <c:extLst>
            <c:ext xmlns:c16="http://schemas.microsoft.com/office/drawing/2014/chart" uri="{C3380CC4-5D6E-409C-BE32-E72D297353CC}">
              <c16:uniqueId val="{00000012-73D8-41A6-842F-0A2B62D33213}"/>
            </c:ext>
          </c:extLst>
        </c:ser>
        <c:dLbls>
          <c:showLegendKey val="0"/>
          <c:showVal val="0"/>
          <c:showCatName val="0"/>
          <c:showSerName val="0"/>
          <c:showPercent val="1"/>
          <c:showBubbleSize val="0"/>
          <c:showLeaderLines val="0"/>
        </c:dLbls>
        <c:firstSliceAng val="0"/>
      </c:pieChart>
      <c:spPr>
        <a:noFill/>
        <a:ln>
          <a:noFill/>
        </a:ln>
        <a:effectLst/>
      </c:spPr>
    </c:plotArea>
    <c:plotVisOnly val="1"/>
    <c:dispBlanksAs val="gap"/>
    <c:showDLblsOverMax val="0"/>
  </c:chart>
  <c:spPr>
    <a:noFill/>
    <a:ln w="9525" cap="flat" cmpd="sng" algn="ctr">
      <a:noFill/>
      <a:round/>
    </a:ln>
    <a:effectLst/>
  </c:spPr>
  <c:txPr>
    <a:bodyPr/>
    <a:lstStyle/>
    <a:p>
      <a:pPr>
        <a:defRPr/>
      </a:pPr>
      <a:endParaRPr lang="LID4096"/>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123729602508586E-2"/>
          <c:y val="6.0670944207095255E-2"/>
          <c:w val="0.85162304923969601"/>
          <c:h val="0.79027702735304139"/>
        </c:manualLayout>
      </c:layout>
      <c:barChart>
        <c:barDir val="col"/>
        <c:grouping val="stacked"/>
        <c:varyColors val="0"/>
        <c:ser>
          <c:idx val="0"/>
          <c:order val="0"/>
          <c:tx>
            <c:strRef>
              <c:f>'Equity rights &amp; cost of debt'!$B$63</c:f>
              <c:strCache>
                <c:ptCount val="1"/>
                <c:pt idx="0">
                  <c:v>Equity &amp; rights Issue</c:v>
                </c:pt>
              </c:strCache>
            </c:strRef>
          </c:tx>
          <c:spPr>
            <a:solidFill>
              <a:srgbClr val="2274BC"/>
            </a:solidFill>
          </c:spPr>
          <c:invertIfNegative val="0"/>
          <c:cat>
            <c:numRef>
              <c:f>'Equity rights &amp; cost of debt'!$C$62:$BL$62</c:f>
              <c:numCache>
                <c:formatCode>General</c:formatCode>
                <c:ptCount val="62"/>
                <c:pt idx="0">
                  <c:v>2001</c:v>
                </c:pt>
                <c:pt idx="3">
                  <c:v>2002</c:v>
                </c:pt>
                <c:pt idx="6">
                  <c:v>2003</c:v>
                </c:pt>
                <c:pt idx="9">
                  <c:v>2004</c:v>
                </c:pt>
                <c:pt idx="12">
                  <c:v>2005</c:v>
                </c:pt>
                <c:pt idx="15">
                  <c:v>2006</c:v>
                </c:pt>
                <c:pt idx="18">
                  <c:v>2007</c:v>
                </c:pt>
                <c:pt idx="21">
                  <c:v>2008</c:v>
                </c:pt>
                <c:pt idx="24">
                  <c:v>2009</c:v>
                </c:pt>
                <c:pt idx="27">
                  <c:v>2010</c:v>
                </c:pt>
                <c:pt idx="30">
                  <c:v>2011</c:v>
                </c:pt>
                <c:pt idx="33">
                  <c:v>2012</c:v>
                </c:pt>
                <c:pt idx="36">
                  <c:v>2013</c:v>
                </c:pt>
                <c:pt idx="39">
                  <c:v>2014</c:v>
                </c:pt>
                <c:pt idx="42">
                  <c:v>2015</c:v>
                </c:pt>
                <c:pt idx="45">
                  <c:v>2016</c:v>
                </c:pt>
                <c:pt idx="48">
                  <c:v>2017</c:v>
                </c:pt>
                <c:pt idx="51">
                  <c:v>2018</c:v>
                </c:pt>
                <c:pt idx="54">
                  <c:v>2019</c:v>
                </c:pt>
                <c:pt idx="57">
                  <c:v>2020</c:v>
                </c:pt>
                <c:pt idx="60">
                  <c:v>2021</c:v>
                </c:pt>
              </c:numCache>
            </c:numRef>
          </c:cat>
          <c:val>
            <c:numRef>
              <c:f>'Equity rights &amp; cost of debt'!$C$63:$BL$63</c:f>
              <c:numCache>
                <c:formatCode>_(* #,##0.00_);_(* \(#,##0.00\);_(* "-"??_);_(@_)</c:formatCode>
                <c:ptCount val="62"/>
                <c:pt idx="0">
                  <c:v>0</c:v>
                </c:pt>
                <c:pt idx="1">
                  <c:v>0.25219683553094602</c:v>
                </c:pt>
                <c:pt idx="2">
                  <c:v>0</c:v>
                </c:pt>
                <c:pt idx="3">
                  <c:v>0</c:v>
                </c:pt>
                <c:pt idx="4">
                  <c:v>0.73689498245833285</c:v>
                </c:pt>
                <c:pt idx="5">
                  <c:v>0</c:v>
                </c:pt>
                <c:pt idx="6">
                  <c:v>0</c:v>
                </c:pt>
                <c:pt idx="7">
                  <c:v>0.35900300164017052</c:v>
                </c:pt>
                <c:pt idx="8">
                  <c:v>0</c:v>
                </c:pt>
                <c:pt idx="9">
                  <c:v>0</c:v>
                </c:pt>
                <c:pt idx="10">
                  <c:v>0.76685349078884468</c:v>
                </c:pt>
                <c:pt idx="11">
                  <c:v>0</c:v>
                </c:pt>
                <c:pt idx="12">
                  <c:v>0</c:v>
                </c:pt>
                <c:pt idx="13">
                  <c:v>2.976831214990979</c:v>
                </c:pt>
                <c:pt idx="14">
                  <c:v>0</c:v>
                </c:pt>
                <c:pt idx="15">
                  <c:v>0</c:v>
                </c:pt>
                <c:pt idx="16">
                  <c:v>6.0707019234701356</c:v>
                </c:pt>
                <c:pt idx="17">
                  <c:v>0</c:v>
                </c:pt>
                <c:pt idx="18">
                  <c:v>0</c:v>
                </c:pt>
                <c:pt idx="19">
                  <c:v>5.9286210878594305</c:v>
                </c:pt>
                <c:pt idx="20">
                  <c:v>0</c:v>
                </c:pt>
                <c:pt idx="21">
                  <c:v>0</c:v>
                </c:pt>
                <c:pt idx="22">
                  <c:v>0.89888620634506422</c:v>
                </c:pt>
                <c:pt idx="23">
                  <c:v>0</c:v>
                </c:pt>
                <c:pt idx="24">
                  <c:v>0</c:v>
                </c:pt>
                <c:pt idx="25">
                  <c:v>7.4225550406217318</c:v>
                </c:pt>
                <c:pt idx="26">
                  <c:v>0</c:v>
                </c:pt>
                <c:pt idx="27">
                  <c:v>0</c:v>
                </c:pt>
                <c:pt idx="28">
                  <c:v>1.8299674575665268</c:v>
                </c:pt>
                <c:pt idx="29">
                  <c:v>0</c:v>
                </c:pt>
                <c:pt idx="30">
                  <c:v>0</c:v>
                </c:pt>
                <c:pt idx="31">
                  <c:v>1.6695442905086502</c:v>
                </c:pt>
                <c:pt idx="32">
                  <c:v>0</c:v>
                </c:pt>
                <c:pt idx="33">
                  <c:v>0</c:v>
                </c:pt>
                <c:pt idx="34">
                  <c:v>2.39944227275</c:v>
                </c:pt>
                <c:pt idx="35">
                  <c:v>0</c:v>
                </c:pt>
                <c:pt idx="36">
                  <c:v>0</c:v>
                </c:pt>
                <c:pt idx="37">
                  <c:v>2.80666631666569</c:v>
                </c:pt>
                <c:pt idx="38">
                  <c:v>0</c:v>
                </c:pt>
                <c:pt idx="39">
                  <c:v>0</c:v>
                </c:pt>
                <c:pt idx="40">
                  <c:v>7.5323157253558497</c:v>
                </c:pt>
                <c:pt idx="41">
                  <c:v>0</c:v>
                </c:pt>
                <c:pt idx="42">
                  <c:v>0</c:v>
                </c:pt>
                <c:pt idx="43">
                  <c:v>9.992545741493533</c:v>
                </c:pt>
                <c:pt idx="44">
                  <c:v>0</c:v>
                </c:pt>
                <c:pt idx="45">
                  <c:v>0</c:v>
                </c:pt>
                <c:pt idx="46">
                  <c:v>4.1571939999999996</c:v>
                </c:pt>
                <c:pt idx="48">
                  <c:v>0</c:v>
                </c:pt>
                <c:pt idx="49">
                  <c:v>7.8096178702566874</c:v>
                </c:pt>
                <c:pt idx="51">
                  <c:v>0</c:v>
                </c:pt>
                <c:pt idx="52">
                  <c:v>4.8487412114858106</c:v>
                </c:pt>
                <c:pt idx="54">
                  <c:v>0</c:v>
                </c:pt>
                <c:pt idx="55">
                  <c:v>5.93009456296347</c:v>
                </c:pt>
                <c:pt idx="57">
                  <c:v>0</c:v>
                </c:pt>
                <c:pt idx="58" formatCode="#,##0.00">
                  <c:v>4.9800000000000004</c:v>
                </c:pt>
                <c:pt idx="60">
                  <c:v>0</c:v>
                </c:pt>
                <c:pt idx="61" formatCode="#,##0.00">
                  <c:v>0.98</c:v>
                </c:pt>
              </c:numCache>
            </c:numRef>
          </c:val>
          <c:extLst>
            <c:ext xmlns:c16="http://schemas.microsoft.com/office/drawing/2014/chart" uri="{C3380CC4-5D6E-409C-BE32-E72D297353CC}">
              <c16:uniqueId val="{00000000-99B1-465C-ADFA-589F6D447E45}"/>
            </c:ext>
          </c:extLst>
        </c:ser>
        <c:ser>
          <c:idx val="1"/>
          <c:order val="1"/>
          <c:tx>
            <c:strRef>
              <c:f>'Equity rights &amp; cost of debt'!$B$64</c:f>
              <c:strCache>
                <c:ptCount val="1"/>
                <c:pt idx="0">
                  <c:v>IPO Fast Track</c:v>
                </c:pt>
              </c:strCache>
            </c:strRef>
          </c:tx>
          <c:spPr>
            <a:solidFill>
              <a:srgbClr val="69AAF3"/>
            </a:solidFill>
            <a:ln>
              <a:solidFill>
                <a:srgbClr val="69AAF3"/>
              </a:solidFill>
            </a:ln>
          </c:spPr>
          <c:invertIfNegative val="0"/>
          <c:cat>
            <c:numRef>
              <c:f>'Equity rights &amp; cost of debt'!$C$62:$BL$62</c:f>
              <c:numCache>
                <c:formatCode>General</c:formatCode>
                <c:ptCount val="62"/>
                <c:pt idx="0">
                  <c:v>2001</c:v>
                </c:pt>
                <c:pt idx="3">
                  <c:v>2002</c:v>
                </c:pt>
                <c:pt idx="6">
                  <c:v>2003</c:v>
                </c:pt>
                <c:pt idx="9">
                  <c:v>2004</c:v>
                </c:pt>
                <c:pt idx="12">
                  <c:v>2005</c:v>
                </c:pt>
                <c:pt idx="15">
                  <c:v>2006</c:v>
                </c:pt>
                <c:pt idx="18">
                  <c:v>2007</c:v>
                </c:pt>
                <c:pt idx="21">
                  <c:v>2008</c:v>
                </c:pt>
                <c:pt idx="24">
                  <c:v>2009</c:v>
                </c:pt>
                <c:pt idx="27">
                  <c:v>2010</c:v>
                </c:pt>
                <c:pt idx="30">
                  <c:v>2011</c:v>
                </c:pt>
                <c:pt idx="33">
                  <c:v>2012</c:v>
                </c:pt>
                <c:pt idx="36">
                  <c:v>2013</c:v>
                </c:pt>
                <c:pt idx="39">
                  <c:v>2014</c:v>
                </c:pt>
                <c:pt idx="42">
                  <c:v>2015</c:v>
                </c:pt>
                <c:pt idx="45">
                  <c:v>2016</c:v>
                </c:pt>
                <c:pt idx="48">
                  <c:v>2017</c:v>
                </c:pt>
                <c:pt idx="51">
                  <c:v>2018</c:v>
                </c:pt>
                <c:pt idx="54">
                  <c:v>2019</c:v>
                </c:pt>
                <c:pt idx="57">
                  <c:v>2020</c:v>
                </c:pt>
                <c:pt idx="60">
                  <c:v>2021</c:v>
                </c:pt>
              </c:numCache>
            </c:numRef>
          </c:cat>
          <c:val>
            <c:numRef>
              <c:f>'Equity rights &amp; cost of debt'!$C$64:$BI$64</c:f>
              <c:numCache>
                <c:formatCode>_(* #,##0.00_);_(* \(#,##0.00\);_(* "-"??_);_(@_)</c:formatCode>
                <c:ptCount val="59"/>
                <c:pt idx="0">
                  <c:v>0</c:v>
                </c:pt>
                <c:pt idx="1">
                  <c:v>0</c:v>
                </c:pt>
                <c:pt idx="2">
                  <c:v>0</c:v>
                </c:pt>
                <c:pt idx="3">
                  <c:v>0</c:v>
                </c:pt>
                <c:pt idx="4">
                  <c:v>0</c:v>
                </c:pt>
                <c:pt idx="5">
                  <c:v>0</c:v>
                </c:pt>
                <c:pt idx="6">
                  <c:v>0</c:v>
                </c:pt>
                <c:pt idx="7">
                  <c:v>0</c:v>
                </c:pt>
                <c:pt idx="8">
                  <c:v>0</c:v>
                </c:pt>
                <c:pt idx="9">
                  <c:v>0</c:v>
                </c:pt>
                <c:pt idx="10">
                  <c:v>0</c:v>
                </c:pt>
                <c:pt idx="11">
                  <c:v>0</c:v>
                </c:pt>
                <c:pt idx="12">
                  <c:v>0</c:v>
                </c:pt>
                <c:pt idx="13">
                  <c:v>0.34954099999999999</c:v>
                </c:pt>
                <c:pt idx="14">
                  <c:v>0</c:v>
                </c:pt>
                <c:pt idx="15">
                  <c:v>0</c:v>
                </c:pt>
                <c:pt idx="16">
                  <c:v>2.45072</c:v>
                </c:pt>
                <c:pt idx="17">
                  <c:v>0</c:v>
                </c:pt>
                <c:pt idx="18">
                  <c:v>0</c:v>
                </c:pt>
                <c:pt idx="19">
                  <c:v>0.43736000000000003</c:v>
                </c:pt>
                <c:pt idx="20">
                  <c:v>0</c:v>
                </c:pt>
                <c:pt idx="21">
                  <c:v>0</c:v>
                </c:pt>
                <c:pt idx="22">
                  <c:v>0</c:v>
                </c:pt>
                <c:pt idx="23">
                  <c:v>0</c:v>
                </c:pt>
                <c:pt idx="24">
                  <c:v>0</c:v>
                </c:pt>
                <c:pt idx="25">
                  <c:v>0</c:v>
                </c:pt>
                <c:pt idx="26">
                  <c:v>0</c:v>
                </c:pt>
                <c:pt idx="27">
                  <c:v>0</c:v>
                </c:pt>
                <c:pt idx="28">
                  <c:v>0</c:v>
                </c:pt>
                <c:pt idx="29">
                  <c:v>0</c:v>
                </c:pt>
                <c:pt idx="30">
                  <c:v>0</c:v>
                </c:pt>
                <c:pt idx="31">
                  <c:v>0.68154700000000001</c:v>
                </c:pt>
                <c:pt idx="32">
                  <c:v>0</c:v>
                </c:pt>
                <c:pt idx="33">
                  <c:v>0</c:v>
                </c:pt>
                <c:pt idx="34">
                  <c:v>0</c:v>
                </c:pt>
                <c:pt idx="35">
                  <c:v>0</c:v>
                </c:pt>
                <c:pt idx="36">
                  <c:v>0</c:v>
                </c:pt>
                <c:pt idx="37">
                  <c:v>1.740195768</c:v>
                </c:pt>
                <c:pt idx="38">
                  <c:v>0</c:v>
                </c:pt>
                <c:pt idx="39">
                  <c:v>0</c:v>
                </c:pt>
                <c:pt idx="40">
                  <c:v>3.9780410000000002</c:v>
                </c:pt>
                <c:pt idx="41">
                  <c:v>0</c:v>
                </c:pt>
                <c:pt idx="42">
                  <c:v>0</c:v>
                </c:pt>
                <c:pt idx="43">
                  <c:v>1.05586</c:v>
                </c:pt>
                <c:pt idx="44">
                  <c:v>0</c:v>
                </c:pt>
                <c:pt idx="45">
                  <c:v>0</c:v>
                </c:pt>
                <c:pt idx="46">
                  <c:v>0</c:v>
                </c:pt>
                <c:pt idx="48">
                  <c:v>0</c:v>
                </c:pt>
                <c:pt idx="49">
                  <c:v>0</c:v>
                </c:pt>
                <c:pt idx="51">
                  <c:v>0</c:v>
                </c:pt>
                <c:pt idx="52">
                  <c:v>0.72515200000000002</c:v>
                </c:pt>
                <c:pt idx="54">
                  <c:v>0</c:v>
                </c:pt>
                <c:pt idx="55">
                  <c:v>0</c:v>
                </c:pt>
                <c:pt idx="57">
                  <c:v>0</c:v>
                </c:pt>
                <c:pt idx="58">
                  <c:v>0</c:v>
                </c:pt>
              </c:numCache>
            </c:numRef>
          </c:val>
          <c:extLst>
            <c:ext xmlns:c16="http://schemas.microsoft.com/office/drawing/2014/chart" uri="{C3380CC4-5D6E-409C-BE32-E72D297353CC}">
              <c16:uniqueId val="{00000001-99B1-465C-ADFA-589F6D447E45}"/>
            </c:ext>
          </c:extLst>
        </c:ser>
        <c:ser>
          <c:idx val="2"/>
          <c:order val="2"/>
          <c:tx>
            <c:strRef>
              <c:f>'Equity rights &amp; cost of debt'!$B$65</c:f>
              <c:strCache>
                <c:ptCount val="1"/>
                <c:pt idx="0">
                  <c:v>Non-convertible Debt</c:v>
                </c:pt>
              </c:strCache>
            </c:strRef>
          </c:tx>
          <c:spPr>
            <a:solidFill>
              <a:srgbClr val="006600"/>
            </a:solidFill>
          </c:spPr>
          <c:invertIfNegative val="0"/>
          <c:cat>
            <c:numRef>
              <c:f>'Equity rights &amp; cost of debt'!$C$62:$BL$62</c:f>
              <c:numCache>
                <c:formatCode>General</c:formatCode>
                <c:ptCount val="62"/>
                <c:pt idx="0">
                  <c:v>2001</c:v>
                </c:pt>
                <c:pt idx="3">
                  <c:v>2002</c:v>
                </c:pt>
                <c:pt idx="6">
                  <c:v>2003</c:v>
                </c:pt>
                <c:pt idx="9">
                  <c:v>2004</c:v>
                </c:pt>
                <c:pt idx="12">
                  <c:v>2005</c:v>
                </c:pt>
                <c:pt idx="15">
                  <c:v>2006</c:v>
                </c:pt>
                <c:pt idx="18">
                  <c:v>2007</c:v>
                </c:pt>
                <c:pt idx="21">
                  <c:v>2008</c:v>
                </c:pt>
                <c:pt idx="24">
                  <c:v>2009</c:v>
                </c:pt>
                <c:pt idx="27">
                  <c:v>2010</c:v>
                </c:pt>
                <c:pt idx="30">
                  <c:v>2011</c:v>
                </c:pt>
                <c:pt idx="33">
                  <c:v>2012</c:v>
                </c:pt>
                <c:pt idx="36">
                  <c:v>2013</c:v>
                </c:pt>
                <c:pt idx="39">
                  <c:v>2014</c:v>
                </c:pt>
                <c:pt idx="42">
                  <c:v>2015</c:v>
                </c:pt>
                <c:pt idx="45">
                  <c:v>2016</c:v>
                </c:pt>
                <c:pt idx="48">
                  <c:v>2017</c:v>
                </c:pt>
                <c:pt idx="51">
                  <c:v>2018</c:v>
                </c:pt>
                <c:pt idx="54">
                  <c:v>2019</c:v>
                </c:pt>
                <c:pt idx="57">
                  <c:v>2020</c:v>
                </c:pt>
                <c:pt idx="60">
                  <c:v>2021</c:v>
                </c:pt>
              </c:numCache>
            </c:numRef>
          </c:cat>
          <c:val>
            <c:numRef>
              <c:f>'Equity rights &amp; cost of debt'!$C$65:$BL$65</c:f>
              <c:numCache>
                <c:formatCode>_(* #,##0.00_);_(* \(#,##0.00\);_(* "-"??_);_(@_)</c:formatCode>
                <c:ptCount val="62"/>
                <c:pt idx="0">
                  <c:v>2.956116603846076</c:v>
                </c:pt>
                <c:pt idx="1">
                  <c:v>0</c:v>
                </c:pt>
                <c:pt idx="2">
                  <c:v>0</c:v>
                </c:pt>
                <c:pt idx="3">
                  <c:v>1.6407379541938822</c:v>
                </c:pt>
                <c:pt idx="4">
                  <c:v>0</c:v>
                </c:pt>
                <c:pt idx="5">
                  <c:v>0</c:v>
                </c:pt>
                <c:pt idx="6">
                  <c:v>2.4711276479398356</c:v>
                </c:pt>
                <c:pt idx="7">
                  <c:v>0</c:v>
                </c:pt>
                <c:pt idx="8">
                  <c:v>0</c:v>
                </c:pt>
                <c:pt idx="9">
                  <c:v>5.9998115639193239</c:v>
                </c:pt>
                <c:pt idx="10">
                  <c:v>0</c:v>
                </c:pt>
                <c:pt idx="11">
                  <c:v>0</c:v>
                </c:pt>
                <c:pt idx="12">
                  <c:v>2.942369829191553</c:v>
                </c:pt>
                <c:pt idx="13">
                  <c:v>0</c:v>
                </c:pt>
                <c:pt idx="14">
                  <c:v>0</c:v>
                </c:pt>
                <c:pt idx="15">
                  <c:v>5.8972007954424086</c:v>
                </c:pt>
                <c:pt idx="16">
                  <c:v>0</c:v>
                </c:pt>
                <c:pt idx="17">
                  <c:v>0</c:v>
                </c:pt>
                <c:pt idx="18">
                  <c:v>5.5084166190262707</c:v>
                </c:pt>
                <c:pt idx="19">
                  <c:v>0</c:v>
                </c:pt>
                <c:pt idx="20">
                  <c:v>0</c:v>
                </c:pt>
                <c:pt idx="21">
                  <c:v>0.38462382405217005</c:v>
                </c:pt>
                <c:pt idx="22">
                  <c:v>0</c:v>
                </c:pt>
                <c:pt idx="23">
                  <c:v>0</c:v>
                </c:pt>
                <c:pt idx="24">
                  <c:v>1.866300804872828</c:v>
                </c:pt>
                <c:pt idx="25">
                  <c:v>0</c:v>
                </c:pt>
                <c:pt idx="26">
                  <c:v>0</c:v>
                </c:pt>
                <c:pt idx="27">
                  <c:v>4.4064375359504364</c:v>
                </c:pt>
                <c:pt idx="28">
                  <c:v>0</c:v>
                </c:pt>
                <c:pt idx="29">
                  <c:v>0</c:v>
                </c:pt>
                <c:pt idx="30">
                  <c:v>3.8690827073558691</c:v>
                </c:pt>
                <c:pt idx="31">
                  <c:v>0</c:v>
                </c:pt>
                <c:pt idx="32">
                  <c:v>0</c:v>
                </c:pt>
                <c:pt idx="33">
                  <c:v>8.1060744038412853</c:v>
                </c:pt>
                <c:pt idx="34">
                  <c:v>0</c:v>
                </c:pt>
                <c:pt idx="35">
                  <c:v>0</c:v>
                </c:pt>
                <c:pt idx="36">
                  <c:v>11.729210562290051</c:v>
                </c:pt>
                <c:pt idx="37">
                  <c:v>0</c:v>
                </c:pt>
                <c:pt idx="38">
                  <c:v>0</c:v>
                </c:pt>
                <c:pt idx="39">
                  <c:v>11.958225960202222</c:v>
                </c:pt>
                <c:pt idx="40">
                  <c:v>0</c:v>
                </c:pt>
                <c:pt idx="41">
                  <c:v>0</c:v>
                </c:pt>
                <c:pt idx="42">
                  <c:v>14.049642708213671</c:v>
                </c:pt>
                <c:pt idx="43">
                  <c:v>0</c:v>
                </c:pt>
                <c:pt idx="44">
                  <c:v>0</c:v>
                </c:pt>
                <c:pt idx="45">
                  <c:v>14.844631136001206</c:v>
                </c:pt>
                <c:pt idx="46">
                  <c:v>0</c:v>
                </c:pt>
                <c:pt idx="48">
                  <c:v>20.386942315403701</c:v>
                </c:pt>
                <c:pt idx="49">
                  <c:v>0</c:v>
                </c:pt>
                <c:pt idx="51">
                  <c:v>19.010484308821006</c:v>
                </c:pt>
                <c:pt idx="52">
                  <c:v>0</c:v>
                </c:pt>
                <c:pt idx="54">
                  <c:v>14.9799780028493</c:v>
                </c:pt>
                <c:pt idx="55">
                  <c:v>0</c:v>
                </c:pt>
                <c:pt idx="57">
                  <c:v>14.83</c:v>
                </c:pt>
                <c:pt idx="58">
                  <c:v>0</c:v>
                </c:pt>
                <c:pt idx="60">
                  <c:v>0.98</c:v>
                </c:pt>
                <c:pt idx="61">
                  <c:v>0</c:v>
                </c:pt>
              </c:numCache>
            </c:numRef>
          </c:val>
          <c:extLst>
            <c:ext xmlns:c16="http://schemas.microsoft.com/office/drawing/2014/chart" uri="{C3380CC4-5D6E-409C-BE32-E72D297353CC}">
              <c16:uniqueId val="{00000002-99B1-465C-ADFA-589F6D447E45}"/>
            </c:ext>
          </c:extLst>
        </c:ser>
        <c:ser>
          <c:idx val="3"/>
          <c:order val="3"/>
          <c:tx>
            <c:strRef>
              <c:f>'Equity rights &amp; cost of debt'!$B$66</c:f>
              <c:strCache>
                <c:ptCount val="1"/>
                <c:pt idx="0">
                  <c:v>Convertible Debt</c:v>
                </c:pt>
              </c:strCache>
            </c:strRef>
          </c:tx>
          <c:spPr>
            <a:solidFill>
              <a:srgbClr val="EBA61C"/>
            </a:solidFill>
          </c:spPr>
          <c:invertIfNegative val="0"/>
          <c:cat>
            <c:numRef>
              <c:f>'Equity rights &amp; cost of debt'!$C$62:$BL$62</c:f>
              <c:numCache>
                <c:formatCode>General</c:formatCode>
                <c:ptCount val="62"/>
                <c:pt idx="0">
                  <c:v>2001</c:v>
                </c:pt>
                <c:pt idx="3">
                  <c:v>2002</c:v>
                </c:pt>
                <c:pt idx="6">
                  <c:v>2003</c:v>
                </c:pt>
                <c:pt idx="9">
                  <c:v>2004</c:v>
                </c:pt>
                <c:pt idx="12">
                  <c:v>2005</c:v>
                </c:pt>
                <c:pt idx="15">
                  <c:v>2006</c:v>
                </c:pt>
                <c:pt idx="18">
                  <c:v>2007</c:v>
                </c:pt>
                <c:pt idx="21">
                  <c:v>2008</c:v>
                </c:pt>
                <c:pt idx="24">
                  <c:v>2009</c:v>
                </c:pt>
                <c:pt idx="27">
                  <c:v>2010</c:v>
                </c:pt>
                <c:pt idx="30">
                  <c:v>2011</c:v>
                </c:pt>
                <c:pt idx="33">
                  <c:v>2012</c:v>
                </c:pt>
                <c:pt idx="36">
                  <c:v>2013</c:v>
                </c:pt>
                <c:pt idx="39">
                  <c:v>2014</c:v>
                </c:pt>
                <c:pt idx="42">
                  <c:v>2015</c:v>
                </c:pt>
                <c:pt idx="45">
                  <c:v>2016</c:v>
                </c:pt>
                <c:pt idx="48">
                  <c:v>2017</c:v>
                </c:pt>
                <c:pt idx="51">
                  <c:v>2018</c:v>
                </c:pt>
                <c:pt idx="54">
                  <c:v>2019</c:v>
                </c:pt>
                <c:pt idx="57">
                  <c:v>2020</c:v>
                </c:pt>
                <c:pt idx="60">
                  <c:v>2021</c:v>
                </c:pt>
              </c:numCache>
            </c:numRef>
          </c:cat>
          <c:val>
            <c:numRef>
              <c:f>'Equity rights &amp; cost of debt'!$C$66:$BL$66</c:f>
              <c:numCache>
                <c:formatCode>_(* #,##0.00_);_(* \(#,##0.00\);_(* "-"??_);_(@_)</c:formatCode>
                <c:ptCount val="62"/>
                <c:pt idx="0">
                  <c:v>6.53840538203216E-3</c:v>
                </c:pt>
                <c:pt idx="1">
                  <c:v>0</c:v>
                </c:pt>
                <c:pt idx="2">
                  <c:v>0</c:v>
                </c:pt>
                <c:pt idx="3">
                  <c:v>0</c:v>
                </c:pt>
                <c:pt idx="4">
                  <c:v>0</c:v>
                </c:pt>
                <c:pt idx="5">
                  <c:v>0</c:v>
                </c:pt>
                <c:pt idx="6">
                  <c:v>0.342374129677049</c:v>
                </c:pt>
                <c:pt idx="7">
                  <c:v>0</c:v>
                </c:pt>
                <c:pt idx="8">
                  <c:v>0</c:v>
                </c:pt>
                <c:pt idx="9">
                  <c:v>0</c:v>
                </c:pt>
                <c:pt idx="10">
                  <c:v>0</c:v>
                </c:pt>
                <c:pt idx="11">
                  <c:v>0</c:v>
                </c:pt>
                <c:pt idx="12">
                  <c:v>0.109812982820247</c:v>
                </c:pt>
                <c:pt idx="13">
                  <c:v>0</c:v>
                </c:pt>
                <c:pt idx="14">
                  <c:v>0</c:v>
                </c:pt>
                <c:pt idx="15">
                  <c:v>0.79018510764727767</c:v>
                </c:pt>
                <c:pt idx="16">
                  <c:v>0</c:v>
                </c:pt>
                <c:pt idx="17">
                  <c:v>0</c:v>
                </c:pt>
                <c:pt idx="18">
                  <c:v>2.431945765732292</c:v>
                </c:pt>
                <c:pt idx="19">
                  <c:v>0</c:v>
                </c:pt>
                <c:pt idx="20">
                  <c:v>0</c:v>
                </c:pt>
                <c:pt idx="21">
                  <c:v>0</c:v>
                </c:pt>
                <c:pt idx="22">
                  <c:v>0</c:v>
                </c:pt>
                <c:pt idx="23">
                  <c:v>0</c:v>
                </c:pt>
                <c:pt idx="24">
                  <c:v>1.0842482043637349</c:v>
                </c:pt>
                <c:pt idx="25">
                  <c:v>0</c:v>
                </c:pt>
                <c:pt idx="26">
                  <c:v>0</c:v>
                </c:pt>
                <c:pt idx="27">
                  <c:v>1.2094563052309761</c:v>
                </c:pt>
                <c:pt idx="28">
                  <c:v>0</c:v>
                </c:pt>
                <c:pt idx="29">
                  <c:v>0</c:v>
                </c:pt>
                <c:pt idx="30">
                  <c:v>1.0800735939776691</c:v>
                </c:pt>
                <c:pt idx="31">
                  <c:v>0</c:v>
                </c:pt>
                <c:pt idx="32">
                  <c:v>0</c:v>
                </c:pt>
                <c:pt idx="33">
                  <c:v>1.8942460927387141</c:v>
                </c:pt>
                <c:pt idx="34">
                  <c:v>0</c:v>
                </c:pt>
                <c:pt idx="35">
                  <c:v>0</c:v>
                </c:pt>
                <c:pt idx="36">
                  <c:v>1.2890989450599482</c:v>
                </c:pt>
                <c:pt idx="37">
                  <c:v>0</c:v>
                </c:pt>
                <c:pt idx="38">
                  <c:v>0</c:v>
                </c:pt>
                <c:pt idx="39">
                  <c:v>2.2963503956895099</c:v>
                </c:pt>
                <c:pt idx="40">
                  <c:v>0</c:v>
                </c:pt>
                <c:pt idx="41">
                  <c:v>0</c:v>
                </c:pt>
                <c:pt idx="42">
                  <c:v>0.69399999999999995</c:v>
                </c:pt>
                <c:pt idx="43">
                  <c:v>0</c:v>
                </c:pt>
                <c:pt idx="44">
                  <c:v>0</c:v>
                </c:pt>
                <c:pt idx="45">
                  <c:v>1.1157536686329297</c:v>
                </c:pt>
                <c:pt idx="46">
                  <c:v>0</c:v>
                </c:pt>
                <c:pt idx="48">
                  <c:v>2.4620000000000002</c:v>
                </c:pt>
                <c:pt idx="49">
                  <c:v>0</c:v>
                </c:pt>
                <c:pt idx="51">
                  <c:v>0.42107001119365012</c:v>
                </c:pt>
                <c:pt idx="52">
                  <c:v>0</c:v>
                </c:pt>
                <c:pt idx="54">
                  <c:v>0.19774600000000001</c:v>
                </c:pt>
                <c:pt idx="55">
                  <c:v>0</c:v>
                </c:pt>
                <c:pt idx="57">
                  <c:v>0.72</c:v>
                </c:pt>
                <c:pt idx="58">
                  <c:v>0</c:v>
                </c:pt>
                <c:pt idx="60">
                  <c:v>0</c:v>
                </c:pt>
                <c:pt idx="61">
                  <c:v>0</c:v>
                </c:pt>
              </c:numCache>
            </c:numRef>
          </c:val>
          <c:extLst>
            <c:ext xmlns:c16="http://schemas.microsoft.com/office/drawing/2014/chart" uri="{C3380CC4-5D6E-409C-BE32-E72D297353CC}">
              <c16:uniqueId val="{00000003-99B1-465C-ADFA-589F6D447E45}"/>
            </c:ext>
          </c:extLst>
        </c:ser>
        <c:dLbls>
          <c:showLegendKey val="0"/>
          <c:showVal val="0"/>
          <c:showCatName val="0"/>
          <c:showSerName val="0"/>
          <c:showPercent val="0"/>
          <c:showBubbleSize val="0"/>
        </c:dLbls>
        <c:gapWidth val="5"/>
        <c:overlap val="100"/>
        <c:axId val="159898240"/>
        <c:axId val="159901184"/>
      </c:barChart>
      <c:lineChart>
        <c:grouping val="standard"/>
        <c:varyColors val="0"/>
        <c:ser>
          <c:idx val="4"/>
          <c:order val="4"/>
          <c:tx>
            <c:strRef>
              <c:f>'Equity rights &amp; cost of debt'!$B$67</c:f>
              <c:strCache>
                <c:ptCount val="1"/>
                <c:pt idx="0">
                  <c:v>Weighted Average Coupon Rate</c:v>
                </c:pt>
              </c:strCache>
            </c:strRef>
          </c:tx>
          <c:marker>
            <c:symbol val="circle"/>
            <c:size val="10"/>
            <c:spPr>
              <a:solidFill>
                <a:srgbClr val="818087"/>
              </a:solidFill>
              <a:ln w="31750">
                <a:solidFill>
                  <a:schemeClr val="tx1"/>
                </a:solidFill>
              </a:ln>
            </c:spPr>
          </c:marker>
          <c:cat>
            <c:numRef>
              <c:f>'Equity rights &amp; cost of debt'!$C$62:$BI$62</c:f>
              <c:numCache>
                <c:formatCode>General</c:formatCode>
                <c:ptCount val="59"/>
                <c:pt idx="0">
                  <c:v>2001</c:v>
                </c:pt>
                <c:pt idx="3">
                  <c:v>2002</c:v>
                </c:pt>
                <c:pt idx="6">
                  <c:v>2003</c:v>
                </c:pt>
                <c:pt idx="9">
                  <c:v>2004</c:v>
                </c:pt>
                <c:pt idx="12">
                  <c:v>2005</c:v>
                </c:pt>
                <c:pt idx="15">
                  <c:v>2006</c:v>
                </c:pt>
                <c:pt idx="18">
                  <c:v>2007</c:v>
                </c:pt>
                <c:pt idx="21">
                  <c:v>2008</c:v>
                </c:pt>
                <c:pt idx="24">
                  <c:v>2009</c:v>
                </c:pt>
                <c:pt idx="27">
                  <c:v>2010</c:v>
                </c:pt>
                <c:pt idx="30">
                  <c:v>2011</c:v>
                </c:pt>
                <c:pt idx="33">
                  <c:v>2012</c:v>
                </c:pt>
                <c:pt idx="36">
                  <c:v>2013</c:v>
                </c:pt>
                <c:pt idx="39">
                  <c:v>2014</c:v>
                </c:pt>
                <c:pt idx="42">
                  <c:v>2015</c:v>
                </c:pt>
                <c:pt idx="45">
                  <c:v>2016</c:v>
                </c:pt>
                <c:pt idx="48">
                  <c:v>2017</c:v>
                </c:pt>
                <c:pt idx="51">
                  <c:v>2018</c:v>
                </c:pt>
                <c:pt idx="54">
                  <c:v>2019</c:v>
                </c:pt>
                <c:pt idx="57">
                  <c:v>2020</c:v>
                </c:pt>
              </c:numCache>
            </c:numRef>
          </c:cat>
          <c:val>
            <c:numRef>
              <c:f>'Equity rights &amp; cost of debt'!$C$67:$BL$67</c:f>
              <c:numCache>
                <c:formatCode>General</c:formatCode>
                <c:ptCount val="62"/>
                <c:pt idx="0" formatCode="0.000%">
                  <c:v>6.1953734863948132E-2</c:v>
                </c:pt>
                <c:pt idx="3" formatCode="0.000%">
                  <c:v>5.4156698870235331E-2</c:v>
                </c:pt>
                <c:pt idx="6" formatCode="0.000%">
                  <c:v>4.8882838123144957E-2</c:v>
                </c:pt>
                <c:pt idx="9" formatCode="0.000%">
                  <c:v>5.0948761750822372E-2</c:v>
                </c:pt>
                <c:pt idx="12" formatCode="0.000%">
                  <c:v>6.1101992936871644E-2</c:v>
                </c:pt>
                <c:pt idx="15" formatCode="0.000%">
                  <c:v>4.5588666703299044E-2</c:v>
                </c:pt>
                <c:pt idx="18" formatCode="0.000%">
                  <c:v>3.4038953704794268E-2</c:v>
                </c:pt>
                <c:pt idx="21" formatCode="0.000%">
                  <c:v>5.8063577342500297E-2</c:v>
                </c:pt>
                <c:pt idx="24" formatCode="0.000%">
                  <c:v>4.6926729413448484E-2</c:v>
                </c:pt>
                <c:pt idx="27" formatCode="0.000%">
                  <c:v>3.8397688405907904E-2</c:v>
                </c:pt>
                <c:pt idx="30" formatCode="0.000%">
                  <c:v>3.9765409524133793E-2</c:v>
                </c:pt>
                <c:pt idx="33" formatCode="0.000%">
                  <c:v>3.1417547559400301E-2</c:v>
                </c:pt>
                <c:pt idx="36" formatCode="0.000%">
                  <c:v>3.1250778573916331E-2</c:v>
                </c:pt>
                <c:pt idx="39" formatCode="0.000%">
                  <c:v>2.2285404115253465E-2</c:v>
                </c:pt>
                <c:pt idx="42" formatCode="0.000%">
                  <c:v>2.080585651351443E-2</c:v>
                </c:pt>
                <c:pt idx="45" formatCode="0.000%">
                  <c:v>1.6905007407716551E-2</c:v>
                </c:pt>
                <c:pt idx="48" formatCode="0.000%">
                  <c:v>1.745111134117934E-2</c:v>
                </c:pt>
                <c:pt idx="51" formatCode="0.000%">
                  <c:v>2.2186999999999998E-2</c:v>
                </c:pt>
                <c:pt idx="54" formatCode="0.000%">
                  <c:v>1.8046967769940601E-2</c:v>
                </c:pt>
                <c:pt idx="57" formatCode="0.000%">
                  <c:v>1.7000000000000001E-2</c:v>
                </c:pt>
                <c:pt idx="60" formatCode="0.000%">
                  <c:v>9.7999999999999997E-3</c:v>
                </c:pt>
              </c:numCache>
            </c:numRef>
          </c:val>
          <c:smooth val="0"/>
          <c:extLst>
            <c:ext xmlns:c16="http://schemas.microsoft.com/office/drawing/2014/chart" uri="{C3380CC4-5D6E-409C-BE32-E72D297353CC}">
              <c16:uniqueId val="{00000004-99B1-465C-ADFA-589F6D447E45}"/>
            </c:ext>
          </c:extLst>
        </c:ser>
        <c:dLbls>
          <c:showLegendKey val="0"/>
          <c:showVal val="0"/>
          <c:showCatName val="0"/>
          <c:showSerName val="0"/>
          <c:showPercent val="0"/>
          <c:showBubbleSize val="0"/>
        </c:dLbls>
        <c:marker val="1"/>
        <c:smooth val="0"/>
        <c:axId val="159905280"/>
        <c:axId val="159903104"/>
      </c:lineChart>
      <c:catAx>
        <c:axId val="159898240"/>
        <c:scaling>
          <c:orientation val="minMax"/>
        </c:scaling>
        <c:delete val="0"/>
        <c:axPos val="b"/>
        <c:numFmt formatCode="General" sourceLinked="1"/>
        <c:majorTickMark val="none"/>
        <c:minorTickMark val="none"/>
        <c:tickLblPos val="nextTo"/>
        <c:crossAx val="159901184"/>
        <c:crosses val="autoZero"/>
        <c:auto val="1"/>
        <c:lblAlgn val="ctr"/>
        <c:lblOffset val="100"/>
        <c:noMultiLvlLbl val="0"/>
      </c:catAx>
      <c:valAx>
        <c:axId val="159901184"/>
        <c:scaling>
          <c:orientation val="minMax"/>
          <c:max val="24"/>
        </c:scaling>
        <c:delete val="0"/>
        <c:axPos val="l"/>
        <c:majorGridlines/>
        <c:title>
          <c:tx>
            <c:rich>
              <a:bodyPr rot="-5400000" vert="horz"/>
              <a:lstStyle/>
              <a:p>
                <a:pPr>
                  <a:defRPr b="0"/>
                </a:pPr>
                <a:r>
                  <a:rPr lang="en-US" b="0"/>
                  <a:t>Capital Raised in EUR Billion</a:t>
                </a:r>
              </a:p>
            </c:rich>
          </c:tx>
          <c:overlay val="0"/>
        </c:title>
        <c:numFmt formatCode="[$€-83C]#,##0" sourceLinked="0"/>
        <c:majorTickMark val="none"/>
        <c:minorTickMark val="none"/>
        <c:tickLblPos val="nextTo"/>
        <c:spPr>
          <a:ln w="9525">
            <a:noFill/>
          </a:ln>
        </c:spPr>
        <c:crossAx val="159898240"/>
        <c:crosses val="autoZero"/>
        <c:crossBetween val="between"/>
        <c:majorUnit val="4"/>
      </c:valAx>
      <c:valAx>
        <c:axId val="159903104"/>
        <c:scaling>
          <c:orientation val="minMax"/>
          <c:max val="9.0000000000000024E-2"/>
        </c:scaling>
        <c:delete val="0"/>
        <c:axPos val="r"/>
        <c:title>
          <c:tx>
            <c:rich>
              <a:bodyPr rot="-5400000" vert="horz"/>
              <a:lstStyle/>
              <a:p>
                <a:pPr>
                  <a:defRPr b="0"/>
                </a:pPr>
                <a:r>
                  <a:rPr lang="en-US" b="0"/>
                  <a:t>Weighted Average Coupon Rate</a:t>
                </a:r>
              </a:p>
            </c:rich>
          </c:tx>
          <c:overlay val="0"/>
        </c:title>
        <c:numFmt formatCode="0%" sourceLinked="0"/>
        <c:majorTickMark val="out"/>
        <c:minorTickMark val="none"/>
        <c:tickLblPos val="nextTo"/>
        <c:spPr>
          <a:ln>
            <a:noFill/>
          </a:ln>
        </c:spPr>
        <c:crossAx val="159905280"/>
        <c:crosses val="max"/>
        <c:crossBetween val="between"/>
        <c:majorUnit val="1.0000000000000005E-2"/>
      </c:valAx>
      <c:catAx>
        <c:axId val="159905280"/>
        <c:scaling>
          <c:orientation val="minMax"/>
        </c:scaling>
        <c:delete val="1"/>
        <c:axPos val="b"/>
        <c:numFmt formatCode="General" sourceLinked="1"/>
        <c:majorTickMark val="out"/>
        <c:minorTickMark val="none"/>
        <c:tickLblPos val="none"/>
        <c:crossAx val="159903104"/>
        <c:crosses val="autoZero"/>
        <c:auto val="1"/>
        <c:lblAlgn val="ctr"/>
        <c:lblOffset val="100"/>
        <c:noMultiLvlLbl val="0"/>
      </c:catAx>
    </c:plotArea>
    <c:legend>
      <c:legendPos val="b"/>
      <c:overlay val="0"/>
    </c:legend>
    <c:plotVisOnly val="1"/>
    <c:dispBlanksAs val="gap"/>
    <c:showDLblsOverMax val="0"/>
  </c:chart>
  <c:spPr>
    <a:ln>
      <a:noFill/>
    </a:ln>
  </c:spPr>
  <c:txPr>
    <a:bodyPr/>
    <a:lstStyle/>
    <a:p>
      <a:pPr>
        <a:defRPr>
          <a:solidFill>
            <a:srgbClr val="12497F"/>
          </a:solidFill>
          <a:latin typeface="Overpass" panose="00000500000000000000"/>
        </a:defRPr>
      </a:pPr>
      <a:endParaRPr lang="LID4096"/>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153170788716352E-2"/>
          <c:y val="0.10772690511984678"/>
          <c:w val="0.87166352582550566"/>
          <c:h val="0.77577140050310345"/>
        </c:manualLayout>
      </c:layout>
      <c:barChart>
        <c:barDir val="col"/>
        <c:grouping val="stacked"/>
        <c:varyColors val="0"/>
        <c:ser>
          <c:idx val="0"/>
          <c:order val="0"/>
          <c:tx>
            <c:strRef>
              <c:f>'Equity rights &amp; cost of debt'!$B$70</c:f>
              <c:strCache>
                <c:ptCount val="1"/>
                <c:pt idx="0">
                  <c:v>Non-convertible Debt</c:v>
                </c:pt>
              </c:strCache>
            </c:strRef>
          </c:tx>
          <c:spPr>
            <a:solidFill>
              <a:srgbClr val="12497F"/>
            </a:solidFill>
            <a:ln>
              <a:noFill/>
            </a:ln>
            <a:effectLst/>
          </c:spPr>
          <c:invertIfNegative val="0"/>
          <c:dLbls>
            <c:dLbl>
              <c:idx val="0"/>
              <c:tx>
                <c:rich>
                  <a:bodyPr/>
                  <a:lstStyle/>
                  <a:p>
                    <a:fld id="{1448F5C1-76A6-4380-A2FD-DACAA61F72EC}"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BF3B-479C-80E1-1E04C74D4DE0}"/>
                </c:ext>
              </c:extLst>
            </c:dLbl>
            <c:dLbl>
              <c:idx val="1"/>
              <c:tx>
                <c:rich>
                  <a:bodyPr/>
                  <a:lstStyle/>
                  <a:p>
                    <a:fld id="{B95F6F93-560F-4645-B5F4-C2B047A59C8B}"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BF3B-479C-80E1-1E04C74D4DE0}"/>
                </c:ext>
              </c:extLst>
            </c:dLbl>
            <c:dLbl>
              <c:idx val="2"/>
              <c:tx>
                <c:rich>
                  <a:bodyPr/>
                  <a:lstStyle/>
                  <a:p>
                    <a:fld id="{EE005B7D-03FE-4F36-89BB-4E7D981F56BA}"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BF3B-479C-80E1-1E04C74D4DE0}"/>
                </c:ext>
              </c:extLst>
            </c:dLbl>
            <c:dLbl>
              <c:idx val="3"/>
              <c:tx>
                <c:rich>
                  <a:bodyPr/>
                  <a:lstStyle/>
                  <a:p>
                    <a:fld id="{AD7F041B-7F78-457D-BF8D-EAA6E993C96B}"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BF3B-479C-80E1-1E04C74D4DE0}"/>
                </c:ext>
              </c:extLst>
            </c:dLbl>
            <c:dLbl>
              <c:idx val="4"/>
              <c:tx>
                <c:rich>
                  <a:bodyPr/>
                  <a:lstStyle/>
                  <a:p>
                    <a:fld id="{37487FA1-017D-4C90-BAEE-D4634D10B943}"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BF3B-479C-80E1-1E04C74D4DE0}"/>
                </c:ext>
              </c:extLst>
            </c:dLbl>
            <c:dLbl>
              <c:idx val="5"/>
              <c:tx>
                <c:rich>
                  <a:bodyPr/>
                  <a:lstStyle/>
                  <a:p>
                    <a:fld id="{70A22259-2923-4E07-B498-2EE2B0F20EBB}"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BF3B-479C-80E1-1E04C74D4DE0}"/>
                </c:ext>
              </c:extLst>
            </c:dLbl>
            <c:dLbl>
              <c:idx val="6"/>
              <c:tx>
                <c:rich>
                  <a:bodyPr/>
                  <a:lstStyle/>
                  <a:p>
                    <a:fld id="{C26A6911-DBC1-4797-A645-BFB8CEF6572D}"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BF3B-479C-80E1-1E04C74D4DE0}"/>
                </c:ext>
              </c:extLst>
            </c:dLbl>
            <c:dLbl>
              <c:idx val="7"/>
              <c:layout>
                <c:manualLayout>
                  <c:x val="-1.5460729746444033E-3"/>
                  <c:y val="-2.8471057543799805E-2"/>
                </c:manualLayout>
              </c:layout>
              <c:tx>
                <c:rich>
                  <a:bodyPr/>
                  <a:lstStyle/>
                  <a:p>
                    <a:fld id="{0B3D519C-7ADF-4217-BF64-A8346525F1D7}" type="CELLRANGE">
                      <a:rPr lang="en-US">
                        <a:solidFill>
                          <a:srgbClr val="12497F"/>
                        </a:solidFill>
                      </a:rPr>
                      <a:pPr/>
                      <a:t>[CELLRANGE]</a:t>
                    </a:fld>
                    <a:endParaRPr lang="LID4096"/>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BF3B-479C-80E1-1E04C74D4DE0}"/>
                </c:ext>
              </c:extLst>
            </c:dLbl>
            <c:dLbl>
              <c:idx val="8"/>
              <c:tx>
                <c:rich>
                  <a:bodyPr/>
                  <a:lstStyle/>
                  <a:p>
                    <a:fld id="{22A6B9B1-122C-4DE8-9ABF-43CF809BD418}"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BF3B-479C-80E1-1E04C74D4DE0}"/>
                </c:ext>
              </c:extLst>
            </c:dLbl>
            <c:dLbl>
              <c:idx val="9"/>
              <c:tx>
                <c:rich>
                  <a:bodyPr/>
                  <a:lstStyle/>
                  <a:p>
                    <a:fld id="{CCDC19DB-C589-4BAF-B1B4-78DAA93FD7FD}"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BF3B-479C-80E1-1E04C74D4DE0}"/>
                </c:ext>
              </c:extLst>
            </c:dLbl>
            <c:dLbl>
              <c:idx val="10"/>
              <c:tx>
                <c:rich>
                  <a:bodyPr/>
                  <a:lstStyle/>
                  <a:p>
                    <a:fld id="{46BBF012-A1A3-400B-895B-C52094F3D5A0}"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BF3B-479C-80E1-1E04C74D4DE0}"/>
                </c:ext>
              </c:extLst>
            </c:dLbl>
            <c:dLbl>
              <c:idx val="11"/>
              <c:tx>
                <c:rich>
                  <a:bodyPr/>
                  <a:lstStyle/>
                  <a:p>
                    <a:fld id="{14B995B1-7E77-4461-98BC-CCDC5EDEF36D}"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BF3B-479C-80E1-1E04C74D4DE0}"/>
                </c:ext>
              </c:extLst>
            </c:dLbl>
            <c:dLbl>
              <c:idx val="12"/>
              <c:tx>
                <c:rich>
                  <a:bodyPr/>
                  <a:lstStyle/>
                  <a:p>
                    <a:fld id="{5FACCC15-FB1B-43E0-903E-07FD9786C7B1}"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BF3B-479C-80E1-1E04C74D4DE0}"/>
                </c:ext>
              </c:extLst>
            </c:dLbl>
            <c:dLbl>
              <c:idx val="13"/>
              <c:tx>
                <c:rich>
                  <a:bodyPr/>
                  <a:lstStyle/>
                  <a:p>
                    <a:fld id="{14E5D3F3-8EC0-4064-94DD-644AE9A08602}"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BF3B-479C-80E1-1E04C74D4DE0}"/>
                </c:ext>
              </c:extLst>
            </c:dLbl>
            <c:dLbl>
              <c:idx val="14"/>
              <c:tx>
                <c:rich>
                  <a:bodyPr/>
                  <a:lstStyle/>
                  <a:p>
                    <a:fld id="{4FA16626-0D69-4A64-A1F2-23BCC80EBD1F}"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E-BF3B-479C-80E1-1E04C74D4DE0}"/>
                </c:ext>
              </c:extLst>
            </c:dLbl>
            <c:dLbl>
              <c:idx val="15"/>
              <c:tx>
                <c:rich>
                  <a:bodyPr/>
                  <a:lstStyle/>
                  <a:p>
                    <a:fld id="{301B1203-2405-493C-AE9D-79C791812E79}"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BF3B-479C-80E1-1E04C74D4DE0}"/>
                </c:ext>
              </c:extLst>
            </c:dLbl>
            <c:dLbl>
              <c:idx val="16"/>
              <c:tx>
                <c:rich>
                  <a:bodyPr/>
                  <a:lstStyle/>
                  <a:p>
                    <a:fld id="{050B0AD6-F32B-4E67-80D1-ED6335CED711}"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BF3B-479C-80E1-1E04C74D4DE0}"/>
                </c:ext>
              </c:extLst>
            </c:dLbl>
            <c:dLbl>
              <c:idx val="17"/>
              <c:tx>
                <c:rich>
                  <a:bodyPr/>
                  <a:lstStyle/>
                  <a:p>
                    <a:fld id="{FB1F45F9-C2E7-4551-8D1D-CA684DC03AF2}"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BF3B-479C-80E1-1E04C74D4DE0}"/>
                </c:ext>
              </c:extLst>
            </c:dLbl>
            <c:dLbl>
              <c:idx val="18"/>
              <c:tx>
                <c:rich>
                  <a:bodyPr/>
                  <a:lstStyle/>
                  <a:p>
                    <a:fld id="{16ED0374-D63F-47C1-A105-A4F863735400}" type="CELLRANGE">
                      <a:rPr lang="en-US"/>
                      <a:pPr/>
                      <a:t>[CELLRANGE]</a:t>
                    </a:fld>
                    <a:endParaRPr lang="LID4096"/>
                  </a:p>
                </c:rich>
              </c:tx>
              <c:dLblPos val="in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2-BF3B-479C-80E1-1E04C74D4DE0}"/>
                </c:ext>
              </c:extLst>
            </c:dLbl>
            <c:dLbl>
              <c:idx val="19"/>
              <c:tx>
                <c:rich>
                  <a:bodyPr rot="0" spcFirstLastPara="1" vertOverflow="ellipsis" vert="horz" wrap="square" anchor="ctr" anchorCtr="1"/>
                  <a:lstStyle/>
                  <a:p>
                    <a:pPr>
                      <a:defRPr sz="900" b="0" i="0" u="none" strike="noStrike" kern="1200" baseline="0">
                        <a:solidFill>
                          <a:schemeClr val="bg1"/>
                        </a:solidFill>
                        <a:latin typeface="Overpass" panose="00000500000000000000"/>
                        <a:ea typeface="+mn-ea"/>
                        <a:cs typeface="+mn-cs"/>
                      </a:defRPr>
                    </a:pPr>
                    <a:r>
                      <a:rPr lang="en-US">
                        <a:solidFill>
                          <a:schemeClr val="bg1"/>
                        </a:solidFill>
                      </a:rPr>
                      <a:t>70.4%</a:t>
                    </a:r>
                  </a:p>
                </c:rich>
              </c:tx>
              <c:numFmt formatCode="0.0%" sourceLinked="0"/>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Overpass" panose="00000500000000000000"/>
                      <a:ea typeface="+mn-ea"/>
                      <a:cs typeface="+mn-cs"/>
                    </a:defRPr>
                  </a:pPr>
                  <a:endParaRPr lang="LID4096"/>
                </a:p>
              </c:txPr>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3-BF3B-479C-80E1-1E04C74D4DE0}"/>
                </c:ext>
              </c:extLst>
            </c:dLbl>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Overpass" panose="00000500000000000000"/>
                    <a:ea typeface="+mn-ea"/>
                    <a:cs typeface="+mn-cs"/>
                  </a:defRPr>
                </a:pPr>
                <a:endParaRPr lang="LID4096"/>
              </a:p>
            </c:txPr>
            <c:dLblPos val="in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numRef>
              <c:f>'Equity rights &amp; cost of debt'!$C$69:$V$69</c:f>
              <c:numCache>
                <c:formatCode>General</c:formatCode>
                <c:ptCount val="20"/>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numCache>
            </c:numRef>
          </c:cat>
          <c:val>
            <c:numRef>
              <c:f>'Equity rights &amp; cost of debt'!$C$70:$V$70</c:f>
              <c:numCache>
                <c:formatCode>_(* #,##0.00_);_(* \(#,##0.00\);_(* "-"??_);_(@_)</c:formatCode>
                <c:ptCount val="20"/>
                <c:pt idx="0">
                  <c:v>2.956116603846076</c:v>
                </c:pt>
                <c:pt idx="1">
                  <c:v>1.6407379541938822</c:v>
                </c:pt>
                <c:pt idx="2">
                  <c:v>2.4711276479398356</c:v>
                </c:pt>
                <c:pt idx="3">
                  <c:v>5.9998115639193239</c:v>
                </c:pt>
                <c:pt idx="4">
                  <c:v>2.942369829191553</c:v>
                </c:pt>
                <c:pt idx="5">
                  <c:v>5.8972007954424086</c:v>
                </c:pt>
                <c:pt idx="6">
                  <c:v>5.5084166190262707</c:v>
                </c:pt>
                <c:pt idx="7">
                  <c:v>0.38462382405217005</c:v>
                </c:pt>
                <c:pt idx="8">
                  <c:v>1.866300804872828</c:v>
                </c:pt>
                <c:pt idx="9">
                  <c:v>4.4064375359504364</c:v>
                </c:pt>
                <c:pt idx="10">
                  <c:v>3.8690827073558691</c:v>
                </c:pt>
                <c:pt idx="11">
                  <c:v>8.1060744038412853</c:v>
                </c:pt>
                <c:pt idx="12">
                  <c:v>11.729210562290051</c:v>
                </c:pt>
                <c:pt idx="13">
                  <c:v>11.958225960202222</c:v>
                </c:pt>
                <c:pt idx="14">
                  <c:v>14.049642708213671</c:v>
                </c:pt>
                <c:pt idx="15">
                  <c:v>14.844631136001206</c:v>
                </c:pt>
                <c:pt idx="16">
                  <c:v>20.386942315403701</c:v>
                </c:pt>
                <c:pt idx="17">
                  <c:v>19.010484308821006</c:v>
                </c:pt>
                <c:pt idx="18">
                  <c:v>14.9799780028493</c:v>
                </c:pt>
                <c:pt idx="19">
                  <c:v>11.773</c:v>
                </c:pt>
              </c:numCache>
            </c:numRef>
          </c:val>
          <c:extLst>
            <c:ext xmlns:c15="http://schemas.microsoft.com/office/drawing/2012/chart" uri="{02D57815-91ED-43cb-92C2-25804820EDAC}">
              <c15:datalabelsRange>
                <c15:f>'Equity rights &amp; cost of debt'!$C$71:$U$71</c15:f>
                <c15:dlblRangeCache>
                  <c:ptCount val="19"/>
                  <c:pt idx="0">
                    <c:v>99,8%</c:v>
                  </c:pt>
                  <c:pt idx="1">
                    <c:v>100,0%</c:v>
                  </c:pt>
                  <c:pt idx="2">
                    <c:v>87,8%</c:v>
                  </c:pt>
                  <c:pt idx="3">
                    <c:v>100,0%</c:v>
                  </c:pt>
                  <c:pt idx="4">
                    <c:v>96,4%</c:v>
                  </c:pt>
                  <c:pt idx="5">
                    <c:v>88,2%</c:v>
                  </c:pt>
                  <c:pt idx="6">
                    <c:v>69,4%</c:v>
                  </c:pt>
                  <c:pt idx="7">
                    <c:v>100,0%</c:v>
                  </c:pt>
                  <c:pt idx="8">
                    <c:v>63,3%</c:v>
                  </c:pt>
                  <c:pt idx="9">
                    <c:v>78,5%</c:v>
                  </c:pt>
                  <c:pt idx="10">
                    <c:v>78,2%</c:v>
                  </c:pt>
                  <c:pt idx="11">
                    <c:v>81,1%</c:v>
                  </c:pt>
                  <c:pt idx="12">
                    <c:v>90,1%</c:v>
                  </c:pt>
                  <c:pt idx="13">
                    <c:v>83,9%</c:v>
                  </c:pt>
                  <c:pt idx="14">
                    <c:v>95,3%</c:v>
                  </c:pt>
                  <c:pt idx="15">
                    <c:v>93,0%</c:v>
                  </c:pt>
                  <c:pt idx="16">
                    <c:v>89,2%</c:v>
                  </c:pt>
                  <c:pt idx="17">
                    <c:v>97,8%</c:v>
                  </c:pt>
                  <c:pt idx="18">
                    <c:v>98,7%</c:v>
                  </c:pt>
                </c15:dlblRangeCache>
              </c15:datalabelsRange>
            </c:ext>
            <c:ext xmlns:c16="http://schemas.microsoft.com/office/drawing/2014/chart" uri="{C3380CC4-5D6E-409C-BE32-E72D297353CC}">
              <c16:uniqueId val="{00000014-BF3B-479C-80E1-1E04C74D4DE0}"/>
            </c:ext>
          </c:extLst>
        </c:ser>
        <c:ser>
          <c:idx val="1"/>
          <c:order val="1"/>
          <c:tx>
            <c:strRef>
              <c:f>'Equity rights &amp; cost of debt'!$B$72</c:f>
              <c:strCache>
                <c:ptCount val="1"/>
                <c:pt idx="0">
                  <c:v>Convertible Debt</c:v>
                </c:pt>
              </c:strCache>
            </c:strRef>
          </c:tx>
          <c:spPr>
            <a:solidFill>
              <a:schemeClr val="accent3">
                <a:lumMod val="60000"/>
                <a:lumOff val="40000"/>
              </a:schemeClr>
            </a:solidFill>
            <a:ln>
              <a:noFill/>
            </a:ln>
            <a:effectLst/>
          </c:spPr>
          <c:invertIfNegative val="0"/>
          <c:cat>
            <c:numRef>
              <c:f>'Equity rights &amp; cost of debt'!$C$69:$V$69</c:f>
              <c:numCache>
                <c:formatCode>General</c:formatCode>
                <c:ptCount val="20"/>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numCache>
            </c:numRef>
          </c:cat>
          <c:val>
            <c:numRef>
              <c:f>'Equity rights &amp; cost of debt'!$C$72:$V$72</c:f>
              <c:numCache>
                <c:formatCode>_(* #,##0.00_);_(* \(#,##0.00\);_(* "-"??_);_(@_)</c:formatCode>
                <c:ptCount val="20"/>
                <c:pt idx="0">
                  <c:v>6.53840538203216E-3</c:v>
                </c:pt>
                <c:pt idx="1">
                  <c:v>0</c:v>
                </c:pt>
                <c:pt idx="2">
                  <c:v>0.342374129677049</c:v>
                </c:pt>
                <c:pt idx="3">
                  <c:v>0</c:v>
                </c:pt>
                <c:pt idx="4">
                  <c:v>0.109812982820247</c:v>
                </c:pt>
                <c:pt idx="5">
                  <c:v>0.79018510764727767</c:v>
                </c:pt>
                <c:pt idx="6">
                  <c:v>2.431945765732292</c:v>
                </c:pt>
                <c:pt idx="7">
                  <c:v>0</c:v>
                </c:pt>
                <c:pt idx="8">
                  <c:v>1.0842482043637349</c:v>
                </c:pt>
                <c:pt idx="9">
                  <c:v>1.2094563052309761</c:v>
                </c:pt>
                <c:pt idx="10">
                  <c:v>1.0800735939776691</c:v>
                </c:pt>
                <c:pt idx="11">
                  <c:v>1.8942460927387141</c:v>
                </c:pt>
                <c:pt idx="12">
                  <c:v>1.2890989450599482</c:v>
                </c:pt>
                <c:pt idx="13">
                  <c:v>2.2963503956895099</c:v>
                </c:pt>
                <c:pt idx="14">
                  <c:v>0.69399999999999995</c:v>
                </c:pt>
                <c:pt idx="15">
                  <c:v>1.1157536686329297</c:v>
                </c:pt>
                <c:pt idx="16">
                  <c:v>2.4620000000000002</c:v>
                </c:pt>
                <c:pt idx="17">
                  <c:v>0.42107001119365012</c:v>
                </c:pt>
                <c:pt idx="18">
                  <c:v>0.19774600000000001</c:v>
                </c:pt>
                <c:pt idx="19">
                  <c:v>0.72</c:v>
                </c:pt>
              </c:numCache>
            </c:numRef>
          </c:val>
          <c:extLst>
            <c:ext xmlns:c16="http://schemas.microsoft.com/office/drawing/2014/chart" uri="{C3380CC4-5D6E-409C-BE32-E72D297353CC}">
              <c16:uniqueId val="{00000015-BF3B-479C-80E1-1E04C74D4DE0}"/>
            </c:ext>
          </c:extLst>
        </c:ser>
        <c:dLbls>
          <c:showLegendKey val="0"/>
          <c:showVal val="0"/>
          <c:showCatName val="0"/>
          <c:showSerName val="0"/>
          <c:showPercent val="0"/>
          <c:showBubbleSize val="0"/>
        </c:dLbls>
        <c:gapWidth val="10"/>
        <c:overlap val="100"/>
        <c:axId val="1166724272"/>
        <c:axId val="1166726896"/>
      </c:barChart>
      <c:lineChart>
        <c:grouping val="standard"/>
        <c:varyColors val="0"/>
        <c:ser>
          <c:idx val="2"/>
          <c:order val="2"/>
          <c:tx>
            <c:strRef>
              <c:f>'Equity rights &amp; cost of debt'!$B$74</c:f>
              <c:strCache>
                <c:ptCount val="1"/>
                <c:pt idx="0">
                  <c:v>Weighted Average Coupon Rate</c:v>
                </c:pt>
              </c:strCache>
            </c:strRef>
          </c:tx>
          <c:spPr>
            <a:ln w="50800" cap="rnd">
              <a:solidFill>
                <a:srgbClr val="EBA61C"/>
              </a:solidFill>
              <a:round/>
            </a:ln>
            <a:effectLst/>
          </c:spPr>
          <c:marker>
            <c:symbol val="none"/>
          </c:marker>
          <c:dLbls>
            <c:dLbl>
              <c:idx val="1"/>
              <c:layout>
                <c:manualLayout>
                  <c:x val="-2.1145443196005007E-2"/>
                  <c:y val="-4.44313789698782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BF3B-479C-80E1-1E04C74D4DE0}"/>
                </c:ext>
              </c:extLst>
            </c:dLbl>
            <c:dLbl>
              <c:idx val="5"/>
              <c:layout>
                <c:manualLayout>
                  <c:x val="-1.8024344569288388E-2"/>
                  <c:y val="-5.07325761973515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BF3B-479C-80E1-1E04C74D4DE0}"/>
                </c:ext>
              </c:extLst>
            </c:dLbl>
            <c:dLbl>
              <c:idx val="6"/>
              <c:layout>
                <c:manualLayout>
                  <c:x val="-3.3586426696662917E-2"/>
                  <c:y val="-7.110349924670979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BF3B-479C-80E1-1E04C74D4DE0}"/>
                </c:ext>
              </c:extLst>
            </c:dLbl>
            <c:dLbl>
              <c:idx val="8"/>
              <c:layout>
                <c:manualLayout>
                  <c:x val="-2.7387640449438259E-2"/>
                  <c:y val="-5.07325761973515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BF3B-479C-80E1-1E04C74D4DE0}"/>
                </c:ext>
              </c:extLst>
            </c:dLbl>
            <c:dLbl>
              <c:idx val="9"/>
              <c:layout>
                <c:manualLayout>
                  <c:x val="-2.4041434755720528E-2"/>
                  <c:y val="-3.64095056709969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BF3B-479C-80E1-1E04C74D4DE0}"/>
                </c:ext>
              </c:extLst>
            </c:dLbl>
            <c:dLbl>
              <c:idx val="10"/>
              <c:layout>
                <c:manualLayout>
                  <c:x val="-2.4041434755720469E-2"/>
                  <c:y val="-3.64095056709968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BF3B-479C-80E1-1E04C74D4DE0}"/>
                </c:ext>
              </c:extLst>
            </c:dLbl>
            <c:dLbl>
              <c:idx val="11"/>
              <c:delete val="1"/>
              <c:extLst>
                <c:ext xmlns:c15="http://schemas.microsoft.com/office/drawing/2012/chart" uri="{CE6537A1-D6FC-4f65-9D91-7224C49458BB}"/>
                <c:ext xmlns:c16="http://schemas.microsoft.com/office/drawing/2014/chart" uri="{C3380CC4-5D6E-409C-BE32-E72D297353CC}">
                  <c16:uniqueId val="{0000001C-BF3B-479C-80E1-1E04C74D4DE0}"/>
                </c:ext>
              </c:extLst>
            </c:dLbl>
            <c:dLbl>
              <c:idx val="12"/>
              <c:layout>
                <c:manualLayout>
                  <c:x val="-2.7445595274616649E-2"/>
                  <c:y val="-3.44336583378341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BF3B-479C-80E1-1E04C74D4DE0}"/>
                </c:ext>
              </c:extLst>
            </c:dLbl>
            <c:dLbl>
              <c:idx val="13"/>
              <c:layout>
                <c:manualLayout>
                  <c:x val="-2.4270461562675035E-2"/>
                  <c:y val="-6.0476894359324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BF3B-479C-80E1-1E04C74D4DE0}"/>
                </c:ext>
              </c:extLst>
            </c:dLbl>
            <c:dLbl>
              <c:idx val="18"/>
              <c:layout>
                <c:manualLayout>
                  <c:x val="-2.5112601665532547E-2"/>
                  <c:y val="-4.99294086434141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BF3B-479C-80E1-1E04C74D4DE0}"/>
                </c:ext>
              </c:extLst>
            </c:dLbl>
            <c:dLbl>
              <c:idx val="19"/>
              <c:layout>
                <c:manualLayout>
                  <c:x val="-2.57936507936509E-2"/>
                  <c:y val="-4.543477642911964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BF3B-479C-80E1-1E04C74D4DE0}"/>
                </c:ext>
              </c:extLst>
            </c:dLbl>
            <c:numFmt formatCode="0.0%" sourceLinked="0"/>
            <c:spPr>
              <a:noFill/>
              <a:ln>
                <a:noFill/>
              </a:ln>
              <a:effectLst/>
            </c:spPr>
            <c:txPr>
              <a:bodyPr rot="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'Equity rights &amp; cost of debt'!$C$69:$V$69</c:f>
              <c:numCache>
                <c:formatCode>General</c:formatCode>
                <c:ptCount val="20"/>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numCache>
            </c:numRef>
          </c:cat>
          <c:val>
            <c:numRef>
              <c:f>'Equity rights &amp; cost of debt'!$C$74:$V$74</c:f>
              <c:numCache>
                <c:formatCode>0.000%</c:formatCode>
                <c:ptCount val="20"/>
                <c:pt idx="0">
                  <c:v>6.1953734863948132E-2</c:v>
                </c:pt>
                <c:pt idx="1">
                  <c:v>5.4156698870235331E-2</c:v>
                </c:pt>
                <c:pt idx="2">
                  <c:v>4.8882838123144957E-2</c:v>
                </c:pt>
                <c:pt idx="3">
                  <c:v>5.0948761750822372E-2</c:v>
                </c:pt>
                <c:pt idx="4">
                  <c:v>6.1101992936871644E-2</c:v>
                </c:pt>
                <c:pt idx="5">
                  <c:v>4.5588666703299044E-2</c:v>
                </c:pt>
                <c:pt idx="6">
                  <c:v>3.4038953704794268E-2</c:v>
                </c:pt>
                <c:pt idx="7">
                  <c:v>5.8063577342500297E-2</c:v>
                </c:pt>
                <c:pt idx="8">
                  <c:v>4.6926729413448484E-2</c:v>
                </c:pt>
                <c:pt idx="9">
                  <c:v>3.8397688405907904E-2</c:v>
                </c:pt>
                <c:pt idx="10">
                  <c:v>3.9765409524133793E-2</c:v>
                </c:pt>
                <c:pt idx="11">
                  <c:v>3.1417547559400301E-2</c:v>
                </c:pt>
                <c:pt idx="12">
                  <c:v>3.1250778573916331E-2</c:v>
                </c:pt>
                <c:pt idx="13">
                  <c:v>2.2285404115253465E-2</c:v>
                </c:pt>
                <c:pt idx="14">
                  <c:v>2.080585651351443E-2</c:v>
                </c:pt>
                <c:pt idx="15">
                  <c:v>1.6905007407716551E-2</c:v>
                </c:pt>
                <c:pt idx="16">
                  <c:v>1.7395190403120396E-2</c:v>
                </c:pt>
                <c:pt idx="17">
                  <c:v>2.2186999999999998E-2</c:v>
                </c:pt>
                <c:pt idx="18">
                  <c:v>1.8046967769940601E-2</c:v>
                </c:pt>
                <c:pt idx="19">
                  <c:v>1.81812078328248E-2</c:v>
                </c:pt>
              </c:numCache>
            </c:numRef>
          </c:val>
          <c:smooth val="0"/>
          <c:extLst>
            <c:ext xmlns:c16="http://schemas.microsoft.com/office/drawing/2014/chart" uri="{C3380CC4-5D6E-409C-BE32-E72D297353CC}">
              <c16:uniqueId val="{00000021-BF3B-479C-80E1-1E04C74D4DE0}"/>
            </c:ext>
          </c:extLst>
        </c:ser>
        <c:dLbls>
          <c:showLegendKey val="0"/>
          <c:showVal val="0"/>
          <c:showCatName val="0"/>
          <c:showSerName val="0"/>
          <c:showPercent val="0"/>
          <c:showBubbleSize val="0"/>
        </c:dLbls>
        <c:marker val="1"/>
        <c:smooth val="0"/>
        <c:axId val="1166726568"/>
        <c:axId val="1166723288"/>
      </c:lineChart>
      <c:valAx>
        <c:axId val="1166723288"/>
        <c:scaling>
          <c:orientation val="minMax"/>
          <c:max val="9.0000000000000024E-2"/>
        </c:scaling>
        <c:delete val="0"/>
        <c:axPos val="r"/>
        <c:numFmt formatCode="0.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crossAx val="1166726568"/>
        <c:crosses val="max"/>
        <c:crossBetween val="between"/>
        <c:majorUnit val="1.5000000000000003E-2"/>
      </c:valAx>
      <c:catAx>
        <c:axId val="1166726568"/>
        <c:scaling>
          <c:orientation val="minMax"/>
        </c:scaling>
        <c:delete val="1"/>
        <c:axPos val="b"/>
        <c:numFmt formatCode="General" sourceLinked="1"/>
        <c:majorTickMark val="out"/>
        <c:minorTickMark val="none"/>
        <c:tickLblPos val="nextTo"/>
        <c:crossAx val="1166723288"/>
        <c:crosses val="autoZero"/>
        <c:auto val="1"/>
        <c:lblAlgn val="ctr"/>
        <c:lblOffset val="100"/>
        <c:noMultiLvlLbl val="0"/>
      </c:catAx>
      <c:valAx>
        <c:axId val="1166726896"/>
        <c:scaling>
          <c:orientation val="minMax"/>
          <c:max val="2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rgbClr val="12497F"/>
                    </a:solidFill>
                    <a:latin typeface="Overpass" panose="00000500000000000000"/>
                    <a:ea typeface="+mn-ea"/>
                    <a:cs typeface="+mn-cs"/>
                  </a:defRPr>
                </a:pPr>
                <a:r>
                  <a:rPr lang="en-GB"/>
                  <a:t>Debt Issued (in EUR Billion)</a:t>
                </a:r>
              </a:p>
            </c:rich>
          </c:tx>
          <c:layout>
            <c:manualLayout>
              <c:xMode val="edge"/>
              <c:yMode val="edge"/>
              <c:x val="1.2189141941672876E-2"/>
              <c:y val="0.299794148023915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rgbClr val="12497F"/>
                  </a:solidFill>
                  <a:latin typeface="Overpass" panose="00000500000000000000"/>
                  <a:ea typeface="+mn-ea"/>
                  <a:cs typeface="+mn-cs"/>
                </a:defRPr>
              </a:pPr>
              <a:endParaRPr lang="LID4096"/>
            </a:p>
          </c:txPr>
        </c:title>
        <c:numFmt formatCode="[$€-1809]#,##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crossAx val="1166724272"/>
        <c:crosses val="autoZero"/>
        <c:crossBetween val="between"/>
        <c:majorUnit val="4"/>
      </c:valAx>
      <c:catAx>
        <c:axId val="1166724272"/>
        <c:scaling>
          <c:orientation val="minMax"/>
        </c:scaling>
        <c:delete val="0"/>
        <c:axPos val="t"/>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crossAx val="1166726896"/>
        <c:crosses val="max"/>
        <c:auto val="1"/>
        <c:lblAlgn val="ctr"/>
        <c:lblOffset val="100"/>
        <c:noMultiLvlLbl val="0"/>
      </c:catAx>
      <c:spPr>
        <a:noFill/>
        <a:ln>
          <a:noFill/>
        </a:ln>
        <a:effectLst/>
      </c:spPr>
    </c:plotArea>
    <c:legend>
      <c:legendPos val="b"/>
      <c:layout>
        <c:manualLayout>
          <c:xMode val="edge"/>
          <c:yMode val="edge"/>
          <c:x val="0.2124842657503285"/>
          <c:y val="0.94772268243421232"/>
          <c:w val="0.57794850650961516"/>
          <c:h val="5.2277317565787546E-2"/>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solidFill>
            <a:srgbClr val="12497F"/>
          </a:solidFill>
          <a:latin typeface="Overpass" panose="00000500000000000000"/>
        </a:defRPr>
      </a:pPr>
      <a:endParaRPr lang="LID4096"/>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004117949849253"/>
          <c:y val="0.12205394205140359"/>
          <c:w val="0.39588161019883938"/>
          <c:h val="0.7876543642142001"/>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B43-4B74-B699-F5B831D185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43-4B74-B699-F5B831D185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B43-4B74-B699-F5B831D185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B43-4B74-B699-F5B831D185C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B43-4B74-B699-F5B831D185C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B43-4B74-B699-F5B831D185C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B43-4B74-B699-F5B831D185CD}"/>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B43-4B74-B699-F5B831D185CD}"/>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B43-4B74-B699-F5B831D185CD}"/>
              </c:ext>
            </c:extLst>
          </c:dPt>
          <c:dLbls>
            <c:dLbl>
              <c:idx val="3"/>
              <c:layout>
                <c:manualLayout>
                  <c:x val="7.1942446043165471E-3"/>
                  <c:y val="3.636363636363636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8B43-4B74-B699-F5B831D185CD}"/>
                </c:ext>
              </c:extLst>
            </c:dLbl>
            <c:dLbl>
              <c:idx val="4"/>
              <c:layout>
                <c:manualLayout>
                  <c:x val="-4.7961630695443642E-3"/>
                  <c:y val="2.121212121212121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8B43-4B74-B699-F5B831D185CD}"/>
                </c:ext>
              </c:extLst>
            </c:dLbl>
            <c:dLbl>
              <c:idx val="5"/>
              <c:layout>
                <c:manualLayout>
                  <c:x val="-8.1534772182254203E-2"/>
                  <c:y val="1.818181818181818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8B43-4B74-B699-F5B831D185CD}"/>
                </c:ext>
              </c:extLst>
            </c:dLbl>
            <c:dLbl>
              <c:idx val="6"/>
              <c:layout>
                <c:manualLayout>
                  <c:x val="-1.401108163330819E-2"/>
                  <c:y val="-6.3497180865057984E-2"/>
                </c:manualLayout>
              </c:layout>
              <c:tx>
                <c:rich>
                  <a:bodyPr/>
                  <a:lstStyle/>
                  <a:p>
                    <a:fld id="{DA7FE9C5-7E3B-42EC-8B4F-1633A37734F5}" type="CATEGORYNAME">
                      <a:rPr lang="en-US"/>
                      <a:pPr/>
                      <a:t>[CATEGORY NAME]</a:t>
                    </a:fld>
                    <a:r>
                      <a:rPr lang="en-US" baseline="0"/>
                      <a:t>
</a:t>
                    </a: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3440312174658504"/>
                      <c:h val="9.9393148317458282E-2"/>
                    </c:manualLayout>
                  </c15:layout>
                  <c15:dlblFieldTable/>
                  <c15:showDataLabelsRange val="0"/>
                </c:ext>
                <c:ext xmlns:c16="http://schemas.microsoft.com/office/drawing/2014/chart" uri="{C3380CC4-5D6E-409C-BE32-E72D297353CC}">
                  <c16:uniqueId val="{0000000D-8B43-4B74-B699-F5B831D185CD}"/>
                </c:ext>
              </c:extLst>
            </c:dLbl>
            <c:dLbl>
              <c:idx val="7"/>
              <c:layout>
                <c:manualLayout>
                  <c:x val="8.3333333333333332E-3"/>
                  <c:y val="-5.555555555555555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F-8B43-4B74-B699-F5B831D185CD}"/>
                </c:ext>
              </c:extLst>
            </c:dLbl>
            <c:dLbl>
              <c:idx val="8"/>
              <c:dLblPos val="outEnd"/>
              <c:showLegendKey val="0"/>
              <c:showVal val="1"/>
              <c:showCatName val="1"/>
              <c:showSerName val="0"/>
              <c:showPercent val="0"/>
              <c:showBubbleSize val="0"/>
              <c:separator> </c:separator>
              <c:extLst>
                <c:ext xmlns:c15="http://schemas.microsoft.com/office/drawing/2012/chart" uri="{CE6537A1-D6FC-4f65-9D91-7224C49458BB}">
                  <c15:layout>
                    <c:manualLayout>
                      <c:w val="0.23677540868128261"/>
                      <c:h val="8.8317196650469415E-2"/>
                    </c:manualLayout>
                  </c15:layout>
                </c:ext>
                <c:ext xmlns:c16="http://schemas.microsoft.com/office/drawing/2014/chart" uri="{C3380CC4-5D6E-409C-BE32-E72D297353CC}">
                  <c16:uniqueId val="{00000011-8B43-4B74-B699-F5B831D185CD}"/>
                </c:ext>
              </c:extLst>
            </c:dLbl>
            <c:spPr>
              <a:noFill/>
              <a:ln>
                <a:noFill/>
              </a:ln>
              <a:effectLst/>
            </c:spPr>
            <c:txPr>
              <a:bodyPr rot="0" spcFirstLastPara="1" vertOverflow="clip" horzOverflow="clip" vert="horz" wrap="square" lIns="38100" tIns="19050" rIns="38100" bIns="19050" anchor="ctr" anchorCtr="0">
                <a:spAutoFit/>
              </a:bodyPr>
              <a:lstStyle/>
              <a:p>
                <a:pPr algn="ctr">
                  <a:defRPr lang="en-US" sz="700" b="1" i="0" u="none" strike="noStrike" kern="1200" baseline="0">
                    <a:solidFill>
                      <a:schemeClr val="tx2"/>
                    </a:solidFill>
                    <a:latin typeface="Overpass" panose="00000500000000000000"/>
                    <a:ea typeface="+mn-ea"/>
                    <a:cs typeface="Arial" panose="020B0604020202020204" pitchFamily="34" charset="0"/>
                  </a:defRPr>
                </a:pPr>
                <a:endParaRPr lang="LID4096"/>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'Index and Properties 2019 '!$P$50:$P$58</c:f>
              <c:strCache>
                <c:ptCount val="9"/>
                <c:pt idx="0">
                  <c:v>Offices</c:v>
                </c:pt>
                <c:pt idx="1">
                  <c:v>Retail</c:v>
                </c:pt>
                <c:pt idx="2">
                  <c:v>Residential</c:v>
                </c:pt>
                <c:pt idx="3">
                  <c:v>Industrial</c:v>
                </c:pt>
                <c:pt idx="4">
                  <c:v>Healthcare</c:v>
                </c:pt>
                <c:pt idx="5">
                  <c:v>Self-storage</c:v>
                </c:pt>
                <c:pt idx="6">
                  <c:v>Lodging/Resorts</c:v>
                </c:pt>
                <c:pt idx="7">
                  <c:v>Diversified</c:v>
                </c:pt>
                <c:pt idx="8">
                  <c:v>Industial/Office</c:v>
                </c:pt>
              </c:strCache>
            </c:strRef>
          </c:cat>
          <c:val>
            <c:numRef>
              <c:f>'Index and Properties 2019 '!$R$50:$R$58</c:f>
              <c:numCache>
                <c:formatCode>0%</c:formatCode>
                <c:ptCount val="9"/>
                <c:pt idx="0">
                  <c:v>0.1137</c:v>
                </c:pt>
                <c:pt idx="1">
                  <c:v>8.3199999999999996E-2</c:v>
                </c:pt>
                <c:pt idx="2">
                  <c:v>0.30199999999999999</c:v>
                </c:pt>
                <c:pt idx="3">
                  <c:v>9.4600000000000004E-2</c:v>
                </c:pt>
                <c:pt idx="4">
                  <c:v>3.4700000000000002E-2</c:v>
                </c:pt>
                <c:pt idx="5">
                  <c:v>2.01E-2</c:v>
                </c:pt>
                <c:pt idx="6">
                  <c:v>5.1000000000000004E-3</c:v>
                </c:pt>
                <c:pt idx="7">
                  <c:v>0.29110000000000003</c:v>
                </c:pt>
                <c:pt idx="8">
                  <c:v>5.5500000000000001E-2</c:v>
                </c:pt>
              </c:numCache>
            </c:numRef>
          </c:val>
          <c:extLst>
            <c:ext xmlns:c16="http://schemas.microsoft.com/office/drawing/2014/chart" uri="{C3380CC4-5D6E-409C-BE32-E72D297353CC}">
              <c16:uniqueId val="{00000012-8B43-4B74-B699-F5B831D185CD}"/>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ID4096"/>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226-42D1-914C-B2D239194AA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226-42D1-914C-B2D239194AA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226-42D1-914C-B2D239194AA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226-42D1-914C-B2D239194AA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226-42D1-914C-B2D239194AAE}"/>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226-42D1-914C-B2D239194AAE}"/>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226-42D1-914C-B2D239194AAE}"/>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B226-42D1-914C-B2D239194AAE}"/>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B226-42D1-914C-B2D239194AAE}"/>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B226-42D1-914C-B2D239194AAE}"/>
              </c:ext>
            </c:extLst>
          </c:dPt>
          <c:dLbls>
            <c:dLbl>
              <c:idx val="6"/>
              <c:layout>
                <c:manualLayout>
                  <c:x val="-4.3613693257340191E-3"/>
                  <c:y val="-2.749718687385132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B226-42D1-914C-B2D239194AAE}"/>
                </c:ext>
              </c:extLst>
            </c:dLbl>
            <c:dLbl>
              <c:idx val="9"/>
              <c:spPr>
                <a:noFill/>
                <a:ln>
                  <a:noFill/>
                </a:ln>
                <a:effectLst/>
              </c:spPr>
              <c:txPr>
                <a:bodyPr rot="0" spcFirstLastPara="1" vertOverflow="ellipsis" vert="horz" wrap="square" lIns="38100" tIns="19050" rIns="38100" bIns="19050" anchor="ctr" anchorCtr="0">
                  <a:noAutofit/>
                </a:bodyPr>
                <a:lstStyle/>
                <a:p>
                  <a:pPr algn="ctr">
                    <a:defRPr lang="en-US" sz="700" b="1" i="0" u="none" strike="noStrike" kern="1200" baseline="0">
                      <a:solidFill>
                        <a:schemeClr val="tx2"/>
                      </a:solidFill>
                      <a:latin typeface="Overpass" panose="00000500000000000000"/>
                      <a:ea typeface="+mn-ea"/>
                      <a:cs typeface="Arial" panose="020B0604020202020204" pitchFamily="34" charset="0"/>
                    </a:defRPr>
                  </a:pPr>
                  <a:endParaRPr lang="LID4096"/>
                </a:p>
              </c:txPr>
              <c:dLblPos val="outEnd"/>
              <c:showLegendKey val="0"/>
              <c:showVal val="1"/>
              <c:showCatName val="1"/>
              <c:showSerName val="0"/>
              <c:showPercent val="0"/>
              <c:showBubbleSize val="0"/>
              <c:separator> </c:separator>
              <c:extLst>
                <c:ext xmlns:c15="http://schemas.microsoft.com/office/drawing/2012/chart" uri="{CE6537A1-D6FC-4f65-9D91-7224C49458BB}">
                  <c15:layout>
                    <c:manualLayout>
                      <c:w val="0.20173513816182706"/>
                      <c:h val="0.10091467582703434"/>
                    </c:manualLayout>
                  </c15:layout>
                </c:ext>
                <c:ext xmlns:c16="http://schemas.microsoft.com/office/drawing/2014/chart" uri="{C3380CC4-5D6E-409C-BE32-E72D297353CC}">
                  <c16:uniqueId val="{00000013-B226-42D1-914C-B2D239194AAE}"/>
                </c:ext>
              </c:extLst>
            </c:dLbl>
            <c:spPr>
              <a:noFill/>
              <a:ln>
                <a:noFill/>
              </a:ln>
              <a:effectLst/>
            </c:spPr>
            <c:txPr>
              <a:bodyPr rot="0" spcFirstLastPara="1" vertOverflow="ellipsis" vert="horz" wrap="square" lIns="38100" tIns="19050" rIns="38100" bIns="19050" anchor="ctr" anchorCtr="0">
                <a:spAutoFit/>
              </a:bodyPr>
              <a:lstStyle/>
              <a:p>
                <a:pPr algn="ctr">
                  <a:defRPr lang="en-US" sz="700" b="1" i="0" u="none" strike="noStrike" kern="1200" baseline="0">
                    <a:solidFill>
                      <a:schemeClr val="tx2"/>
                    </a:solidFill>
                    <a:latin typeface="Overpass" panose="00000500000000000000"/>
                    <a:ea typeface="+mn-ea"/>
                    <a:cs typeface="Arial" panose="020B0604020202020204" pitchFamily="34" charset="0"/>
                  </a:defRPr>
                </a:pPr>
                <a:endParaRPr lang="LID4096"/>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'Index and Properties 2019 '!$B$3:$B$12</c:f>
              <c:strCache>
                <c:ptCount val="10"/>
                <c:pt idx="0">
                  <c:v>UK</c:v>
                </c:pt>
                <c:pt idx="1">
                  <c:v>Netherlands</c:v>
                </c:pt>
                <c:pt idx="2">
                  <c:v>France</c:v>
                </c:pt>
                <c:pt idx="3">
                  <c:v>Sweden</c:v>
                </c:pt>
                <c:pt idx="4">
                  <c:v>Germany</c:v>
                </c:pt>
                <c:pt idx="5">
                  <c:v>Austria</c:v>
                </c:pt>
                <c:pt idx="6">
                  <c:v>Belgium</c:v>
                </c:pt>
                <c:pt idx="7">
                  <c:v>Spain</c:v>
                </c:pt>
                <c:pt idx="8">
                  <c:v>Switzerland</c:v>
                </c:pt>
                <c:pt idx="9">
                  <c:v>Other countries</c:v>
                </c:pt>
              </c:strCache>
            </c:strRef>
          </c:cat>
          <c:val>
            <c:numRef>
              <c:f>'Index and Properties 2019 '!$C$3:$C$12</c:f>
              <c:numCache>
                <c:formatCode>0%</c:formatCode>
                <c:ptCount val="10"/>
                <c:pt idx="0">
                  <c:v>0.17972768817108739</c:v>
                </c:pt>
                <c:pt idx="1">
                  <c:v>2.2472905193175591E-2</c:v>
                </c:pt>
                <c:pt idx="2">
                  <c:v>0.15625357885531954</c:v>
                </c:pt>
                <c:pt idx="3">
                  <c:v>0.12250629980516094</c:v>
                </c:pt>
                <c:pt idx="4">
                  <c:v>0.2419761108348647</c:v>
                </c:pt>
                <c:pt idx="5">
                  <c:v>1.0516812144028172E-2</c:v>
                </c:pt>
                <c:pt idx="6">
                  <c:v>2.577639109227357E-2</c:v>
                </c:pt>
                <c:pt idx="7">
                  <c:v>4.6944502910385363E-2</c:v>
                </c:pt>
                <c:pt idx="8">
                  <c:v>4.5648180057303187E-2</c:v>
                </c:pt>
                <c:pt idx="9">
                  <c:v>0.14817753093640157</c:v>
                </c:pt>
              </c:numCache>
            </c:numRef>
          </c:val>
          <c:extLst>
            <c:ext xmlns:c16="http://schemas.microsoft.com/office/drawing/2014/chart" uri="{C3380CC4-5D6E-409C-BE32-E72D297353CC}">
              <c16:uniqueId val="{00000014-B226-42D1-914C-B2D239194AA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ID4096"/>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156-4C8A-AD6E-A76F715C2AF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156-4C8A-AD6E-A76F715C2AF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156-4C8A-AD6E-A76F715C2AF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156-4C8A-AD6E-A76F715C2AF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156-4C8A-AD6E-A76F715C2AF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156-4C8A-AD6E-A76F715C2AFF}"/>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5156-4C8A-AD6E-A76F715C2AFF}"/>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5156-4C8A-AD6E-A76F715C2AFF}"/>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5156-4C8A-AD6E-A76F715C2AFF}"/>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5156-4C8A-AD6E-A76F715C2AFF}"/>
              </c:ext>
            </c:extLst>
          </c:dPt>
          <c:dLbls>
            <c:spPr>
              <a:noFill/>
              <a:ln>
                <a:noFill/>
              </a:ln>
              <a:effectLst/>
            </c:spPr>
            <c:txPr>
              <a:bodyPr rot="0" spcFirstLastPara="1" vertOverflow="clip" horzOverflow="clip" vert="horz" wrap="square" lIns="38100" tIns="19050" rIns="38100" bIns="19050" anchor="ctr" anchorCtr="0">
                <a:spAutoFit/>
              </a:bodyPr>
              <a:lstStyle/>
              <a:p>
                <a:pPr algn="ctr">
                  <a:defRPr lang="en-US" sz="700" b="1" i="0" u="none" strike="noStrike" kern="1200" baseline="0">
                    <a:solidFill>
                      <a:schemeClr val="tx2"/>
                    </a:solidFill>
                    <a:latin typeface="Overpass" panose="00000500000000000000"/>
                    <a:ea typeface="+mn-ea"/>
                    <a:cs typeface="Arial" panose="020B0604020202020204" pitchFamily="34" charset="0"/>
                  </a:defRPr>
                </a:pPr>
                <a:endParaRPr lang="LID4096"/>
              </a:p>
            </c:txPr>
            <c:dLblPos val="outEnd"/>
            <c:showLegendKey val="0"/>
            <c:showVal val="0"/>
            <c:showCatName val="1"/>
            <c:showSerName val="0"/>
            <c:showPercent val="1"/>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'Index and Properties 2019 '!$B$3:$B$12</c:f>
              <c:strCache>
                <c:ptCount val="10"/>
                <c:pt idx="0">
                  <c:v>UK</c:v>
                </c:pt>
                <c:pt idx="1">
                  <c:v>Netherlands</c:v>
                </c:pt>
                <c:pt idx="2">
                  <c:v>France</c:v>
                </c:pt>
                <c:pt idx="3">
                  <c:v>Sweden</c:v>
                </c:pt>
                <c:pt idx="4">
                  <c:v>Germany</c:v>
                </c:pt>
                <c:pt idx="5">
                  <c:v>Austria</c:v>
                </c:pt>
                <c:pt idx="6">
                  <c:v>Belgium</c:v>
                </c:pt>
                <c:pt idx="7">
                  <c:v>Spain</c:v>
                </c:pt>
                <c:pt idx="8">
                  <c:v>Switzerland</c:v>
                </c:pt>
                <c:pt idx="9">
                  <c:v>Other countries</c:v>
                </c:pt>
              </c:strCache>
            </c:strRef>
          </c:cat>
          <c:val>
            <c:numRef>
              <c:f>'Index and Properties 2019 '!$D$3:$D$12</c:f>
              <c:numCache>
                <c:formatCode>0.0%</c:formatCode>
                <c:ptCount val="10"/>
                <c:pt idx="0">
                  <c:v>0.27650000000000002</c:v>
                </c:pt>
                <c:pt idx="1">
                  <c:v>4.7600000000000003E-2</c:v>
                </c:pt>
                <c:pt idx="2">
                  <c:v>6.6600000000000006E-2</c:v>
                </c:pt>
                <c:pt idx="3">
                  <c:v>0.1263</c:v>
                </c:pt>
                <c:pt idx="4">
                  <c:v>0.29270000000000002</c:v>
                </c:pt>
                <c:pt idx="5">
                  <c:v>1.01E-2</c:v>
                </c:pt>
                <c:pt idx="6">
                  <c:v>6.3200000000000006E-2</c:v>
                </c:pt>
                <c:pt idx="7">
                  <c:v>2.3699999999999999E-2</c:v>
                </c:pt>
                <c:pt idx="8">
                  <c:v>6.3600000000000004E-2</c:v>
                </c:pt>
                <c:pt idx="9">
                  <c:v>2.9699999999999949E-2</c:v>
                </c:pt>
              </c:numCache>
            </c:numRef>
          </c:val>
          <c:extLst>
            <c:ext xmlns:c16="http://schemas.microsoft.com/office/drawing/2014/chart" uri="{C3380CC4-5D6E-409C-BE32-E72D297353CC}">
              <c16:uniqueId val="{00000014-5156-4C8A-AD6E-A76F715C2AF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ID4096"/>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GB" sz="1400" b="1" i="0" u="none" strike="noStrike" kern="1200" spc="0" baseline="0">
                <a:solidFill>
                  <a:srgbClr val="12497F"/>
                </a:solidFill>
                <a:latin typeface="+mn-lt"/>
                <a:ea typeface="+mn-ea"/>
                <a:cs typeface="+mn-cs"/>
              </a:defRPr>
            </a:pPr>
            <a:r>
              <a:rPr lang="en-GB" sz="1400" b="1" i="0" u="none" strike="noStrike" kern="1200" spc="0" baseline="0" dirty="0">
                <a:solidFill>
                  <a:srgbClr val="12497F"/>
                </a:solidFill>
                <a:latin typeface="Overpass" panose="00000500000000000000"/>
                <a:ea typeface="+mn-ea"/>
                <a:cs typeface="+mn-cs"/>
              </a:rPr>
              <a:t>Strong Long Term Performance</a:t>
            </a:r>
          </a:p>
        </c:rich>
      </c:tx>
      <c:layout>
        <c:manualLayout>
          <c:xMode val="edge"/>
          <c:yMode val="edge"/>
          <c:x val="0.19817580657145753"/>
          <c:y val="2.850949840920847E-2"/>
        </c:manualLayout>
      </c:layout>
      <c:overlay val="0"/>
      <c:spPr>
        <a:noFill/>
        <a:ln>
          <a:noFill/>
        </a:ln>
        <a:effectLst/>
      </c:spPr>
      <c:txPr>
        <a:bodyPr rot="0" spcFirstLastPara="1" vertOverflow="ellipsis" vert="horz" wrap="square" anchor="ctr" anchorCtr="1"/>
        <a:lstStyle/>
        <a:p>
          <a:pPr>
            <a:defRPr lang="en-GB" sz="1400" b="1" i="0" u="none" strike="noStrike" kern="1200" spc="0" baseline="0">
              <a:solidFill>
                <a:srgbClr val="12497F"/>
              </a:solidFill>
              <a:latin typeface="+mn-lt"/>
              <a:ea typeface="+mn-ea"/>
              <a:cs typeface="+mn-cs"/>
            </a:defRPr>
          </a:pPr>
          <a:endParaRPr lang="LID4096"/>
        </a:p>
      </c:txPr>
    </c:title>
    <c:autoTitleDeleted val="0"/>
    <c:plotArea>
      <c:layout>
        <c:manualLayout>
          <c:layoutTarget val="inner"/>
          <c:xMode val="edge"/>
          <c:yMode val="edge"/>
          <c:x val="0.10595601375869078"/>
          <c:y val="0.17867309931599651"/>
          <c:w val="0.85837311728923871"/>
          <c:h val="0.68210562368295902"/>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5-D55D-433C-B486-0023DB07E2D3}"/>
              </c:ext>
            </c:extLst>
          </c:dPt>
          <c:dPt>
            <c:idx val="1"/>
            <c:invertIfNegative val="0"/>
            <c:bubble3D val="0"/>
            <c:spPr>
              <a:solidFill>
                <a:srgbClr val="12497F"/>
              </a:solidFill>
              <a:ln>
                <a:noFill/>
              </a:ln>
              <a:effectLst/>
            </c:spPr>
            <c:extLst>
              <c:ext xmlns:c16="http://schemas.microsoft.com/office/drawing/2014/chart" uri="{C3380CC4-5D6E-409C-BE32-E72D297353CC}">
                <c16:uniqueId val="{00000004-D55D-433C-B486-0023DB07E2D3}"/>
              </c:ext>
            </c:extLst>
          </c:dPt>
          <c:dPt>
            <c:idx val="2"/>
            <c:invertIfNegative val="0"/>
            <c:bubble3D val="0"/>
            <c:spPr>
              <a:solidFill>
                <a:srgbClr val="0070C0"/>
              </a:solidFill>
              <a:ln>
                <a:noFill/>
              </a:ln>
              <a:effectLst/>
            </c:spPr>
            <c:extLst>
              <c:ext xmlns:c16="http://schemas.microsoft.com/office/drawing/2014/chart" uri="{C3380CC4-5D6E-409C-BE32-E72D297353CC}">
                <c16:uniqueId val="{00000003-D55D-433C-B486-0023DB07E2D3}"/>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2-D55D-433C-B486-0023DB07E2D3}"/>
              </c:ext>
            </c:extLst>
          </c:dPt>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5D-433C-B486-0023DB07E2D3}"/>
                </c:ext>
              </c:extLst>
            </c:dLbl>
            <c:dLbl>
              <c:idx val="1"/>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55D-433C-B486-0023DB07E2D3}"/>
                </c:ext>
              </c:extLst>
            </c:dLbl>
            <c:dLbl>
              <c:idx val="2"/>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5D-433C-B486-0023DB07E2D3}"/>
                </c:ext>
              </c:extLst>
            </c:dLbl>
            <c:dLbl>
              <c:idx val="3"/>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5D-433C-B486-0023DB07E2D3}"/>
                </c:ext>
              </c:extLst>
            </c:dLbl>
            <c:spPr>
              <a:noFill/>
              <a:ln>
                <a:noFill/>
              </a:ln>
              <a:effectLst/>
            </c:spPr>
            <c:txPr>
              <a:bodyPr rot="0" spcFirstLastPara="1" vertOverflow="ellipsis" vert="horz" wrap="square" lIns="38100" tIns="19050" rIns="38100" bIns="19050" anchor="ctr" anchorCtr="1">
                <a:spAutoFit/>
              </a:bodyPr>
              <a:lstStyle/>
              <a:p>
                <a:pPr>
                  <a:defRPr lang="en-US" sz="900" b="1" i="0" u="none" strike="noStrike" kern="1200" baseline="0">
                    <a:solidFill>
                      <a:schemeClr val="bg1"/>
                    </a:solidFill>
                    <a:latin typeface="Overpass" panose="00000500000000000000" pitchFamily="2" charset="0"/>
                    <a:ea typeface="+mn-ea"/>
                    <a:cs typeface="+mn-cs"/>
                  </a:defRPr>
                </a:pPr>
                <a:endParaRPr lang="LID4096"/>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'Long-term performance'!$Q$13:$Q$16</c:f>
              <c:strCache>
                <c:ptCount val="4"/>
                <c:pt idx="0">
                  <c:v>Europe inflation</c:v>
                </c:pt>
                <c:pt idx="1">
                  <c:v>Europe listed real estate</c:v>
                </c:pt>
                <c:pt idx="2">
                  <c:v>Europe bonds</c:v>
                </c:pt>
                <c:pt idx="3">
                  <c:v>Europe equities</c:v>
                </c:pt>
              </c:strCache>
            </c:strRef>
          </c:cat>
          <c:val>
            <c:numRef>
              <c:f>'Long-term performance'!$R$13:$R$16</c:f>
              <c:numCache>
                <c:formatCode>0.0%</c:formatCode>
                <c:ptCount val="4"/>
                <c:pt idx="0">
                  <c:v>1.2858719963502407E-2</c:v>
                </c:pt>
                <c:pt idx="1">
                  <c:v>3.1347164892706836E-2</c:v>
                </c:pt>
                <c:pt idx="2">
                  <c:v>4.6637043202695239E-2</c:v>
                </c:pt>
                <c:pt idx="3">
                  <c:v>4.9932994891207061E-2</c:v>
                </c:pt>
              </c:numCache>
            </c:numRef>
          </c:val>
          <c:extLst>
            <c:ext xmlns:c16="http://schemas.microsoft.com/office/drawing/2014/chart" uri="{C3380CC4-5D6E-409C-BE32-E72D297353CC}">
              <c16:uniqueId val="{00000000-D55D-433C-B486-0023DB07E2D3}"/>
            </c:ext>
          </c:extLst>
        </c:ser>
        <c:dLbls>
          <c:showLegendKey val="0"/>
          <c:showVal val="0"/>
          <c:showCatName val="0"/>
          <c:showSerName val="0"/>
          <c:showPercent val="0"/>
          <c:showBubbleSize val="0"/>
        </c:dLbls>
        <c:gapWidth val="219"/>
        <c:overlap val="-27"/>
        <c:axId val="1172441608"/>
        <c:axId val="1172442920"/>
      </c:barChart>
      <c:catAx>
        <c:axId val="1172441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900" b="0" i="0" u="none" strike="noStrike" kern="1200" baseline="0">
                <a:solidFill>
                  <a:srgbClr val="12497F"/>
                </a:solidFill>
                <a:latin typeface="Overpass" panose="00000500000000000000" pitchFamily="2" charset="0"/>
                <a:ea typeface="+mn-ea"/>
                <a:cs typeface="+mn-cs"/>
              </a:defRPr>
            </a:pPr>
            <a:endParaRPr lang="LID4096"/>
          </a:p>
        </c:txPr>
        <c:crossAx val="1172442920"/>
        <c:crosses val="autoZero"/>
        <c:auto val="1"/>
        <c:lblAlgn val="ctr"/>
        <c:lblOffset val="100"/>
        <c:noMultiLvlLbl val="0"/>
      </c:catAx>
      <c:valAx>
        <c:axId val="11724429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lang="en-US" sz="900" b="0" i="0" u="none" strike="noStrike" kern="1200" baseline="0">
                <a:solidFill>
                  <a:srgbClr val="12497F"/>
                </a:solidFill>
                <a:latin typeface="Overpass" panose="00000500000000000000" pitchFamily="2" charset="0"/>
                <a:ea typeface="+mn-ea"/>
                <a:cs typeface="+mn-cs"/>
              </a:defRPr>
            </a:pPr>
            <a:endParaRPr lang="LID4096"/>
          </a:p>
        </c:txPr>
        <c:crossAx val="11724416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ctr">
        <a:defRPr lang="en-US" sz="900" b="0" i="0" u="none" strike="noStrike" kern="1200" baseline="0">
          <a:solidFill>
            <a:srgbClr val="12497F"/>
          </a:solidFill>
          <a:latin typeface="Overpass" panose="00000500000000000000" pitchFamily="2" charset="0"/>
          <a:ea typeface="+mn-ea"/>
          <a:cs typeface="+mn-cs"/>
        </a:defRPr>
      </a:pPr>
      <a:endParaRPr lang="LID4096"/>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'Dividend Yield'!$Q$5:$Q$9</c:f>
              <c:strCache>
                <c:ptCount val="5"/>
                <c:pt idx="0">
                  <c:v>ECB Refinancing rate</c:v>
                </c:pt>
                <c:pt idx="1">
                  <c:v>Europe Bonds</c:v>
                </c:pt>
                <c:pt idx="2">
                  <c:v>FTSE Europe TR Index</c:v>
                </c:pt>
                <c:pt idx="3">
                  <c:v>FTSE EPRA Nareit Developed Europe Index</c:v>
                </c:pt>
                <c:pt idx="4">
                  <c:v>FTSE EPRA Nareit Developed Europe REITs Index</c:v>
                </c:pt>
              </c:strCache>
            </c:strRef>
          </c:cat>
          <c:val>
            <c:numRef>
              <c:f>'Dividend Yield'!$R$5:$R$9</c:f>
              <c:numCache>
                <c:formatCode>General</c:formatCode>
                <c:ptCount val="5"/>
              </c:numCache>
            </c:numRef>
          </c:val>
          <c:extLst>
            <c:ext xmlns:c16="http://schemas.microsoft.com/office/drawing/2014/chart" uri="{C3380CC4-5D6E-409C-BE32-E72D297353CC}">
              <c16:uniqueId val="{00000000-DB8E-4FFF-87A2-55F7EC9332ED}"/>
            </c:ext>
          </c:extLst>
        </c:ser>
        <c:ser>
          <c:idx val="1"/>
          <c:order val="1"/>
          <c:spPr>
            <a:solidFill>
              <a:schemeClr val="accent2"/>
            </a:solidFill>
            <a:ln>
              <a:noFill/>
            </a:ln>
            <a:effectLst/>
          </c:spPr>
          <c:invertIfNegative val="0"/>
          <c:dPt>
            <c:idx val="1"/>
            <c:invertIfNegative val="0"/>
            <c:bubble3D val="0"/>
            <c:spPr>
              <a:solidFill>
                <a:srgbClr val="12497F"/>
              </a:solidFill>
              <a:ln>
                <a:noFill/>
              </a:ln>
              <a:effectLst/>
            </c:spPr>
            <c:extLst>
              <c:ext xmlns:c16="http://schemas.microsoft.com/office/drawing/2014/chart" uri="{C3380CC4-5D6E-409C-BE32-E72D297353CC}">
                <c16:uniqueId val="{00000002-DB8E-4FFF-87A2-55F7EC9332ED}"/>
              </c:ext>
            </c:extLst>
          </c:dPt>
          <c:dPt>
            <c:idx val="2"/>
            <c:invertIfNegative val="0"/>
            <c:bubble3D val="0"/>
            <c:spPr>
              <a:solidFill>
                <a:srgbClr val="12497F"/>
              </a:solidFill>
              <a:ln>
                <a:noFill/>
              </a:ln>
              <a:effectLst/>
            </c:spPr>
            <c:extLst>
              <c:ext xmlns:c16="http://schemas.microsoft.com/office/drawing/2014/chart" uri="{C3380CC4-5D6E-409C-BE32-E72D297353CC}">
                <c16:uniqueId val="{00000004-DB8E-4FFF-87A2-55F7EC9332ED}"/>
              </c:ext>
            </c:extLst>
          </c:dPt>
          <c:dPt>
            <c:idx val="3"/>
            <c:invertIfNegative val="0"/>
            <c:bubble3D val="0"/>
            <c:spPr>
              <a:solidFill>
                <a:srgbClr val="FFC000"/>
              </a:solidFill>
              <a:ln>
                <a:noFill/>
              </a:ln>
              <a:effectLst/>
            </c:spPr>
            <c:extLst>
              <c:ext xmlns:c16="http://schemas.microsoft.com/office/drawing/2014/chart" uri="{C3380CC4-5D6E-409C-BE32-E72D297353CC}">
                <c16:uniqueId val="{00000006-DB8E-4FFF-87A2-55F7EC9332ED}"/>
              </c:ext>
            </c:extLst>
          </c:dPt>
          <c:dPt>
            <c:idx val="4"/>
            <c:invertIfNegative val="0"/>
            <c:bubble3D val="0"/>
            <c:spPr>
              <a:solidFill>
                <a:srgbClr val="FFC000"/>
              </a:solidFill>
              <a:ln>
                <a:noFill/>
              </a:ln>
              <a:effectLst/>
            </c:spPr>
            <c:extLst>
              <c:ext xmlns:c16="http://schemas.microsoft.com/office/drawing/2014/chart" uri="{C3380CC4-5D6E-409C-BE32-E72D297353CC}">
                <c16:uniqueId val="{00000008-DB8E-4FFF-87A2-55F7EC9332ED}"/>
              </c:ext>
            </c:extLst>
          </c:dPt>
          <c:dLbls>
            <c:dLbl>
              <c:idx val="0"/>
              <c:tx>
                <c:rich>
                  <a:bodyPr/>
                  <a:lstStyle/>
                  <a:p>
                    <a:fld id="{75F94075-DCB3-432A-A8FD-47186AC78B66}" type="VALUE">
                      <a:rPr lang="en-US">
                        <a:solidFill>
                          <a:srgbClr val="12497F"/>
                        </a:solidFill>
                      </a:rPr>
                      <a:pPr/>
                      <a:t>[VALUE]</a:t>
                    </a:fld>
                    <a:endParaRPr lang="LID4096"/>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0CA-4165-BBC7-5D8EC3E17BD7}"/>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Overpass" panose="00000500000000000000"/>
                    <a:ea typeface="+mn-ea"/>
                    <a:cs typeface="+mn-cs"/>
                  </a:defRPr>
                </a:pPr>
                <a:endParaRPr lang="LID4096"/>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'Dividend Yield'!$Q$5:$Q$9</c:f>
              <c:strCache>
                <c:ptCount val="5"/>
                <c:pt idx="0">
                  <c:v>ECB Refinancing rate</c:v>
                </c:pt>
                <c:pt idx="1">
                  <c:v>Europe Bonds</c:v>
                </c:pt>
                <c:pt idx="2">
                  <c:v>FTSE Europe TR Index</c:v>
                </c:pt>
                <c:pt idx="3">
                  <c:v>FTSE EPRA Nareit Developed Europe Index</c:v>
                </c:pt>
                <c:pt idx="4">
                  <c:v>FTSE EPRA Nareit Developed Europe REITs Index</c:v>
                </c:pt>
              </c:strCache>
            </c:strRef>
          </c:cat>
          <c:val>
            <c:numRef>
              <c:f>'Dividend Yield'!$S$5:$S$9</c:f>
              <c:numCache>
                <c:formatCode>0.00%</c:formatCode>
                <c:ptCount val="5"/>
                <c:pt idx="0">
                  <c:v>0</c:v>
                </c:pt>
                <c:pt idx="1">
                  <c:v>9.2041666666666695E-3</c:v>
                </c:pt>
                <c:pt idx="2">
                  <c:v>3.4496666666666703E-2</c:v>
                </c:pt>
                <c:pt idx="3">
                  <c:v>3.7758333333333297E-2</c:v>
                </c:pt>
                <c:pt idx="4">
                  <c:v>4.7106666666666699E-2</c:v>
                </c:pt>
              </c:numCache>
            </c:numRef>
          </c:val>
          <c:extLst>
            <c:ext xmlns:c16="http://schemas.microsoft.com/office/drawing/2014/chart" uri="{C3380CC4-5D6E-409C-BE32-E72D297353CC}">
              <c16:uniqueId val="{00000009-DB8E-4FFF-87A2-55F7EC9332ED}"/>
            </c:ext>
          </c:extLst>
        </c:ser>
        <c:dLbls>
          <c:showLegendKey val="0"/>
          <c:showVal val="0"/>
          <c:showCatName val="0"/>
          <c:showSerName val="0"/>
          <c:showPercent val="0"/>
          <c:showBubbleSize val="0"/>
        </c:dLbls>
        <c:gapWidth val="23"/>
        <c:overlap val="37"/>
        <c:axId val="834294888"/>
        <c:axId val="834285048"/>
      </c:barChart>
      <c:catAx>
        <c:axId val="834294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1000" b="0" i="0" u="none" strike="noStrike" kern="1200" baseline="0">
                <a:solidFill>
                  <a:srgbClr val="12497F"/>
                </a:solidFill>
                <a:latin typeface="Overpass" panose="00000500000000000000"/>
                <a:ea typeface="+mn-ea"/>
                <a:cs typeface="+mn-cs"/>
              </a:defRPr>
            </a:pPr>
            <a:endParaRPr lang="LID4096"/>
          </a:p>
        </c:txPr>
        <c:crossAx val="834285048"/>
        <c:crosses val="autoZero"/>
        <c:auto val="1"/>
        <c:lblAlgn val="ctr"/>
        <c:lblOffset val="100"/>
        <c:noMultiLvlLbl val="0"/>
      </c:catAx>
      <c:valAx>
        <c:axId val="83428504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lgn="ctr">
              <a:defRPr lang="en-US" sz="900" b="0" i="0" u="none" strike="noStrike" kern="1200" baseline="0">
                <a:solidFill>
                  <a:srgbClr val="12497F"/>
                </a:solidFill>
                <a:latin typeface="Overpass" panose="00000500000000000000" pitchFamily="2" charset="0"/>
                <a:ea typeface="+mn-ea"/>
                <a:cs typeface="+mn-cs"/>
              </a:defRPr>
            </a:pPr>
            <a:endParaRPr lang="LID4096"/>
          </a:p>
        </c:txPr>
        <c:crossAx val="8342948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ID4096"/>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6300944183699041E-2"/>
          <c:y val="2.2178862924466448E-2"/>
          <c:w val="0.89683055002740053"/>
          <c:h val="0.70474579566443085"/>
        </c:manualLayout>
      </c:layout>
      <c:lineChart>
        <c:grouping val="standard"/>
        <c:varyColors val="0"/>
        <c:ser>
          <c:idx val="0"/>
          <c:order val="0"/>
          <c:tx>
            <c:strRef>
              <c:f>NAV!$X$31</c:f>
              <c:strCache>
                <c:ptCount val="1"/>
                <c:pt idx="0">
                  <c:v>Europe</c:v>
                </c:pt>
              </c:strCache>
            </c:strRef>
          </c:tx>
          <c:spPr>
            <a:ln>
              <a:solidFill>
                <a:srgbClr val="12497F"/>
              </a:solidFill>
            </a:ln>
          </c:spPr>
          <c:marker>
            <c:symbol val="none"/>
          </c:marker>
          <c:dLbls>
            <c:dLbl>
              <c:idx val="32"/>
              <c:layout>
                <c:manualLayout>
                  <c:x val="-4.2975391814307339E-2"/>
                  <c:y val="3.16358024691358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2CF-40FD-860B-9A4CF45768C8}"/>
                </c:ext>
              </c:extLst>
            </c:dLbl>
            <c:dLbl>
              <c:idx val="49"/>
              <c:layout>
                <c:manualLayout>
                  <c:x val="-3.716775468101545E-2"/>
                  <c:y val="-2.70061728395061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2CF-40FD-860B-9A4CF45768C8}"/>
                </c:ext>
              </c:extLst>
            </c:dLbl>
            <c:dLbl>
              <c:idx val="9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2CF-40FD-860B-9A4CF45768C8}"/>
                </c:ext>
              </c:extLst>
            </c:dLbl>
            <c:dLbl>
              <c:idx val="160"/>
              <c:layout>
                <c:manualLayout>
                  <c:x val="-4.2975391814307394E-2"/>
                  <c:y val="2.23765432098765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2CF-40FD-860B-9A4CF45768C8}"/>
                </c:ext>
              </c:extLst>
            </c:dLbl>
            <c:dLbl>
              <c:idx val="20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2CF-40FD-860B-9A4CF45768C8}"/>
                </c:ext>
              </c:extLst>
            </c:dLbl>
            <c:dLbl>
              <c:idx val="227"/>
              <c:layout>
                <c:manualLayout>
                  <c:x val="-8.2591350345195491E-2"/>
                  <c:y val="-2.3148148148149279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2CF-40FD-860B-9A4CF45768C8}"/>
                </c:ext>
              </c:extLst>
            </c:dLbl>
            <c:dLbl>
              <c:idx val="258"/>
              <c:layout>
                <c:manualLayout>
                  <c:x val="-4.0154735566908226E-2"/>
                  <c:y val="-7.02160493827160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2CF-40FD-860B-9A4CF45768C8}"/>
                </c:ext>
              </c:extLst>
            </c:dLbl>
            <c:dLbl>
              <c:idx val="30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2CF-40FD-860B-9A4CF45768C8}"/>
                </c:ext>
              </c:extLst>
            </c:dLbl>
            <c:dLbl>
              <c:idx val="348"/>
              <c:delete val="1"/>
              <c:extLst>
                <c:ext xmlns:c15="http://schemas.microsoft.com/office/drawing/2012/chart" uri="{CE6537A1-D6FC-4f65-9D91-7224C49458BB}"/>
                <c:ext xmlns:c16="http://schemas.microsoft.com/office/drawing/2014/chart" uri="{C3380CC4-5D6E-409C-BE32-E72D297353CC}">
                  <c16:uniqueId val="{00000008-32CF-40FD-860B-9A4CF45768C8}"/>
                </c:ext>
              </c:extLst>
            </c:dLbl>
            <c:dLbl>
              <c:idx val="360"/>
              <c:delete val="1"/>
              <c:extLst>
                <c:ext xmlns:c15="http://schemas.microsoft.com/office/drawing/2012/chart" uri="{CE6537A1-D6FC-4f65-9D91-7224C49458BB}"/>
                <c:ext xmlns:c16="http://schemas.microsoft.com/office/drawing/2014/chart" uri="{C3380CC4-5D6E-409C-BE32-E72D297353CC}">
                  <c16:uniqueId val="{00000009-32CF-40FD-860B-9A4CF45768C8}"/>
                </c:ext>
              </c:extLst>
            </c:dLbl>
            <c:dLbl>
              <c:idx val="361"/>
              <c:layout>
                <c:manualLayout>
                  <c:x val="-3.2402485162107877E-2"/>
                  <c:y val="-5.4784072129872657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5.9709172697754442E-2"/>
                      <c:h val="5.7098765432098755E-2"/>
                    </c:manualLayout>
                  </c15:layout>
                </c:ext>
                <c:ext xmlns:c16="http://schemas.microsoft.com/office/drawing/2014/chart" uri="{C3380CC4-5D6E-409C-BE32-E72D297353CC}">
                  <c16:uniqueId val="{0000000A-32CF-40FD-860B-9A4CF45768C8}"/>
                </c:ext>
              </c:extLst>
            </c:dLbl>
            <c:dLbl>
              <c:idx val="365"/>
              <c:delete val="1"/>
              <c:extLst>
                <c:ext xmlns:c15="http://schemas.microsoft.com/office/drawing/2012/chart" uri="{CE6537A1-D6FC-4f65-9D91-7224C49458BB}"/>
                <c:ext xmlns:c16="http://schemas.microsoft.com/office/drawing/2014/chart" uri="{C3380CC4-5D6E-409C-BE32-E72D297353CC}">
                  <c16:uniqueId val="{0000000B-32CF-40FD-860B-9A4CF45768C8}"/>
                </c:ext>
              </c:extLst>
            </c:dLbl>
            <c:spPr>
              <a:noFill/>
              <a:ln>
                <a:noFill/>
              </a:ln>
              <a:effectLst/>
            </c:spPr>
            <c:dLblPos val="t"/>
            <c:showLegendKey val="0"/>
            <c:showVal val="0"/>
            <c:showCatName val="0"/>
            <c:showSerName val="0"/>
            <c:showPercent val="0"/>
            <c:showBubbleSize val="0"/>
            <c:extLst>
              <c:ext xmlns:c15="http://schemas.microsoft.com/office/drawing/2012/chart" uri="{CE6537A1-D6FC-4f65-9D91-7224C49458BB}">
                <c15:showLeaderLines val="0"/>
              </c:ext>
            </c:extLst>
          </c:dLbls>
          <c:cat>
            <c:numRef>
              <c:f>NAV!$W$32:$W$407</c:f>
              <c:numCache>
                <c:formatCode>[$-409]d\-mmm\-yy;@</c:formatCode>
                <c:ptCount val="376"/>
                <c:pt idx="0">
                  <c:v>32871</c:v>
                </c:pt>
                <c:pt idx="1">
                  <c:v>32904</c:v>
                </c:pt>
                <c:pt idx="2">
                  <c:v>32932</c:v>
                </c:pt>
                <c:pt idx="3">
                  <c:v>32962</c:v>
                </c:pt>
                <c:pt idx="4">
                  <c:v>32993</c:v>
                </c:pt>
                <c:pt idx="5">
                  <c:v>33024</c:v>
                </c:pt>
                <c:pt idx="6">
                  <c:v>33053</c:v>
                </c:pt>
                <c:pt idx="7">
                  <c:v>33085</c:v>
                </c:pt>
                <c:pt idx="8">
                  <c:v>33116</c:v>
                </c:pt>
                <c:pt idx="9">
                  <c:v>33144</c:v>
                </c:pt>
                <c:pt idx="10">
                  <c:v>33177</c:v>
                </c:pt>
                <c:pt idx="11">
                  <c:v>33207</c:v>
                </c:pt>
                <c:pt idx="12">
                  <c:v>33238</c:v>
                </c:pt>
                <c:pt idx="13">
                  <c:v>33269</c:v>
                </c:pt>
                <c:pt idx="14">
                  <c:v>33297</c:v>
                </c:pt>
                <c:pt idx="15">
                  <c:v>33326</c:v>
                </c:pt>
                <c:pt idx="16">
                  <c:v>33358</c:v>
                </c:pt>
                <c:pt idx="17">
                  <c:v>33389</c:v>
                </c:pt>
                <c:pt idx="18">
                  <c:v>33417</c:v>
                </c:pt>
                <c:pt idx="19">
                  <c:v>33450</c:v>
                </c:pt>
                <c:pt idx="20">
                  <c:v>33480</c:v>
                </c:pt>
                <c:pt idx="21">
                  <c:v>33511</c:v>
                </c:pt>
                <c:pt idx="22">
                  <c:v>33542</c:v>
                </c:pt>
                <c:pt idx="23">
                  <c:v>33571</c:v>
                </c:pt>
                <c:pt idx="24">
                  <c:v>33603</c:v>
                </c:pt>
                <c:pt idx="25">
                  <c:v>33634</c:v>
                </c:pt>
                <c:pt idx="26">
                  <c:v>33662</c:v>
                </c:pt>
                <c:pt idx="27">
                  <c:v>33694</c:v>
                </c:pt>
                <c:pt idx="28">
                  <c:v>33724</c:v>
                </c:pt>
                <c:pt idx="29">
                  <c:v>33753</c:v>
                </c:pt>
                <c:pt idx="30">
                  <c:v>33785</c:v>
                </c:pt>
                <c:pt idx="31">
                  <c:v>33816</c:v>
                </c:pt>
                <c:pt idx="32">
                  <c:v>33847</c:v>
                </c:pt>
                <c:pt idx="33">
                  <c:v>33877</c:v>
                </c:pt>
                <c:pt idx="34">
                  <c:v>33907</c:v>
                </c:pt>
                <c:pt idx="35">
                  <c:v>33938</c:v>
                </c:pt>
                <c:pt idx="36">
                  <c:v>33969</c:v>
                </c:pt>
                <c:pt idx="37">
                  <c:v>33998</c:v>
                </c:pt>
                <c:pt idx="38">
                  <c:v>34026</c:v>
                </c:pt>
                <c:pt idx="39">
                  <c:v>34059</c:v>
                </c:pt>
                <c:pt idx="40">
                  <c:v>34089</c:v>
                </c:pt>
                <c:pt idx="41">
                  <c:v>34120</c:v>
                </c:pt>
                <c:pt idx="42">
                  <c:v>34150</c:v>
                </c:pt>
                <c:pt idx="43">
                  <c:v>34180</c:v>
                </c:pt>
                <c:pt idx="44">
                  <c:v>34212</c:v>
                </c:pt>
                <c:pt idx="45">
                  <c:v>34242</c:v>
                </c:pt>
                <c:pt idx="46">
                  <c:v>34271</c:v>
                </c:pt>
                <c:pt idx="47">
                  <c:v>34303</c:v>
                </c:pt>
                <c:pt idx="48">
                  <c:v>34334</c:v>
                </c:pt>
                <c:pt idx="49">
                  <c:v>34365</c:v>
                </c:pt>
                <c:pt idx="50">
                  <c:v>34393</c:v>
                </c:pt>
                <c:pt idx="51">
                  <c:v>34424</c:v>
                </c:pt>
                <c:pt idx="52">
                  <c:v>34453</c:v>
                </c:pt>
                <c:pt idx="53">
                  <c:v>34485</c:v>
                </c:pt>
                <c:pt idx="54">
                  <c:v>34515</c:v>
                </c:pt>
                <c:pt idx="55">
                  <c:v>34544</c:v>
                </c:pt>
                <c:pt idx="56">
                  <c:v>34577</c:v>
                </c:pt>
                <c:pt idx="57">
                  <c:v>34607</c:v>
                </c:pt>
                <c:pt idx="58">
                  <c:v>34638</c:v>
                </c:pt>
                <c:pt idx="59">
                  <c:v>34668</c:v>
                </c:pt>
                <c:pt idx="60">
                  <c:v>34698</c:v>
                </c:pt>
                <c:pt idx="61">
                  <c:v>34730</c:v>
                </c:pt>
                <c:pt idx="62">
                  <c:v>34758</c:v>
                </c:pt>
                <c:pt idx="63">
                  <c:v>34789</c:v>
                </c:pt>
                <c:pt idx="64">
                  <c:v>34817</c:v>
                </c:pt>
                <c:pt idx="65">
                  <c:v>34850</c:v>
                </c:pt>
                <c:pt idx="66">
                  <c:v>34880</c:v>
                </c:pt>
                <c:pt idx="67">
                  <c:v>34911</c:v>
                </c:pt>
                <c:pt idx="68">
                  <c:v>34942</c:v>
                </c:pt>
                <c:pt idx="69">
                  <c:v>34971</c:v>
                </c:pt>
                <c:pt idx="70">
                  <c:v>35003</c:v>
                </c:pt>
                <c:pt idx="71">
                  <c:v>35033</c:v>
                </c:pt>
                <c:pt idx="72">
                  <c:v>35062</c:v>
                </c:pt>
                <c:pt idx="73">
                  <c:v>35095</c:v>
                </c:pt>
                <c:pt idx="74">
                  <c:v>35124</c:v>
                </c:pt>
                <c:pt idx="75">
                  <c:v>35153</c:v>
                </c:pt>
                <c:pt idx="76">
                  <c:v>35185</c:v>
                </c:pt>
                <c:pt idx="77">
                  <c:v>35216</c:v>
                </c:pt>
                <c:pt idx="78">
                  <c:v>35244</c:v>
                </c:pt>
                <c:pt idx="79">
                  <c:v>35277</c:v>
                </c:pt>
                <c:pt idx="80">
                  <c:v>35307</c:v>
                </c:pt>
                <c:pt idx="81">
                  <c:v>35338</c:v>
                </c:pt>
                <c:pt idx="82">
                  <c:v>35369</c:v>
                </c:pt>
                <c:pt idx="83">
                  <c:v>35398</c:v>
                </c:pt>
                <c:pt idx="84">
                  <c:v>35430</c:v>
                </c:pt>
                <c:pt idx="85">
                  <c:v>35461</c:v>
                </c:pt>
                <c:pt idx="86">
                  <c:v>35489</c:v>
                </c:pt>
                <c:pt idx="87">
                  <c:v>35520</c:v>
                </c:pt>
                <c:pt idx="88">
                  <c:v>35550</c:v>
                </c:pt>
                <c:pt idx="89">
                  <c:v>35580</c:v>
                </c:pt>
                <c:pt idx="90">
                  <c:v>35611</c:v>
                </c:pt>
                <c:pt idx="91">
                  <c:v>35642</c:v>
                </c:pt>
                <c:pt idx="92">
                  <c:v>35671</c:v>
                </c:pt>
                <c:pt idx="93">
                  <c:v>35703</c:v>
                </c:pt>
                <c:pt idx="94">
                  <c:v>35734</c:v>
                </c:pt>
                <c:pt idx="95">
                  <c:v>35762</c:v>
                </c:pt>
                <c:pt idx="96">
                  <c:v>35795</c:v>
                </c:pt>
                <c:pt idx="97">
                  <c:v>35825</c:v>
                </c:pt>
                <c:pt idx="98">
                  <c:v>35853</c:v>
                </c:pt>
                <c:pt idx="99">
                  <c:v>35885</c:v>
                </c:pt>
                <c:pt idx="100">
                  <c:v>35915</c:v>
                </c:pt>
                <c:pt idx="101">
                  <c:v>35944</c:v>
                </c:pt>
                <c:pt idx="102">
                  <c:v>35976</c:v>
                </c:pt>
                <c:pt idx="103">
                  <c:v>36007</c:v>
                </c:pt>
                <c:pt idx="104">
                  <c:v>36038</c:v>
                </c:pt>
                <c:pt idx="105">
                  <c:v>36068</c:v>
                </c:pt>
                <c:pt idx="106">
                  <c:v>36098</c:v>
                </c:pt>
                <c:pt idx="107">
                  <c:v>36129</c:v>
                </c:pt>
                <c:pt idx="108">
                  <c:v>36160</c:v>
                </c:pt>
                <c:pt idx="109">
                  <c:v>36189</c:v>
                </c:pt>
                <c:pt idx="110">
                  <c:v>36217</c:v>
                </c:pt>
                <c:pt idx="111">
                  <c:v>36250</c:v>
                </c:pt>
                <c:pt idx="112">
                  <c:v>36280</c:v>
                </c:pt>
                <c:pt idx="113">
                  <c:v>36311</c:v>
                </c:pt>
                <c:pt idx="114">
                  <c:v>36341</c:v>
                </c:pt>
                <c:pt idx="115">
                  <c:v>36371</c:v>
                </c:pt>
                <c:pt idx="116">
                  <c:v>36403</c:v>
                </c:pt>
                <c:pt idx="117">
                  <c:v>36433</c:v>
                </c:pt>
                <c:pt idx="118">
                  <c:v>36462</c:v>
                </c:pt>
                <c:pt idx="119">
                  <c:v>36494</c:v>
                </c:pt>
                <c:pt idx="120">
                  <c:v>36525</c:v>
                </c:pt>
                <c:pt idx="121">
                  <c:v>36556</c:v>
                </c:pt>
                <c:pt idx="122">
                  <c:v>36585</c:v>
                </c:pt>
                <c:pt idx="123">
                  <c:v>36616</c:v>
                </c:pt>
                <c:pt idx="124">
                  <c:v>36644</c:v>
                </c:pt>
                <c:pt idx="125">
                  <c:v>36677</c:v>
                </c:pt>
                <c:pt idx="126">
                  <c:v>36707</c:v>
                </c:pt>
                <c:pt idx="127">
                  <c:v>36738</c:v>
                </c:pt>
                <c:pt idx="128">
                  <c:v>36769</c:v>
                </c:pt>
                <c:pt idx="129">
                  <c:v>36798</c:v>
                </c:pt>
                <c:pt idx="130">
                  <c:v>36830</c:v>
                </c:pt>
                <c:pt idx="131">
                  <c:v>36860</c:v>
                </c:pt>
                <c:pt idx="132">
                  <c:v>36889</c:v>
                </c:pt>
                <c:pt idx="133">
                  <c:v>36922</c:v>
                </c:pt>
                <c:pt idx="134">
                  <c:v>36950</c:v>
                </c:pt>
                <c:pt idx="135">
                  <c:v>36980</c:v>
                </c:pt>
                <c:pt idx="136">
                  <c:v>37011</c:v>
                </c:pt>
                <c:pt idx="137">
                  <c:v>37042</c:v>
                </c:pt>
                <c:pt idx="138">
                  <c:v>37071</c:v>
                </c:pt>
                <c:pt idx="139">
                  <c:v>37103</c:v>
                </c:pt>
                <c:pt idx="140">
                  <c:v>37134</c:v>
                </c:pt>
                <c:pt idx="141">
                  <c:v>37162</c:v>
                </c:pt>
                <c:pt idx="142">
                  <c:v>37195</c:v>
                </c:pt>
                <c:pt idx="143">
                  <c:v>37225</c:v>
                </c:pt>
                <c:pt idx="144">
                  <c:v>37256</c:v>
                </c:pt>
                <c:pt idx="145">
                  <c:v>37287</c:v>
                </c:pt>
                <c:pt idx="146">
                  <c:v>37315</c:v>
                </c:pt>
                <c:pt idx="147">
                  <c:v>37344</c:v>
                </c:pt>
                <c:pt idx="148">
                  <c:v>37376</c:v>
                </c:pt>
                <c:pt idx="149">
                  <c:v>37407</c:v>
                </c:pt>
                <c:pt idx="150">
                  <c:v>37435</c:v>
                </c:pt>
                <c:pt idx="151">
                  <c:v>37468</c:v>
                </c:pt>
                <c:pt idx="152">
                  <c:v>37498</c:v>
                </c:pt>
                <c:pt idx="153">
                  <c:v>37529</c:v>
                </c:pt>
                <c:pt idx="154">
                  <c:v>37560</c:v>
                </c:pt>
                <c:pt idx="155">
                  <c:v>37589</c:v>
                </c:pt>
                <c:pt idx="156">
                  <c:v>37621</c:v>
                </c:pt>
                <c:pt idx="157">
                  <c:v>37652</c:v>
                </c:pt>
                <c:pt idx="158">
                  <c:v>37680</c:v>
                </c:pt>
                <c:pt idx="159">
                  <c:v>37711</c:v>
                </c:pt>
                <c:pt idx="160">
                  <c:v>37741</c:v>
                </c:pt>
                <c:pt idx="161">
                  <c:v>37771</c:v>
                </c:pt>
                <c:pt idx="162">
                  <c:v>37802</c:v>
                </c:pt>
                <c:pt idx="163">
                  <c:v>37833</c:v>
                </c:pt>
                <c:pt idx="164">
                  <c:v>37862</c:v>
                </c:pt>
                <c:pt idx="165">
                  <c:v>37894</c:v>
                </c:pt>
                <c:pt idx="166">
                  <c:v>37925</c:v>
                </c:pt>
                <c:pt idx="167">
                  <c:v>37953</c:v>
                </c:pt>
                <c:pt idx="168">
                  <c:v>37986</c:v>
                </c:pt>
                <c:pt idx="169">
                  <c:v>38016</c:v>
                </c:pt>
                <c:pt idx="170">
                  <c:v>38044</c:v>
                </c:pt>
                <c:pt idx="171">
                  <c:v>38077</c:v>
                </c:pt>
                <c:pt idx="172">
                  <c:v>38107</c:v>
                </c:pt>
                <c:pt idx="173">
                  <c:v>38138</c:v>
                </c:pt>
                <c:pt idx="174">
                  <c:v>38168</c:v>
                </c:pt>
                <c:pt idx="175">
                  <c:v>38198</c:v>
                </c:pt>
                <c:pt idx="176">
                  <c:v>38230</c:v>
                </c:pt>
                <c:pt idx="177">
                  <c:v>38260</c:v>
                </c:pt>
                <c:pt idx="178">
                  <c:v>38289</c:v>
                </c:pt>
                <c:pt idx="179">
                  <c:v>38321</c:v>
                </c:pt>
                <c:pt idx="180">
                  <c:v>38352</c:v>
                </c:pt>
                <c:pt idx="181">
                  <c:v>38383</c:v>
                </c:pt>
                <c:pt idx="182">
                  <c:v>38411</c:v>
                </c:pt>
                <c:pt idx="183">
                  <c:v>38442</c:v>
                </c:pt>
                <c:pt idx="184">
                  <c:v>38471</c:v>
                </c:pt>
                <c:pt idx="185">
                  <c:v>38503</c:v>
                </c:pt>
                <c:pt idx="186">
                  <c:v>38533</c:v>
                </c:pt>
                <c:pt idx="187">
                  <c:v>38562</c:v>
                </c:pt>
                <c:pt idx="188">
                  <c:v>38595</c:v>
                </c:pt>
                <c:pt idx="189">
                  <c:v>38625</c:v>
                </c:pt>
                <c:pt idx="190">
                  <c:v>38656</c:v>
                </c:pt>
                <c:pt idx="191">
                  <c:v>38686</c:v>
                </c:pt>
                <c:pt idx="192">
                  <c:v>38716</c:v>
                </c:pt>
                <c:pt idx="193">
                  <c:v>38748</c:v>
                </c:pt>
                <c:pt idx="194">
                  <c:v>38776</c:v>
                </c:pt>
                <c:pt idx="195">
                  <c:v>38807</c:v>
                </c:pt>
                <c:pt idx="196">
                  <c:v>38835</c:v>
                </c:pt>
                <c:pt idx="197">
                  <c:v>38868</c:v>
                </c:pt>
                <c:pt idx="198">
                  <c:v>38898</c:v>
                </c:pt>
                <c:pt idx="199">
                  <c:v>38929</c:v>
                </c:pt>
                <c:pt idx="200">
                  <c:v>38960</c:v>
                </c:pt>
                <c:pt idx="201">
                  <c:v>38989</c:v>
                </c:pt>
                <c:pt idx="202">
                  <c:v>39021</c:v>
                </c:pt>
                <c:pt idx="203">
                  <c:v>39051</c:v>
                </c:pt>
                <c:pt idx="204">
                  <c:v>39080</c:v>
                </c:pt>
                <c:pt idx="205">
                  <c:v>39113</c:v>
                </c:pt>
                <c:pt idx="206">
                  <c:v>39141</c:v>
                </c:pt>
                <c:pt idx="207">
                  <c:v>39171</c:v>
                </c:pt>
                <c:pt idx="208">
                  <c:v>39202</c:v>
                </c:pt>
                <c:pt idx="209">
                  <c:v>39233</c:v>
                </c:pt>
                <c:pt idx="210">
                  <c:v>39262</c:v>
                </c:pt>
                <c:pt idx="211">
                  <c:v>39294</c:v>
                </c:pt>
                <c:pt idx="212">
                  <c:v>39325</c:v>
                </c:pt>
                <c:pt idx="213">
                  <c:v>39355</c:v>
                </c:pt>
                <c:pt idx="214">
                  <c:v>39386</c:v>
                </c:pt>
                <c:pt idx="215">
                  <c:v>39416</c:v>
                </c:pt>
                <c:pt idx="216">
                  <c:v>39447</c:v>
                </c:pt>
                <c:pt idx="217">
                  <c:v>39478</c:v>
                </c:pt>
                <c:pt idx="218">
                  <c:v>39507</c:v>
                </c:pt>
                <c:pt idx="219">
                  <c:v>39538</c:v>
                </c:pt>
                <c:pt idx="220">
                  <c:v>39568</c:v>
                </c:pt>
                <c:pt idx="221">
                  <c:v>39599</c:v>
                </c:pt>
                <c:pt idx="222">
                  <c:v>39629</c:v>
                </c:pt>
                <c:pt idx="223">
                  <c:v>39660</c:v>
                </c:pt>
                <c:pt idx="224">
                  <c:v>39691</c:v>
                </c:pt>
                <c:pt idx="225">
                  <c:v>39721</c:v>
                </c:pt>
                <c:pt idx="226">
                  <c:v>39752</c:v>
                </c:pt>
                <c:pt idx="227">
                  <c:v>39782</c:v>
                </c:pt>
                <c:pt idx="228">
                  <c:v>39813</c:v>
                </c:pt>
                <c:pt idx="229">
                  <c:v>39844</c:v>
                </c:pt>
                <c:pt idx="230">
                  <c:v>39872</c:v>
                </c:pt>
                <c:pt idx="231">
                  <c:v>39903</c:v>
                </c:pt>
                <c:pt idx="232">
                  <c:v>39933</c:v>
                </c:pt>
                <c:pt idx="233">
                  <c:v>39964</c:v>
                </c:pt>
                <c:pt idx="234">
                  <c:v>39994</c:v>
                </c:pt>
                <c:pt idx="235">
                  <c:v>40025</c:v>
                </c:pt>
                <c:pt idx="236">
                  <c:v>40056</c:v>
                </c:pt>
                <c:pt idx="237">
                  <c:v>40086</c:v>
                </c:pt>
                <c:pt idx="238">
                  <c:v>40117</c:v>
                </c:pt>
                <c:pt idx="239">
                  <c:v>40147</c:v>
                </c:pt>
                <c:pt idx="240">
                  <c:v>40178</c:v>
                </c:pt>
                <c:pt idx="241">
                  <c:v>40209</c:v>
                </c:pt>
                <c:pt idx="242">
                  <c:v>40235</c:v>
                </c:pt>
                <c:pt idx="243">
                  <c:v>40268</c:v>
                </c:pt>
                <c:pt idx="244">
                  <c:v>40298</c:v>
                </c:pt>
                <c:pt idx="245">
                  <c:v>40329</c:v>
                </c:pt>
                <c:pt idx="246">
                  <c:v>40359</c:v>
                </c:pt>
                <c:pt idx="247">
                  <c:v>40389</c:v>
                </c:pt>
                <c:pt idx="248">
                  <c:v>40421</c:v>
                </c:pt>
                <c:pt idx="249">
                  <c:v>40451</c:v>
                </c:pt>
                <c:pt idx="250">
                  <c:v>40480</c:v>
                </c:pt>
                <c:pt idx="251">
                  <c:v>40512</c:v>
                </c:pt>
                <c:pt idx="252">
                  <c:v>40543</c:v>
                </c:pt>
                <c:pt idx="253">
                  <c:v>40574</c:v>
                </c:pt>
                <c:pt idx="254">
                  <c:v>40602</c:v>
                </c:pt>
                <c:pt idx="255">
                  <c:v>40633</c:v>
                </c:pt>
                <c:pt idx="256">
                  <c:v>40662</c:v>
                </c:pt>
                <c:pt idx="257">
                  <c:v>40694</c:v>
                </c:pt>
                <c:pt idx="258">
                  <c:v>40724</c:v>
                </c:pt>
                <c:pt idx="259">
                  <c:v>40753</c:v>
                </c:pt>
                <c:pt idx="260">
                  <c:v>40786</c:v>
                </c:pt>
                <c:pt idx="261">
                  <c:v>40816</c:v>
                </c:pt>
                <c:pt idx="262">
                  <c:v>40847</c:v>
                </c:pt>
                <c:pt idx="263">
                  <c:v>40877</c:v>
                </c:pt>
                <c:pt idx="264">
                  <c:v>40907</c:v>
                </c:pt>
                <c:pt idx="265">
                  <c:v>40939</c:v>
                </c:pt>
                <c:pt idx="266">
                  <c:v>40968</c:v>
                </c:pt>
                <c:pt idx="267">
                  <c:v>40998</c:v>
                </c:pt>
                <c:pt idx="268">
                  <c:v>41029</c:v>
                </c:pt>
                <c:pt idx="269">
                  <c:v>41060</c:v>
                </c:pt>
                <c:pt idx="270">
                  <c:v>41089</c:v>
                </c:pt>
                <c:pt idx="271">
                  <c:v>41121</c:v>
                </c:pt>
                <c:pt idx="272">
                  <c:v>41152</c:v>
                </c:pt>
                <c:pt idx="273">
                  <c:v>41180</c:v>
                </c:pt>
                <c:pt idx="274">
                  <c:v>41213</c:v>
                </c:pt>
                <c:pt idx="275">
                  <c:v>41243</c:v>
                </c:pt>
                <c:pt idx="276">
                  <c:v>41274</c:v>
                </c:pt>
                <c:pt idx="277">
                  <c:v>41305</c:v>
                </c:pt>
                <c:pt idx="278">
                  <c:v>41333</c:v>
                </c:pt>
                <c:pt idx="279">
                  <c:v>41362</c:v>
                </c:pt>
                <c:pt idx="280">
                  <c:v>41394</c:v>
                </c:pt>
                <c:pt idx="281">
                  <c:v>41425</c:v>
                </c:pt>
                <c:pt idx="282">
                  <c:v>41453</c:v>
                </c:pt>
                <c:pt idx="283">
                  <c:v>41486</c:v>
                </c:pt>
                <c:pt idx="284">
                  <c:v>41516</c:v>
                </c:pt>
                <c:pt idx="285">
                  <c:v>41547</c:v>
                </c:pt>
                <c:pt idx="286">
                  <c:v>41578</c:v>
                </c:pt>
                <c:pt idx="287">
                  <c:v>41607</c:v>
                </c:pt>
                <c:pt idx="288">
                  <c:v>41639</c:v>
                </c:pt>
                <c:pt idx="289">
                  <c:v>41670</c:v>
                </c:pt>
                <c:pt idx="290">
                  <c:v>41698</c:v>
                </c:pt>
                <c:pt idx="291">
                  <c:v>41729</c:v>
                </c:pt>
                <c:pt idx="292">
                  <c:v>41759</c:v>
                </c:pt>
                <c:pt idx="293">
                  <c:v>41790</c:v>
                </c:pt>
                <c:pt idx="294">
                  <c:v>41820</c:v>
                </c:pt>
                <c:pt idx="295">
                  <c:v>41851</c:v>
                </c:pt>
                <c:pt idx="296">
                  <c:v>41882</c:v>
                </c:pt>
                <c:pt idx="297">
                  <c:v>41912</c:v>
                </c:pt>
                <c:pt idx="298">
                  <c:v>41943</c:v>
                </c:pt>
                <c:pt idx="299">
                  <c:v>41973</c:v>
                </c:pt>
                <c:pt idx="300">
                  <c:v>42004</c:v>
                </c:pt>
                <c:pt idx="301">
                  <c:v>42034</c:v>
                </c:pt>
                <c:pt idx="302">
                  <c:v>42062</c:v>
                </c:pt>
                <c:pt idx="303">
                  <c:v>42094</c:v>
                </c:pt>
                <c:pt idx="304">
                  <c:v>42124</c:v>
                </c:pt>
                <c:pt idx="305">
                  <c:v>42153</c:v>
                </c:pt>
                <c:pt idx="306">
                  <c:v>42185</c:v>
                </c:pt>
                <c:pt idx="307">
                  <c:v>42216</c:v>
                </c:pt>
                <c:pt idx="308">
                  <c:v>42247</c:v>
                </c:pt>
                <c:pt idx="309">
                  <c:v>42277</c:v>
                </c:pt>
                <c:pt idx="310">
                  <c:v>42308</c:v>
                </c:pt>
                <c:pt idx="311">
                  <c:v>42338</c:v>
                </c:pt>
                <c:pt idx="312">
                  <c:v>42369</c:v>
                </c:pt>
                <c:pt idx="313">
                  <c:v>42400</c:v>
                </c:pt>
                <c:pt idx="314">
                  <c:v>42429</c:v>
                </c:pt>
                <c:pt idx="315">
                  <c:v>42460</c:v>
                </c:pt>
                <c:pt idx="316">
                  <c:v>42490</c:v>
                </c:pt>
                <c:pt idx="317">
                  <c:v>42521</c:v>
                </c:pt>
                <c:pt idx="318">
                  <c:v>42551</c:v>
                </c:pt>
                <c:pt idx="319">
                  <c:v>42582</c:v>
                </c:pt>
                <c:pt idx="320">
                  <c:v>42613</c:v>
                </c:pt>
                <c:pt idx="321">
                  <c:v>42643</c:v>
                </c:pt>
                <c:pt idx="322">
                  <c:v>42674</c:v>
                </c:pt>
                <c:pt idx="323">
                  <c:v>42704</c:v>
                </c:pt>
                <c:pt idx="324">
                  <c:v>42735</c:v>
                </c:pt>
                <c:pt idx="325">
                  <c:v>42766</c:v>
                </c:pt>
                <c:pt idx="326">
                  <c:v>42794</c:v>
                </c:pt>
                <c:pt idx="327">
                  <c:v>42825</c:v>
                </c:pt>
                <c:pt idx="328">
                  <c:v>42855</c:v>
                </c:pt>
                <c:pt idx="329">
                  <c:v>42886</c:v>
                </c:pt>
                <c:pt idx="330">
                  <c:v>42916</c:v>
                </c:pt>
                <c:pt idx="331">
                  <c:v>42947</c:v>
                </c:pt>
                <c:pt idx="332">
                  <c:v>42978</c:v>
                </c:pt>
                <c:pt idx="333">
                  <c:v>43008</c:v>
                </c:pt>
                <c:pt idx="334">
                  <c:v>43039</c:v>
                </c:pt>
                <c:pt idx="335">
                  <c:v>43069</c:v>
                </c:pt>
                <c:pt idx="336">
                  <c:v>43100</c:v>
                </c:pt>
                <c:pt idx="337">
                  <c:v>43131</c:v>
                </c:pt>
                <c:pt idx="338">
                  <c:v>43159</c:v>
                </c:pt>
                <c:pt idx="339">
                  <c:v>43190</c:v>
                </c:pt>
                <c:pt idx="340">
                  <c:v>43220</c:v>
                </c:pt>
                <c:pt idx="341">
                  <c:v>43251</c:v>
                </c:pt>
                <c:pt idx="342">
                  <c:v>43281</c:v>
                </c:pt>
                <c:pt idx="343">
                  <c:v>43312</c:v>
                </c:pt>
                <c:pt idx="344">
                  <c:v>43343</c:v>
                </c:pt>
                <c:pt idx="345">
                  <c:v>43373</c:v>
                </c:pt>
                <c:pt idx="346">
                  <c:v>43404</c:v>
                </c:pt>
                <c:pt idx="347">
                  <c:v>43434</c:v>
                </c:pt>
                <c:pt idx="348">
                  <c:v>43465</c:v>
                </c:pt>
                <c:pt idx="349">
                  <c:v>43496</c:v>
                </c:pt>
                <c:pt idx="350">
                  <c:v>43524</c:v>
                </c:pt>
                <c:pt idx="351">
                  <c:v>43555</c:v>
                </c:pt>
                <c:pt idx="352">
                  <c:v>43585</c:v>
                </c:pt>
                <c:pt idx="353">
                  <c:v>43616</c:v>
                </c:pt>
                <c:pt idx="354">
                  <c:v>43646</c:v>
                </c:pt>
                <c:pt idx="355">
                  <c:v>43677</c:v>
                </c:pt>
                <c:pt idx="356">
                  <c:v>43708</c:v>
                </c:pt>
                <c:pt idx="357">
                  <c:v>43738</c:v>
                </c:pt>
                <c:pt idx="358">
                  <c:v>43769</c:v>
                </c:pt>
                <c:pt idx="359">
                  <c:v>43799</c:v>
                </c:pt>
                <c:pt idx="360">
                  <c:v>43830</c:v>
                </c:pt>
                <c:pt idx="361">
                  <c:v>43861</c:v>
                </c:pt>
                <c:pt idx="362">
                  <c:v>43889</c:v>
                </c:pt>
                <c:pt idx="363">
                  <c:v>43921</c:v>
                </c:pt>
                <c:pt idx="364">
                  <c:v>43951</c:v>
                </c:pt>
                <c:pt idx="365">
                  <c:v>43980</c:v>
                </c:pt>
                <c:pt idx="366">
                  <c:v>44012</c:v>
                </c:pt>
                <c:pt idx="367">
                  <c:v>44043</c:v>
                </c:pt>
                <c:pt idx="368">
                  <c:v>44074</c:v>
                </c:pt>
                <c:pt idx="369">
                  <c:v>44104</c:v>
                </c:pt>
                <c:pt idx="370">
                  <c:v>44134</c:v>
                </c:pt>
                <c:pt idx="371">
                  <c:v>44165</c:v>
                </c:pt>
                <c:pt idx="372">
                  <c:v>44196</c:v>
                </c:pt>
                <c:pt idx="373">
                  <c:v>44227</c:v>
                </c:pt>
                <c:pt idx="374">
                  <c:v>44255</c:v>
                </c:pt>
                <c:pt idx="375">
                  <c:v>44286</c:v>
                </c:pt>
              </c:numCache>
            </c:numRef>
          </c:cat>
          <c:val>
            <c:numRef>
              <c:f>NAV!$X$32:$X$407</c:f>
              <c:numCache>
                <c:formatCode>0.00%</c:formatCode>
                <c:ptCount val="376"/>
                <c:pt idx="0">
                  <c:v>-0.25010527023790607</c:v>
                </c:pt>
                <c:pt idx="1">
                  <c:v>-0.27531397519557471</c:v>
                </c:pt>
                <c:pt idx="2">
                  <c:v>-0.30593194505887317</c:v>
                </c:pt>
                <c:pt idx="3">
                  <c:v>-0.29936705878810466</c:v>
                </c:pt>
                <c:pt idx="4">
                  <c:v>-0.24778090668240701</c:v>
                </c:pt>
                <c:pt idx="5">
                  <c:v>-0.20801007207852479</c:v>
                </c:pt>
                <c:pt idx="6">
                  <c:v>-0.22725692937893369</c:v>
                </c:pt>
                <c:pt idx="7">
                  <c:v>-0.19889829690524177</c:v>
                </c:pt>
                <c:pt idx="8">
                  <c:v>-0.2466383539370367</c:v>
                </c:pt>
                <c:pt idx="9">
                  <c:v>-0.28486178656262368</c:v>
                </c:pt>
                <c:pt idx="10">
                  <c:v>-0.20705245819470325</c:v>
                </c:pt>
                <c:pt idx="11">
                  <c:v>-0.2085562177171307</c:v>
                </c:pt>
                <c:pt idx="12">
                  <c:v>-0.21919148691714471</c:v>
                </c:pt>
                <c:pt idx="13">
                  <c:v>-0.15522016574104647</c:v>
                </c:pt>
                <c:pt idx="14">
                  <c:v>-0.1405025943121006</c:v>
                </c:pt>
                <c:pt idx="15">
                  <c:v>-0.17220380444481043</c:v>
                </c:pt>
                <c:pt idx="16">
                  <c:v>-0.1143718558532814</c:v>
                </c:pt>
                <c:pt idx="17">
                  <c:v>-0.14692807488041892</c:v>
                </c:pt>
                <c:pt idx="18">
                  <c:v>-0.18786195658873636</c:v>
                </c:pt>
                <c:pt idx="19">
                  <c:v>-0.14476795740466963</c:v>
                </c:pt>
                <c:pt idx="20">
                  <c:v>-0.13348137769951648</c:v>
                </c:pt>
                <c:pt idx="21">
                  <c:v>-9.53152920752314E-2</c:v>
                </c:pt>
                <c:pt idx="22">
                  <c:v>-0.11467391729273596</c:v>
                </c:pt>
                <c:pt idx="23">
                  <c:v>-0.15068685275036703</c:v>
                </c:pt>
                <c:pt idx="24">
                  <c:v>-0.20613495074720564</c:v>
                </c:pt>
                <c:pt idx="25">
                  <c:v>-0.11296606701449011</c:v>
                </c:pt>
                <c:pt idx="26">
                  <c:v>-0.17403153115185757</c:v>
                </c:pt>
                <c:pt idx="27">
                  <c:v>-0.24783871426276033</c:v>
                </c:pt>
                <c:pt idx="28">
                  <c:v>-0.19097292470643507</c:v>
                </c:pt>
                <c:pt idx="29">
                  <c:v>-0.16910559460310612</c:v>
                </c:pt>
                <c:pt idx="30">
                  <c:v>-0.25863010147412596</c:v>
                </c:pt>
                <c:pt idx="31">
                  <c:v>-0.3540596330794103</c:v>
                </c:pt>
                <c:pt idx="32">
                  <c:v>-0.388145851236883</c:v>
                </c:pt>
                <c:pt idx="33">
                  <c:v>-0.33747868350844712</c:v>
                </c:pt>
                <c:pt idx="34">
                  <c:v>-0.28089769667735426</c:v>
                </c:pt>
                <c:pt idx="35">
                  <c:v>-0.24956490679109419</c:v>
                </c:pt>
                <c:pt idx="36">
                  <c:v>-0.2234437013718617</c:v>
                </c:pt>
                <c:pt idx="37">
                  <c:v>-0.190242502291014</c:v>
                </c:pt>
                <c:pt idx="38">
                  <c:v>-0.14435648584737742</c:v>
                </c:pt>
                <c:pt idx="39">
                  <c:v>-9.2957501864316117E-2</c:v>
                </c:pt>
                <c:pt idx="40">
                  <c:v>-0.17559244914519542</c:v>
                </c:pt>
                <c:pt idx="41">
                  <c:v>-0.11799977601482974</c:v>
                </c:pt>
                <c:pt idx="42">
                  <c:v>-9.0630627627124705E-2</c:v>
                </c:pt>
                <c:pt idx="43">
                  <c:v>-2.8721783644230628E-2</c:v>
                </c:pt>
                <c:pt idx="44">
                  <c:v>4.4005013149744338E-2</c:v>
                </c:pt>
                <c:pt idx="45">
                  <c:v>4.0694001719509203E-2</c:v>
                </c:pt>
                <c:pt idx="46">
                  <c:v>7.7091712387184486E-2</c:v>
                </c:pt>
                <c:pt idx="47">
                  <c:v>7.3706609068464254E-2</c:v>
                </c:pt>
                <c:pt idx="48">
                  <c:v>0.1347118288883655</c:v>
                </c:pt>
                <c:pt idx="49">
                  <c:v>0.14542112780700789</c:v>
                </c:pt>
                <c:pt idx="50">
                  <c:v>0.1029790377591781</c:v>
                </c:pt>
                <c:pt idx="51">
                  <c:v>-2.1849863293952068E-2</c:v>
                </c:pt>
                <c:pt idx="52">
                  <c:v>1.7378718852278374E-3</c:v>
                </c:pt>
                <c:pt idx="53">
                  <c:v>-5.7292405977458841E-2</c:v>
                </c:pt>
                <c:pt idx="54">
                  <c:v>-8.0739894456997696E-2</c:v>
                </c:pt>
                <c:pt idx="55">
                  <c:v>-3.5386466960888222E-2</c:v>
                </c:pt>
                <c:pt idx="56">
                  <c:v>-5.0175571124629559E-2</c:v>
                </c:pt>
                <c:pt idx="57">
                  <c:v>-0.10966923663446596</c:v>
                </c:pt>
                <c:pt idx="58">
                  <c:v>-0.12816954322840127</c:v>
                </c:pt>
                <c:pt idx="59">
                  <c:v>-0.13813988160246679</c:v>
                </c:pt>
                <c:pt idx="60">
                  <c:v>-0.13136425140516367</c:v>
                </c:pt>
                <c:pt idx="61">
                  <c:v>-0.13606575656063657</c:v>
                </c:pt>
                <c:pt idx="62">
                  <c:v>-0.11573151997159209</c:v>
                </c:pt>
                <c:pt idx="63">
                  <c:v>-0.12600454830131422</c:v>
                </c:pt>
                <c:pt idx="64">
                  <c:v>-0.13918294791591029</c:v>
                </c:pt>
                <c:pt idx="65">
                  <c:v>-7.652143414598768E-2</c:v>
                </c:pt>
                <c:pt idx="66">
                  <c:v>-9.9415561686054157E-2</c:v>
                </c:pt>
                <c:pt idx="67">
                  <c:v>-7.4959831699945273E-2</c:v>
                </c:pt>
                <c:pt idx="68">
                  <c:v>-0.10462675079383654</c:v>
                </c:pt>
                <c:pt idx="69">
                  <c:v>-9.8648229947113933E-2</c:v>
                </c:pt>
                <c:pt idx="70">
                  <c:v>-0.14172162608028108</c:v>
                </c:pt>
                <c:pt idx="71">
                  <c:v>-0.10868903055566066</c:v>
                </c:pt>
                <c:pt idx="72">
                  <c:v>-9.0195366930185095E-2</c:v>
                </c:pt>
                <c:pt idx="73">
                  <c:v>-0.13426069541902261</c:v>
                </c:pt>
                <c:pt idx="74">
                  <c:v>-0.13000819123311608</c:v>
                </c:pt>
                <c:pt idx="75">
                  <c:v>-0.12677376326591644</c:v>
                </c:pt>
                <c:pt idx="76">
                  <c:v>-0.10725682665380717</c:v>
                </c:pt>
                <c:pt idx="77">
                  <c:v>-0.12175523456619421</c:v>
                </c:pt>
                <c:pt idx="78">
                  <c:v>-0.12639693896038831</c:v>
                </c:pt>
                <c:pt idx="79">
                  <c:v>-0.12804961411884236</c:v>
                </c:pt>
                <c:pt idx="80">
                  <c:v>-7.6360934889017698E-2</c:v>
                </c:pt>
                <c:pt idx="81">
                  <c:v>-6.4856386231516239E-2</c:v>
                </c:pt>
                <c:pt idx="82">
                  <c:v>-6.7493118895923354E-2</c:v>
                </c:pt>
                <c:pt idx="83">
                  <c:v>-4.0637360908003219E-2</c:v>
                </c:pt>
                <c:pt idx="84">
                  <c:v>-2.6007224766853368E-3</c:v>
                </c:pt>
                <c:pt idx="85">
                  <c:v>-6.2683505975795001E-2</c:v>
                </c:pt>
                <c:pt idx="86">
                  <c:v>-2.5550820160597731E-2</c:v>
                </c:pt>
                <c:pt idx="87">
                  <c:v>-3.7399298217569536E-2</c:v>
                </c:pt>
                <c:pt idx="88">
                  <c:v>-6.6869338853155769E-2</c:v>
                </c:pt>
                <c:pt idx="89">
                  <c:v>-1.7031648186459847E-2</c:v>
                </c:pt>
                <c:pt idx="90">
                  <c:v>-5.2728091307239412E-2</c:v>
                </c:pt>
                <c:pt idx="91">
                  <c:v>-2.9898786079084333E-2</c:v>
                </c:pt>
                <c:pt idx="92">
                  <c:v>-5.4136127051335206E-2</c:v>
                </c:pt>
                <c:pt idx="93">
                  <c:v>-1.7753482271584248E-3</c:v>
                </c:pt>
                <c:pt idx="94">
                  <c:v>1.0362440102383158E-3</c:v>
                </c:pt>
                <c:pt idx="95">
                  <c:v>-7.6831995548819389E-3</c:v>
                </c:pt>
                <c:pt idx="96">
                  <c:v>-5.5842513650338488E-3</c:v>
                </c:pt>
                <c:pt idx="97">
                  <c:v>3.0884905810917233E-2</c:v>
                </c:pt>
                <c:pt idx="98">
                  <c:v>5.353008774166701E-2</c:v>
                </c:pt>
                <c:pt idx="99">
                  <c:v>8.2018976671518223E-2</c:v>
                </c:pt>
                <c:pt idx="100">
                  <c:v>6.3192943648982119E-2</c:v>
                </c:pt>
                <c:pt idx="101">
                  <c:v>2.9831535878735802E-2</c:v>
                </c:pt>
                <c:pt idx="102">
                  <c:v>-1.0553375562010983E-2</c:v>
                </c:pt>
                <c:pt idx="103">
                  <c:v>-9.2269870597356432E-2</c:v>
                </c:pt>
                <c:pt idx="104">
                  <c:v>-0.14338023354107859</c:v>
                </c:pt>
                <c:pt idx="105">
                  <c:v>-0.1261305462371422</c:v>
                </c:pt>
                <c:pt idx="106">
                  <c:v>-0.15171713682972793</c:v>
                </c:pt>
                <c:pt idx="107">
                  <c:v>-0.14577408353363389</c:v>
                </c:pt>
                <c:pt idx="108">
                  <c:v>-0.1646717681464403</c:v>
                </c:pt>
                <c:pt idx="109">
                  <c:v>-0.26243241627728664</c:v>
                </c:pt>
                <c:pt idx="110">
                  <c:v>-0.21240256101850183</c:v>
                </c:pt>
                <c:pt idx="111">
                  <c:v>-0.20206262579644885</c:v>
                </c:pt>
                <c:pt idx="112">
                  <c:v>-0.20462462967704792</c:v>
                </c:pt>
                <c:pt idx="113">
                  <c:v>-0.18486823740579167</c:v>
                </c:pt>
                <c:pt idx="114">
                  <c:v>-0.18448630545433553</c:v>
                </c:pt>
                <c:pt idx="115">
                  <c:v>-0.18106520638234572</c:v>
                </c:pt>
                <c:pt idx="116">
                  <c:v>-0.17239643855153775</c:v>
                </c:pt>
                <c:pt idx="117">
                  <c:v>-0.20469594009444592</c:v>
                </c:pt>
                <c:pt idx="118">
                  <c:v>-0.23068799107601917</c:v>
                </c:pt>
                <c:pt idx="119">
                  <c:v>-0.22989110272052954</c:v>
                </c:pt>
                <c:pt idx="120">
                  <c:v>-0.25260597139206065</c:v>
                </c:pt>
                <c:pt idx="121">
                  <c:v>-0.24936155870452625</c:v>
                </c:pt>
                <c:pt idx="122">
                  <c:v>-0.28153114027967185</c:v>
                </c:pt>
                <c:pt idx="123">
                  <c:v>-0.23677185935020612</c:v>
                </c:pt>
                <c:pt idx="124">
                  <c:v>-0.22758515600468682</c:v>
                </c:pt>
                <c:pt idx="125">
                  <c:v>-0.21295914061332352</c:v>
                </c:pt>
                <c:pt idx="126">
                  <c:v>-0.18472364350076065</c:v>
                </c:pt>
                <c:pt idx="127">
                  <c:v>-0.17582377506041988</c:v>
                </c:pt>
                <c:pt idx="128">
                  <c:v>-0.13807047821290735</c:v>
                </c:pt>
                <c:pt idx="129">
                  <c:v>-0.14784871890464282</c:v>
                </c:pt>
                <c:pt idx="130">
                  <c:v>-0.15910487079776592</c:v>
                </c:pt>
                <c:pt idx="131">
                  <c:v>-0.13308111463008132</c:v>
                </c:pt>
                <c:pt idx="132">
                  <c:v>-0.1229908225978571</c:v>
                </c:pt>
                <c:pt idx="133">
                  <c:v>-0.11545209164538381</c:v>
                </c:pt>
                <c:pt idx="134">
                  <c:v>-8.9351572909605756E-2</c:v>
                </c:pt>
                <c:pt idx="135">
                  <c:v>-0.12281039137222519</c:v>
                </c:pt>
                <c:pt idx="136">
                  <c:v>-0.1477814613811827</c:v>
                </c:pt>
                <c:pt idx="137">
                  <c:v>-0.14390269805828945</c:v>
                </c:pt>
                <c:pt idx="138">
                  <c:v>-0.15880744223226306</c:v>
                </c:pt>
                <c:pt idx="139">
                  <c:v>-0.17244493160463212</c:v>
                </c:pt>
                <c:pt idx="140">
                  <c:v>-0.1831030995136177</c:v>
                </c:pt>
                <c:pt idx="141">
                  <c:v>-0.26037002351953342</c:v>
                </c:pt>
                <c:pt idx="142">
                  <c:v>-0.24445961352553452</c:v>
                </c:pt>
                <c:pt idx="143">
                  <c:v>-0.24249641102406785</c:v>
                </c:pt>
                <c:pt idx="144">
                  <c:v>-0.24641890838062552</c:v>
                </c:pt>
                <c:pt idx="145">
                  <c:v>-0.21833495525854008</c:v>
                </c:pt>
                <c:pt idx="146">
                  <c:v>-0.18798324505069164</c:v>
                </c:pt>
                <c:pt idx="147">
                  <c:v>-0.1712088043617418</c:v>
                </c:pt>
                <c:pt idx="148">
                  <c:v>-0.13810451826857739</c:v>
                </c:pt>
                <c:pt idx="149">
                  <c:v>-0.10619949241769031</c:v>
                </c:pt>
                <c:pt idx="150">
                  <c:v>-0.17714483882903204</c:v>
                </c:pt>
                <c:pt idx="151">
                  <c:v>-0.20452867217150672</c:v>
                </c:pt>
                <c:pt idx="152">
                  <c:v>-0.20834072663546932</c:v>
                </c:pt>
                <c:pt idx="153">
                  <c:v>-0.27668592174532147</c:v>
                </c:pt>
                <c:pt idx="154">
                  <c:v>-0.23152258721984542</c:v>
                </c:pt>
                <c:pt idx="155">
                  <c:v>-0.21535278341946912</c:v>
                </c:pt>
                <c:pt idx="156">
                  <c:v>-0.22272512436615377</c:v>
                </c:pt>
                <c:pt idx="157">
                  <c:v>-0.27086712241969901</c:v>
                </c:pt>
                <c:pt idx="158">
                  <c:v>-0.2580429346277876</c:v>
                </c:pt>
                <c:pt idx="159">
                  <c:v>-0.28551808553198887</c:v>
                </c:pt>
                <c:pt idx="160">
                  <c:v>-0.32587758487574137</c:v>
                </c:pt>
                <c:pt idx="161">
                  <c:v>-0.27233884469627356</c:v>
                </c:pt>
                <c:pt idx="162">
                  <c:v>-0.26438505476003588</c:v>
                </c:pt>
                <c:pt idx="163">
                  <c:v>-0.25084622550905855</c:v>
                </c:pt>
                <c:pt idx="164">
                  <c:v>-0.23623395085566459</c:v>
                </c:pt>
                <c:pt idx="165">
                  <c:v>-0.2350589742927526</c:v>
                </c:pt>
                <c:pt idx="166">
                  <c:v>-0.2239120256231075</c:v>
                </c:pt>
                <c:pt idx="167">
                  <c:v>-0.18175373224720193</c:v>
                </c:pt>
                <c:pt idx="168">
                  <c:v>-0.1588794902386374</c:v>
                </c:pt>
                <c:pt idx="169">
                  <c:v>-0.1973584168237664</c:v>
                </c:pt>
                <c:pt idx="170">
                  <c:v>-0.14340622837624689</c:v>
                </c:pt>
                <c:pt idx="171">
                  <c:v>-0.14295765146981851</c:v>
                </c:pt>
                <c:pt idx="172">
                  <c:v>-0.17373993044509994</c:v>
                </c:pt>
                <c:pt idx="173">
                  <c:v>-0.16619302013071471</c:v>
                </c:pt>
                <c:pt idx="174">
                  <c:v>-0.14302872861635593</c:v>
                </c:pt>
                <c:pt idx="175">
                  <c:v>-0.14788112348741697</c:v>
                </c:pt>
                <c:pt idx="176">
                  <c:v>-0.12373523969020829</c:v>
                </c:pt>
                <c:pt idx="177">
                  <c:v>-0.10491819627222942</c:v>
                </c:pt>
                <c:pt idx="178">
                  <c:v>-0.10158099043941365</c:v>
                </c:pt>
                <c:pt idx="179">
                  <c:v>-4.6948203745547257E-2</c:v>
                </c:pt>
                <c:pt idx="180">
                  <c:v>9.0294556278561443E-3</c:v>
                </c:pt>
                <c:pt idx="181">
                  <c:v>-3.2852913653900889E-2</c:v>
                </c:pt>
                <c:pt idx="182">
                  <c:v>-1.8595495239498175E-2</c:v>
                </c:pt>
                <c:pt idx="183">
                  <c:v>-3.3997421514179525E-2</c:v>
                </c:pt>
                <c:pt idx="184">
                  <c:v>-4.9535808939119963E-2</c:v>
                </c:pt>
                <c:pt idx="185">
                  <c:v>9.1371356543531179E-3</c:v>
                </c:pt>
                <c:pt idx="186">
                  <c:v>3.7331042214433646E-2</c:v>
                </c:pt>
                <c:pt idx="187">
                  <c:v>2.9193139510588731E-2</c:v>
                </c:pt>
                <c:pt idx="188">
                  <c:v>3.6587928836065077E-2</c:v>
                </c:pt>
                <c:pt idx="189">
                  <c:v>8.0549592175828882E-2</c:v>
                </c:pt>
                <c:pt idx="190">
                  <c:v>-3.7786691611549933E-2</c:v>
                </c:pt>
                <c:pt idx="191">
                  <c:v>-7.7891655134243037E-3</c:v>
                </c:pt>
                <c:pt idx="192">
                  <c:v>3.5866119882199135E-2</c:v>
                </c:pt>
                <c:pt idx="193">
                  <c:v>-1.7018339801679952E-3</c:v>
                </c:pt>
                <c:pt idx="194">
                  <c:v>6.8286398186946318E-2</c:v>
                </c:pt>
                <c:pt idx="195">
                  <c:v>0.13709426578530021</c:v>
                </c:pt>
                <c:pt idx="196">
                  <c:v>6.2832312035884699E-2</c:v>
                </c:pt>
                <c:pt idx="197">
                  <c:v>1.3844887750358394E-2</c:v>
                </c:pt>
                <c:pt idx="198">
                  <c:v>3.9573626386696419E-2</c:v>
                </c:pt>
                <c:pt idx="199">
                  <c:v>4.4200430326825121E-2</c:v>
                </c:pt>
                <c:pt idx="200">
                  <c:v>4.6992264918478702E-2</c:v>
                </c:pt>
                <c:pt idx="201">
                  <c:v>3.896406903467043E-2</c:v>
                </c:pt>
                <c:pt idx="202">
                  <c:v>7.7096739854723928E-2</c:v>
                </c:pt>
                <c:pt idx="203">
                  <c:v>0.10181307918316326</c:v>
                </c:pt>
                <c:pt idx="204">
                  <c:v>0.20573143688467826</c:v>
                </c:pt>
                <c:pt idx="205">
                  <c:v>0.13348523793423431</c:v>
                </c:pt>
                <c:pt idx="206">
                  <c:v>0.13779252452267607</c:v>
                </c:pt>
                <c:pt idx="207">
                  <c:v>0.16710692276151054</c:v>
                </c:pt>
                <c:pt idx="208">
                  <c:v>0.1095292329067093</c:v>
                </c:pt>
                <c:pt idx="209">
                  <c:v>0.10317439967118598</c:v>
                </c:pt>
                <c:pt idx="210">
                  <c:v>-6.4410968608110894E-3</c:v>
                </c:pt>
                <c:pt idx="211">
                  <c:v>-8.0516865480408512E-2</c:v>
                </c:pt>
                <c:pt idx="212">
                  <c:v>-7.0081170955444333E-2</c:v>
                </c:pt>
                <c:pt idx="213">
                  <c:v>-0.10718634737240973</c:v>
                </c:pt>
                <c:pt idx="214">
                  <c:v>-0.10117393307219562</c:v>
                </c:pt>
                <c:pt idx="215">
                  <c:v>-0.17016764386584091</c:v>
                </c:pt>
                <c:pt idx="216">
                  <c:v>-0.19848938973979066</c:v>
                </c:pt>
                <c:pt idx="217">
                  <c:v>-0.18785401358452727</c:v>
                </c:pt>
                <c:pt idx="218">
                  <c:v>-0.17117521598109714</c:v>
                </c:pt>
                <c:pt idx="219">
                  <c:v>-0.17867478604391679</c:v>
                </c:pt>
                <c:pt idx="220">
                  <c:v>-0.16795493094608038</c:v>
                </c:pt>
                <c:pt idx="221">
                  <c:v>-0.20551442167302253</c:v>
                </c:pt>
                <c:pt idx="222">
                  <c:v>-0.30595590618032559</c:v>
                </c:pt>
                <c:pt idx="223">
                  <c:v>-0.25228151648791886</c:v>
                </c:pt>
                <c:pt idx="224">
                  <c:v>-0.23119253760413011</c:v>
                </c:pt>
                <c:pt idx="225">
                  <c:v>-0.25769860052473331</c:v>
                </c:pt>
                <c:pt idx="226">
                  <c:v>-0.39155604549248063</c:v>
                </c:pt>
                <c:pt idx="227">
                  <c:v>-0.46857344580296567</c:v>
                </c:pt>
                <c:pt idx="228">
                  <c:v>-0.43031084180312029</c:v>
                </c:pt>
                <c:pt idx="229">
                  <c:v>-0.40327423290973408</c:v>
                </c:pt>
                <c:pt idx="230">
                  <c:v>-0.44894207444533141</c:v>
                </c:pt>
                <c:pt idx="231">
                  <c:v>-0.42872314944754492</c:v>
                </c:pt>
                <c:pt idx="232">
                  <c:v>-0.31731078424715464</c:v>
                </c:pt>
                <c:pt idx="233">
                  <c:v>-0.30287961424134724</c:v>
                </c:pt>
                <c:pt idx="234">
                  <c:v>-0.314142925068159</c:v>
                </c:pt>
                <c:pt idx="235">
                  <c:v>-0.2444412607847648</c:v>
                </c:pt>
                <c:pt idx="236">
                  <c:v>-0.12003560780916241</c:v>
                </c:pt>
                <c:pt idx="237">
                  <c:v>-7.9557210466326161E-2</c:v>
                </c:pt>
                <c:pt idx="238">
                  <c:v>-0.10105981154372257</c:v>
                </c:pt>
                <c:pt idx="239">
                  <c:v>-0.13825053714578373</c:v>
                </c:pt>
                <c:pt idx="240">
                  <c:v>-0.10338828310861975</c:v>
                </c:pt>
                <c:pt idx="241">
                  <c:v>-0.13452277800256693</c:v>
                </c:pt>
                <c:pt idx="242">
                  <c:v>-0.13005964310839366</c:v>
                </c:pt>
                <c:pt idx="243">
                  <c:v>-7.8935380155241472E-2</c:v>
                </c:pt>
                <c:pt idx="244">
                  <c:v>-0.1328716848489489</c:v>
                </c:pt>
                <c:pt idx="245">
                  <c:v>-0.2056610746527136</c:v>
                </c:pt>
                <c:pt idx="246">
                  <c:v>-0.20211388719441309</c:v>
                </c:pt>
                <c:pt idx="247">
                  <c:v>-0.15665823512430599</c:v>
                </c:pt>
                <c:pt idx="248">
                  <c:v>-0.1572496228016256</c:v>
                </c:pt>
                <c:pt idx="249">
                  <c:v>-0.12520180799810091</c:v>
                </c:pt>
                <c:pt idx="250">
                  <c:v>-9.0168036844673199E-2</c:v>
                </c:pt>
                <c:pt idx="251">
                  <c:v>-0.16908425413774403</c:v>
                </c:pt>
                <c:pt idx="252">
                  <c:v>-9.6917792570030692E-2</c:v>
                </c:pt>
                <c:pt idx="253">
                  <c:v>-0.11466384681171175</c:v>
                </c:pt>
                <c:pt idx="254">
                  <c:v>-8.1541526539088804E-2</c:v>
                </c:pt>
                <c:pt idx="255">
                  <c:v>-6.5623854018458161E-2</c:v>
                </c:pt>
                <c:pt idx="256">
                  <c:v>-4.5015704851722044E-2</c:v>
                </c:pt>
                <c:pt idx="257">
                  <c:v>-3.8340136479700915E-2</c:v>
                </c:pt>
                <c:pt idx="258">
                  <c:v>-4.9399236675711451E-2</c:v>
                </c:pt>
                <c:pt idx="259">
                  <c:v>-9.8237396310087294E-2</c:v>
                </c:pt>
                <c:pt idx="260">
                  <c:v>-0.17313881668764697</c:v>
                </c:pt>
                <c:pt idx="261">
                  <c:v>-0.24599026906549112</c:v>
                </c:pt>
                <c:pt idx="262">
                  <c:v>-0.20549534897652283</c:v>
                </c:pt>
                <c:pt idx="263">
                  <c:v>-0.2473878644028536</c:v>
                </c:pt>
                <c:pt idx="264">
                  <c:v>-0.25799932520575036</c:v>
                </c:pt>
                <c:pt idx="265">
                  <c:v>-0.22605811075114901</c:v>
                </c:pt>
                <c:pt idx="266">
                  <c:v>-0.21792069732491598</c:v>
                </c:pt>
                <c:pt idx="267">
                  <c:v>-0.18368668123503307</c:v>
                </c:pt>
                <c:pt idx="268">
                  <c:v>-0.20917993922408346</c:v>
                </c:pt>
                <c:pt idx="269">
                  <c:v>-0.23060662037252083</c:v>
                </c:pt>
                <c:pt idx="270">
                  <c:v>-0.19417874363547469</c:v>
                </c:pt>
                <c:pt idx="271">
                  <c:v>-0.15345539686264148</c:v>
                </c:pt>
                <c:pt idx="272">
                  <c:v>-0.15850929715736653</c:v>
                </c:pt>
                <c:pt idx="273">
                  <c:v>-0.15862405546521646</c:v>
                </c:pt>
                <c:pt idx="274">
                  <c:v>-0.12728013800505689</c:v>
                </c:pt>
                <c:pt idx="275">
                  <c:v>-0.11453245007273573</c:v>
                </c:pt>
                <c:pt idx="276">
                  <c:v>-0.10599660301308023</c:v>
                </c:pt>
                <c:pt idx="277">
                  <c:v>-9.8550167790011051E-2</c:v>
                </c:pt>
                <c:pt idx="278">
                  <c:v>-8.0084249910619881E-2</c:v>
                </c:pt>
                <c:pt idx="279">
                  <c:v>-8.1131596256498337E-2</c:v>
                </c:pt>
                <c:pt idx="280">
                  <c:v>-4.5651068195249431E-2</c:v>
                </c:pt>
                <c:pt idx="281">
                  <c:v>-3.4733869732762011E-2</c:v>
                </c:pt>
                <c:pt idx="282">
                  <c:v>-0.10065028564364017</c:v>
                </c:pt>
                <c:pt idx="283">
                  <c:v>-7.4691773252655011E-2</c:v>
                </c:pt>
                <c:pt idx="284">
                  <c:v>-0.1103829723592504</c:v>
                </c:pt>
                <c:pt idx="285">
                  <c:v>-7.2099775827030782E-2</c:v>
                </c:pt>
                <c:pt idx="286">
                  <c:v>-5.2409798000225015E-2</c:v>
                </c:pt>
                <c:pt idx="287">
                  <c:v>-5.9572277710652571E-2</c:v>
                </c:pt>
                <c:pt idx="288">
                  <c:v>-6.0826021559523387E-2</c:v>
                </c:pt>
                <c:pt idx="289">
                  <c:v>-5.873038331689797E-2</c:v>
                </c:pt>
                <c:pt idx="290">
                  <c:v>1.7084874259802266E-3</c:v>
                </c:pt>
                <c:pt idx="291">
                  <c:v>-2.1034345750791991E-2</c:v>
                </c:pt>
                <c:pt idx="292">
                  <c:v>-1.8023437678159542E-2</c:v>
                </c:pt>
                <c:pt idx="293">
                  <c:v>3.2478751500417038E-3</c:v>
                </c:pt>
                <c:pt idx="294">
                  <c:v>1.1693065468268746E-2</c:v>
                </c:pt>
                <c:pt idx="295">
                  <c:v>-1.6513349274641272E-2</c:v>
                </c:pt>
                <c:pt idx="296">
                  <c:v>5.8038949443456021E-3</c:v>
                </c:pt>
                <c:pt idx="297">
                  <c:v>-2.7326891308261693E-2</c:v>
                </c:pt>
                <c:pt idx="298">
                  <c:v>-3.9493776991441756E-2</c:v>
                </c:pt>
                <c:pt idx="299">
                  <c:v>1.697547413127656E-3</c:v>
                </c:pt>
                <c:pt idx="300">
                  <c:v>1.0536642197233909E-2</c:v>
                </c:pt>
                <c:pt idx="301">
                  <c:v>9.6152397157380262E-2</c:v>
                </c:pt>
                <c:pt idx="302">
                  <c:v>0.13978655171950854</c:v>
                </c:pt>
                <c:pt idx="303">
                  <c:v>0.13181674182417197</c:v>
                </c:pt>
                <c:pt idx="304">
                  <c:v>8.1646321979293293E-2</c:v>
                </c:pt>
                <c:pt idx="305">
                  <c:v>5.6050982307107519E-2</c:v>
                </c:pt>
                <c:pt idx="306">
                  <c:v>-1.8706090804517794E-3</c:v>
                </c:pt>
                <c:pt idx="307">
                  <c:v>3.0126486978772508E-2</c:v>
                </c:pt>
                <c:pt idx="308">
                  <c:v>5.8501905505989257E-3</c:v>
                </c:pt>
                <c:pt idx="309">
                  <c:v>1.1426367080190448E-2</c:v>
                </c:pt>
                <c:pt idx="310">
                  <c:v>4.5480479733231646E-2</c:v>
                </c:pt>
                <c:pt idx="311">
                  <c:v>2.305710986679884E-2</c:v>
                </c:pt>
                <c:pt idx="312">
                  <c:v>8.3567905106559023E-3</c:v>
                </c:pt>
                <c:pt idx="313">
                  <c:v>-4.5463271716451703E-2</c:v>
                </c:pt>
                <c:pt idx="314">
                  <c:v>-6.7100349847341367E-2</c:v>
                </c:pt>
                <c:pt idx="315">
                  <c:v>-7.2815876332292459E-3</c:v>
                </c:pt>
                <c:pt idx="316">
                  <c:v>-2.0971777333503222E-2</c:v>
                </c:pt>
                <c:pt idx="317">
                  <c:v>-4.6616399410803408E-3</c:v>
                </c:pt>
                <c:pt idx="318">
                  <c:v>-3.7779555508654486E-2</c:v>
                </c:pt>
                <c:pt idx="319">
                  <c:v>9.0668659950350061E-3</c:v>
                </c:pt>
                <c:pt idx="320">
                  <c:v>1.1758213717184024E-2</c:v>
                </c:pt>
                <c:pt idx="321">
                  <c:v>-7.3092506745126365E-3</c:v>
                </c:pt>
                <c:pt idx="322">
                  <c:v>-9.6800175846427028E-2</c:v>
                </c:pt>
                <c:pt idx="323">
                  <c:v>-0.1242901874181771</c:v>
                </c:pt>
                <c:pt idx="324">
                  <c:v>-7.9963286663891062E-2</c:v>
                </c:pt>
                <c:pt idx="325">
                  <c:v>-0.12808183659658701</c:v>
                </c:pt>
                <c:pt idx="326">
                  <c:v>-9.2536063263852997E-2</c:v>
                </c:pt>
                <c:pt idx="327">
                  <c:v>-9.4315431138773331E-2</c:v>
                </c:pt>
                <c:pt idx="328">
                  <c:v>-8.4975101041143419E-2</c:v>
                </c:pt>
                <c:pt idx="329">
                  <c:v>-5.876416369640293E-2</c:v>
                </c:pt>
                <c:pt idx="330">
                  <c:v>-7.5903456131892685E-2</c:v>
                </c:pt>
                <c:pt idx="331">
                  <c:v>-9.7440996715220884E-2</c:v>
                </c:pt>
                <c:pt idx="332">
                  <c:v>-8.7020439024443008E-2</c:v>
                </c:pt>
                <c:pt idx="333">
                  <c:v>-8.6562150564466339E-2</c:v>
                </c:pt>
                <c:pt idx="334">
                  <c:v>-0.10505123931600971</c:v>
                </c:pt>
                <c:pt idx="335">
                  <c:v>-9.774670694565557E-2</c:v>
                </c:pt>
                <c:pt idx="336">
                  <c:v>-5.9662531879816683E-2</c:v>
                </c:pt>
                <c:pt idx="337">
                  <c:v>-8.5375357467101398E-2</c:v>
                </c:pt>
                <c:pt idx="338">
                  <c:v>-0.13153745111885573</c:v>
                </c:pt>
                <c:pt idx="339">
                  <c:v>-0.10748756985054274</c:v>
                </c:pt>
                <c:pt idx="340">
                  <c:v>-8.2879807952074586E-2</c:v>
                </c:pt>
                <c:pt idx="341">
                  <c:v>-9.0971622878100206E-2</c:v>
                </c:pt>
                <c:pt idx="342">
                  <c:v>-9.0457796744566291E-2</c:v>
                </c:pt>
                <c:pt idx="343">
                  <c:v>-9.7305674825887353E-2</c:v>
                </c:pt>
                <c:pt idx="344">
                  <c:v>-9.1121135756911525E-2</c:v>
                </c:pt>
                <c:pt idx="345">
                  <c:v>-0.11931854767945707</c:v>
                </c:pt>
                <c:pt idx="346">
                  <c:v>-0.16735053632666952</c:v>
                </c:pt>
                <c:pt idx="347">
                  <c:v>-0.17799906523099199</c:v>
                </c:pt>
                <c:pt idx="348">
                  <c:v>-0.2166933436534893</c:v>
                </c:pt>
                <c:pt idx="349">
                  <c:v>-0.1455563004776973</c:v>
                </c:pt>
                <c:pt idx="350">
                  <c:v>-0.15790283060195301</c:v>
                </c:pt>
                <c:pt idx="351">
                  <c:v>-0.12722836831604212</c:v>
                </c:pt>
                <c:pt idx="352">
                  <c:v>-0.13757712631635638</c:v>
                </c:pt>
                <c:pt idx="353">
                  <c:v>-0.13969085688347008</c:v>
                </c:pt>
                <c:pt idx="354">
                  <c:v>-0.1591857699430663</c:v>
                </c:pt>
                <c:pt idx="355">
                  <c:v>-0.1569586454006405</c:v>
                </c:pt>
                <c:pt idx="356">
                  <c:v>-0.13229727538404343</c:v>
                </c:pt>
                <c:pt idx="357">
                  <c:v>-9.7422663656760597E-2</c:v>
                </c:pt>
                <c:pt idx="358">
                  <c:v>-9.5050297384510041E-2</c:v>
                </c:pt>
                <c:pt idx="359">
                  <c:v>-7.8954732427611224E-2</c:v>
                </c:pt>
                <c:pt idx="360">
                  <c:v>-5.4958013604092928E-2</c:v>
                </c:pt>
                <c:pt idx="361">
                  <c:v>-1.8536723918872889E-2</c:v>
                </c:pt>
                <c:pt idx="362">
                  <c:v>-0.16140408458833694</c:v>
                </c:pt>
                <c:pt idx="363">
                  <c:v>-0.28529635615372695</c:v>
                </c:pt>
                <c:pt idx="364">
                  <c:v>-0.26378386946893673</c:v>
                </c:pt>
                <c:pt idx="365">
                  <c:v>-0.25283264030881136</c:v>
                </c:pt>
                <c:pt idx="366">
                  <c:v>-0.23891734620106783</c:v>
                </c:pt>
                <c:pt idx="367">
                  <c:v>-0.22367701216718122</c:v>
                </c:pt>
                <c:pt idx="368">
                  <c:v>-0.21344152123653823</c:v>
                </c:pt>
                <c:pt idx="369">
                  <c:v>-0.21944218572416246</c:v>
                </c:pt>
                <c:pt idx="370">
                  <c:v>-0.26154702803280738</c:v>
                </c:pt>
                <c:pt idx="371">
                  <c:v>-0.16361532522108091</c:v>
                </c:pt>
                <c:pt idx="372">
                  <c:v>-0.13530997687135796</c:v>
                </c:pt>
                <c:pt idx="373">
                  <c:v>-0.16043874212250528</c:v>
                </c:pt>
                <c:pt idx="374">
                  <c:v>-0.16587239686734576</c:v>
                </c:pt>
                <c:pt idx="375">
                  <c:v>-0.14790286865150537</c:v>
                </c:pt>
              </c:numCache>
            </c:numRef>
          </c:val>
          <c:smooth val="0"/>
          <c:extLst>
            <c:ext xmlns:c16="http://schemas.microsoft.com/office/drawing/2014/chart" uri="{C3380CC4-5D6E-409C-BE32-E72D297353CC}">
              <c16:uniqueId val="{0000000C-32CF-40FD-860B-9A4CF45768C8}"/>
            </c:ext>
          </c:extLst>
        </c:ser>
        <c:ser>
          <c:idx val="1"/>
          <c:order val="1"/>
          <c:tx>
            <c:strRef>
              <c:f>NAV!$Y$31</c:f>
              <c:strCache>
                <c:ptCount val="1"/>
                <c:pt idx="0">
                  <c:v>Average NAV Developed Europe Index</c:v>
                </c:pt>
              </c:strCache>
            </c:strRef>
          </c:tx>
          <c:spPr>
            <a:ln w="25400"/>
          </c:spPr>
          <c:marker>
            <c:symbol val="none"/>
          </c:marker>
          <c:dLbls>
            <c:dLbl>
              <c:idx val="366"/>
              <c:layout>
                <c:manualLayout>
                  <c:x val="-6.3385533649419692E-3"/>
                  <c:y val="0.138888888888888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2CF-40FD-860B-9A4CF45768C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NAV!$W$32:$W$407</c:f>
              <c:numCache>
                <c:formatCode>[$-409]d\-mmm\-yy;@</c:formatCode>
                <c:ptCount val="376"/>
                <c:pt idx="0">
                  <c:v>32871</c:v>
                </c:pt>
                <c:pt idx="1">
                  <c:v>32904</c:v>
                </c:pt>
                <c:pt idx="2">
                  <c:v>32932</c:v>
                </c:pt>
                <c:pt idx="3">
                  <c:v>32962</c:v>
                </c:pt>
                <c:pt idx="4">
                  <c:v>32993</c:v>
                </c:pt>
                <c:pt idx="5">
                  <c:v>33024</c:v>
                </c:pt>
                <c:pt idx="6">
                  <c:v>33053</c:v>
                </c:pt>
                <c:pt idx="7">
                  <c:v>33085</c:v>
                </c:pt>
                <c:pt idx="8">
                  <c:v>33116</c:v>
                </c:pt>
                <c:pt idx="9">
                  <c:v>33144</c:v>
                </c:pt>
                <c:pt idx="10">
                  <c:v>33177</c:v>
                </c:pt>
                <c:pt idx="11">
                  <c:v>33207</c:v>
                </c:pt>
                <c:pt idx="12">
                  <c:v>33238</c:v>
                </c:pt>
                <c:pt idx="13">
                  <c:v>33269</c:v>
                </c:pt>
                <c:pt idx="14">
                  <c:v>33297</c:v>
                </c:pt>
                <c:pt idx="15">
                  <c:v>33326</c:v>
                </c:pt>
                <c:pt idx="16">
                  <c:v>33358</c:v>
                </c:pt>
                <c:pt idx="17">
                  <c:v>33389</c:v>
                </c:pt>
                <c:pt idx="18">
                  <c:v>33417</c:v>
                </c:pt>
                <c:pt idx="19">
                  <c:v>33450</c:v>
                </c:pt>
                <c:pt idx="20">
                  <c:v>33480</c:v>
                </c:pt>
                <c:pt idx="21">
                  <c:v>33511</c:v>
                </c:pt>
                <c:pt idx="22">
                  <c:v>33542</c:v>
                </c:pt>
                <c:pt idx="23">
                  <c:v>33571</c:v>
                </c:pt>
                <c:pt idx="24">
                  <c:v>33603</c:v>
                </c:pt>
                <c:pt idx="25">
                  <c:v>33634</c:v>
                </c:pt>
                <c:pt idx="26">
                  <c:v>33662</c:v>
                </c:pt>
                <c:pt idx="27">
                  <c:v>33694</c:v>
                </c:pt>
                <c:pt idx="28">
                  <c:v>33724</c:v>
                </c:pt>
                <c:pt idx="29">
                  <c:v>33753</c:v>
                </c:pt>
                <c:pt idx="30">
                  <c:v>33785</c:v>
                </c:pt>
                <c:pt idx="31">
                  <c:v>33816</c:v>
                </c:pt>
                <c:pt idx="32">
                  <c:v>33847</c:v>
                </c:pt>
                <c:pt idx="33">
                  <c:v>33877</c:v>
                </c:pt>
                <c:pt idx="34">
                  <c:v>33907</c:v>
                </c:pt>
                <c:pt idx="35">
                  <c:v>33938</c:v>
                </c:pt>
                <c:pt idx="36">
                  <c:v>33969</c:v>
                </c:pt>
                <c:pt idx="37">
                  <c:v>33998</c:v>
                </c:pt>
                <c:pt idx="38">
                  <c:v>34026</c:v>
                </c:pt>
                <c:pt idx="39">
                  <c:v>34059</c:v>
                </c:pt>
                <c:pt idx="40">
                  <c:v>34089</c:v>
                </c:pt>
                <c:pt idx="41">
                  <c:v>34120</c:v>
                </c:pt>
                <c:pt idx="42">
                  <c:v>34150</c:v>
                </c:pt>
                <c:pt idx="43">
                  <c:v>34180</c:v>
                </c:pt>
                <c:pt idx="44">
                  <c:v>34212</c:v>
                </c:pt>
                <c:pt idx="45">
                  <c:v>34242</c:v>
                </c:pt>
                <c:pt idx="46">
                  <c:v>34271</c:v>
                </c:pt>
                <c:pt idx="47">
                  <c:v>34303</c:v>
                </c:pt>
                <c:pt idx="48">
                  <c:v>34334</c:v>
                </c:pt>
                <c:pt idx="49">
                  <c:v>34365</c:v>
                </c:pt>
                <c:pt idx="50">
                  <c:v>34393</c:v>
                </c:pt>
                <c:pt idx="51">
                  <c:v>34424</c:v>
                </c:pt>
                <c:pt idx="52">
                  <c:v>34453</c:v>
                </c:pt>
                <c:pt idx="53">
                  <c:v>34485</c:v>
                </c:pt>
                <c:pt idx="54">
                  <c:v>34515</c:v>
                </c:pt>
                <c:pt idx="55">
                  <c:v>34544</c:v>
                </c:pt>
                <c:pt idx="56">
                  <c:v>34577</c:v>
                </c:pt>
                <c:pt idx="57">
                  <c:v>34607</c:v>
                </c:pt>
                <c:pt idx="58">
                  <c:v>34638</c:v>
                </c:pt>
                <c:pt idx="59">
                  <c:v>34668</c:v>
                </c:pt>
                <c:pt idx="60">
                  <c:v>34698</c:v>
                </c:pt>
                <c:pt idx="61">
                  <c:v>34730</c:v>
                </c:pt>
                <c:pt idx="62">
                  <c:v>34758</c:v>
                </c:pt>
                <c:pt idx="63">
                  <c:v>34789</c:v>
                </c:pt>
                <c:pt idx="64">
                  <c:v>34817</c:v>
                </c:pt>
                <c:pt idx="65">
                  <c:v>34850</c:v>
                </c:pt>
                <c:pt idx="66">
                  <c:v>34880</c:v>
                </c:pt>
                <c:pt idx="67">
                  <c:v>34911</c:v>
                </c:pt>
                <c:pt idx="68">
                  <c:v>34942</c:v>
                </c:pt>
                <c:pt idx="69">
                  <c:v>34971</c:v>
                </c:pt>
                <c:pt idx="70">
                  <c:v>35003</c:v>
                </c:pt>
                <c:pt idx="71">
                  <c:v>35033</c:v>
                </c:pt>
                <c:pt idx="72">
                  <c:v>35062</c:v>
                </c:pt>
                <c:pt idx="73">
                  <c:v>35095</c:v>
                </c:pt>
                <c:pt idx="74">
                  <c:v>35124</c:v>
                </c:pt>
                <c:pt idx="75">
                  <c:v>35153</c:v>
                </c:pt>
                <c:pt idx="76">
                  <c:v>35185</c:v>
                </c:pt>
                <c:pt idx="77">
                  <c:v>35216</c:v>
                </c:pt>
                <c:pt idx="78">
                  <c:v>35244</c:v>
                </c:pt>
                <c:pt idx="79">
                  <c:v>35277</c:v>
                </c:pt>
                <c:pt idx="80">
                  <c:v>35307</c:v>
                </c:pt>
                <c:pt idx="81">
                  <c:v>35338</c:v>
                </c:pt>
                <c:pt idx="82">
                  <c:v>35369</c:v>
                </c:pt>
                <c:pt idx="83">
                  <c:v>35398</c:v>
                </c:pt>
                <c:pt idx="84">
                  <c:v>35430</c:v>
                </c:pt>
                <c:pt idx="85">
                  <c:v>35461</c:v>
                </c:pt>
                <c:pt idx="86">
                  <c:v>35489</c:v>
                </c:pt>
                <c:pt idx="87">
                  <c:v>35520</c:v>
                </c:pt>
                <c:pt idx="88">
                  <c:v>35550</c:v>
                </c:pt>
                <c:pt idx="89">
                  <c:v>35580</c:v>
                </c:pt>
                <c:pt idx="90">
                  <c:v>35611</c:v>
                </c:pt>
                <c:pt idx="91">
                  <c:v>35642</c:v>
                </c:pt>
                <c:pt idx="92">
                  <c:v>35671</c:v>
                </c:pt>
                <c:pt idx="93">
                  <c:v>35703</c:v>
                </c:pt>
                <c:pt idx="94">
                  <c:v>35734</c:v>
                </c:pt>
                <c:pt idx="95">
                  <c:v>35762</c:v>
                </c:pt>
                <c:pt idx="96">
                  <c:v>35795</c:v>
                </c:pt>
                <c:pt idx="97">
                  <c:v>35825</c:v>
                </c:pt>
                <c:pt idx="98">
                  <c:v>35853</c:v>
                </c:pt>
                <c:pt idx="99">
                  <c:v>35885</c:v>
                </c:pt>
                <c:pt idx="100">
                  <c:v>35915</c:v>
                </c:pt>
                <c:pt idx="101">
                  <c:v>35944</c:v>
                </c:pt>
                <c:pt idx="102">
                  <c:v>35976</c:v>
                </c:pt>
                <c:pt idx="103">
                  <c:v>36007</c:v>
                </c:pt>
                <c:pt idx="104">
                  <c:v>36038</c:v>
                </c:pt>
                <c:pt idx="105">
                  <c:v>36068</c:v>
                </c:pt>
                <c:pt idx="106">
                  <c:v>36098</c:v>
                </c:pt>
                <c:pt idx="107">
                  <c:v>36129</c:v>
                </c:pt>
                <c:pt idx="108">
                  <c:v>36160</c:v>
                </c:pt>
                <c:pt idx="109">
                  <c:v>36189</c:v>
                </c:pt>
                <c:pt idx="110">
                  <c:v>36217</c:v>
                </c:pt>
                <c:pt idx="111">
                  <c:v>36250</c:v>
                </c:pt>
                <c:pt idx="112">
                  <c:v>36280</c:v>
                </c:pt>
                <c:pt idx="113">
                  <c:v>36311</c:v>
                </c:pt>
                <c:pt idx="114">
                  <c:v>36341</c:v>
                </c:pt>
                <c:pt idx="115">
                  <c:v>36371</c:v>
                </c:pt>
                <c:pt idx="116">
                  <c:v>36403</c:v>
                </c:pt>
                <c:pt idx="117">
                  <c:v>36433</c:v>
                </c:pt>
                <c:pt idx="118">
                  <c:v>36462</c:v>
                </c:pt>
                <c:pt idx="119">
                  <c:v>36494</c:v>
                </c:pt>
                <c:pt idx="120">
                  <c:v>36525</c:v>
                </c:pt>
                <c:pt idx="121">
                  <c:v>36556</c:v>
                </c:pt>
                <c:pt idx="122">
                  <c:v>36585</c:v>
                </c:pt>
                <c:pt idx="123">
                  <c:v>36616</c:v>
                </c:pt>
                <c:pt idx="124">
                  <c:v>36644</c:v>
                </c:pt>
                <c:pt idx="125">
                  <c:v>36677</c:v>
                </c:pt>
                <c:pt idx="126">
                  <c:v>36707</c:v>
                </c:pt>
                <c:pt idx="127">
                  <c:v>36738</c:v>
                </c:pt>
                <c:pt idx="128">
                  <c:v>36769</c:v>
                </c:pt>
                <c:pt idx="129">
                  <c:v>36798</c:v>
                </c:pt>
                <c:pt idx="130">
                  <c:v>36830</c:v>
                </c:pt>
                <c:pt idx="131">
                  <c:v>36860</c:v>
                </c:pt>
                <c:pt idx="132">
                  <c:v>36889</c:v>
                </c:pt>
                <c:pt idx="133">
                  <c:v>36922</c:v>
                </c:pt>
                <c:pt idx="134">
                  <c:v>36950</c:v>
                </c:pt>
                <c:pt idx="135">
                  <c:v>36980</c:v>
                </c:pt>
                <c:pt idx="136">
                  <c:v>37011</c:v>
                </c:pt>
                <c:pt idx="137">
                  <c:v>37042</c:v>
                </c:pt>
                <c:pt idx="138">
                  <c:v>37071</c:v>
                </c:pt>
                <c:pt idx="139">
                  <c:v>37103</c:v>
                </c:pt>
                <c:pt idx="140">
                  <c:v>37134</c:v>
                </c:pt>
                <c:pt idx="141">
                  <c:v>37162</c:v>
                </c:pt>
                <c:pt idx="142">
                  <c:v>37195</c:v>
                </c:pt>
                <c:pt idx="143">
                  <c:v>37225</c:v>
                </c:pt>
                <c:pt idx="144">
                  <c:v>37256</c:v>
                </c:pt>
                <c:pt idx="145">
                  <c:v>37287</c:v>
                </c:pt>
                <c:pt idx="146">
                  <c:v>37315</c:v>
                </c:pt>
                <c:pt idx="147">
                  <c:v>37344</c:v>
                </c:pt>
                <c:pt idx="148">
                  <c:v>37376</c:v>
                </c:pt>
                <c:pt idx="149">
                  <c:v>37407</c:v>
                </c:pt>
                <c:pt idx="150">
                  <c:v>37435</c:v>
                </c:pt>
                <c:pt idx="151">
                  <c:v>37468</c:v>
                </c:pt>
                <c:pt idx="152">
                  <c:v>37498</c:v>
                </c:pt>
                <c:pt idx="153">
                  <c:v>37529</c:v>
                </c:pt>
                <c:pt idx="154">
                  <c:v>37560</c:v>
                </c:pt>
                <c:pt idx="155">
                  <c:v>37589</c:v>
                </c:pt>
                <c:pt idx="156">
                  <c:v>37621</c:v>
                </c:pt>
                <c:pt idx="157">
                  <c:v>37652</c:v>
                </c:pt>
                <c:pt idx="158">
                  <c:v>37680</c:v>
                </c:pt>
                <c:pt idx="159">
                  <c:v>37711</c:v>
                </c:pt>
                <c:pt idx="160">
                  <c:v>37741</c:v>
                </c:pt>
                <c:pt idx="161">
                  <c:v>37771</c:v>
                </c:pt>
                <c:pt idx="162">
                  <c:v>37802</c:v>
                </c:pt>
                <c:pt idx="163">
                  <c:v>37833</c:v>
                </c:pt>
                <c:pt idx="164">
                  <c:v>37862</c:v>
                </c:pt>
                <c:pt idx="165">
                  <c:v>37894</c:v>
                </c:pt>
                <c:pt idx="166">
                  <c:v>37925</c:v>
                </c:pt>
                <c:pt idx="167">
                  <c:v>37953</c:v>
                </c:pt>
                <c:pt idx="168">
                  <c:v>37986</c:v>
                </c:pt>
                <c:pt idx="169">
                  <c:v>38016</c:v>
                </c:pt>
                <c:pt idx="170">
                  <c:v>38044</c:v>
                </c:pt>
                <c:pt idx="171">
                  <c:v>38077</c:v>
                </c:pt>
                <c:pt idx="172">
                  <c:v>38107</c:v>
                </c:pt>
                <c:pt idx="173">
                  <c:v>38138</c:v>
                </c:pt>
                <c:pt idx="174">
                  <c:v>38168</c:v>
                </c:pt>
                <c:pt idx="175">
                  <c:v>38198</c:v>
                </c:pt>
                <c:pt idx="176">
                  <c:v>38230</c:v>
                </c:pt>
                <c:pt idx="177">
                  <c:v>38260</c:v>
                </c:pt>
                <c:pt idx="178">
                  <c:v>38289</c:v>
                </c:pt>
                <c:pt idx="179">
                  <c:v>38321</c:v>
                </c:pt>
                <c:pt idx="180">
                  <c:v>38352</c:v>
                </c:pt>
                <c:pt idx="181">
                  <c:v>38383</c:v>
                </c:pt>
                <c:pt idx="182">
                  <c:v>38411</c:v>
                </c:pt>
                <c:pt idx="183">
                  <c:v>38442</c:v>
                </c:pt>
                <c:pt idx="184">
                  <c:v>38471</c:v>
                </c:pt>
                <c:pt idx="185">
                  <c:v>38503</c:v>
                </c:pt>
                <c:pt idx="186">
                  <c:v>38533</c:v>
                </c:pt>
                <c:pt idx="187">
                  <c:v>38562</c:v>
                </c:pt>
                <c:pt idx="188">
                  <c:v>38595</c:v>
                </c:pt>
                <c:pt idx="189">
                  <c:v>38625</c:v>
                </c:pt>
                <c:pt idx="190">
                  <c:v>38656</c:v>
                </c:pt>
                <c:pt idx="191">
                  <c:v>38686</c:v>
                </c:pt>
                <c:pt idx="192">
                  <c:v>38716</c:v>
                </c:pt>
                <c:pt idx="193">
                  <c:v>38748</c:v>
                </c:pt>
                <c:pt idx="194">
                  <c:v>38776</c:v>
                </c:pt>
                <c:pt idx="195">
                  <c:v>38807</c:v>
                </c:pt>
                <c:pt idx="196">
                  <c:v>38835</c:v>
                </c:pt>
                <c:pt idx="197">
                  <c:v>38868</c:v>
                </c:pt>
                <c:pt idx="198">
                  <c:v>38898</c:v>
                </c:pt>
                <c:pt idx="199">
                  <c:v>38929</c:v>
                </c:pt>
                <c:pt idx="200">
                  <c:v>38960</c:v>
                </c:pt>
                <c:pt idx="201">
                  <c:v>38989</c:v>
                </c:pt>
                <c:pt idx="202">
                  <c:v>39021</c:v>
                </c:pt>
                <c:pt idx="203">
                  <c:v>39051</c:v>
                </c:pt>
                <c:pt idx="204">
                  <c:v>39080</c:v>
                </c:pt>
                <c:pt idx="205">
                  <c:v>39113</c:v>
                </c:pt>
                <c:pt idx="206">
                  <c:v>39141</c:v>
                </c:pt>
                <c:pt idx="207">
                  <c:v>39171</c:v>
                </c:pt>
                <c:pt idx="208">
                  <c:v>39202</c:v>
                </c:pt>
                <c:pt idx="209">
                  <c:v>39233</c:v>
                </c:pt>
                <c:pt idx="210">
                  <c:v>39262</c:v>
                </c:pt>
                <c:pt idx="211">
                  <c:v>39294</c:v>
                </c:pt>
                <c:pt idx="212">
                  <c:v>39325</c:v>
                </c:pt>
                <c:pt idx="213">
                  <c:v>39355</c:v>
                </c:pt>
                <c:pt idx="214">
                  <c:v>39386</c:v>
                </c:pt>
                <c:pt idx="215">
                  <c:v>39416</c:v>
                </c:pt>
                <c:pt idx="216">
                  <c:v>39447</c:v>
                </c:pt>
                <c:pt idx="217">
                  <c:v>39478</c:v>
                </c:pt>
                <c:pt idx="218">
                  <c:v>39507</c:v>
                </c:pt>
                <c:pt idx="219">
                  <c:v>39538</c:v>
                </c:pt>
                <c:pt idx="220">
                  <c:v>39568</c:v>
                </c:pt>
                <c:pt idx="221">
                  <c:v>39599</c:v>
                </c:pt>
                <c:pt idx="222">
                  <c:v>39629</c:v>
                </c:pt>
                <c:pt idx="223">
                  <c:v>39660</c:v>
                </c:pt>
                <c:pt idx="224">
                  <c:v>39691</c:v>
                </c:pt>
                <c:pt idx="225">
                  <c:v>39721</c:v>
                </c:pt>
                <c:pt idx="226">
                  <c:v>39752</c:v>
                </c:pt>
                <c:pt idx="227">
                  <c:v>39782</c:v>
                </c:pt>
                <c:pt idx="228">
                  <c:v>39813</c:v>
                </c:pt>
                <c:pt idx="229">
                  <c:v>39844</c:v>
                </c:pt>
                <c:pt idx="230">
                  <c:v>39872</c:v>
                </c:pt>
                <c:pt idx="231">
                  <c:v>39903</c:v>
                </c:pt>
                <c:pt idx="232">
                  <c:v>39933</c:v>
                </c:pt>
                <c:pt idx="233">
                  <c:v>39964</c:v>
                </c:pt>
                <c:pt idx="234">
                  <c:v>39994</c:v>
                </c:pt>
                <c:pt idx="235">
                  <c:v>40025</c:v>
                </c:pt>
                <c:pt idx="236">
                  <c:v>40056</c:v>
                </c:pt>
                <c:pt idx="237">
                  <c:v>40086</c:v>
                </c:pt>
                <c:pt idx="238">
                  <c:v>40117</c:v>
                </c:pt>
                <c:pt idx="239">
                  <c:v>40147</c:v>
                </c:pt>
                <c:pt idx="240">
                  <c:v>40178</c:v>
                </c:pt>
                <c:pt idx="241">
                  <c:v>40209</c:v>
                </c:pt>
                <c:pt idx="242">
                  <c:v>40235</c:v>
                </c:pt>
                <c:pt idx="243">
                  <c:v>40268</c:v>
                </c:pt>
                <c:pt idx="244">
                  <c:v>40298</c:v>
                </c:pt>
                <c:pt idx="245">
                  <c:v>40329</c:v>
                </c:pt>
                <c:pt idx="246">
                  <c:v>40359</c:v>
                </c:pt>
                <c:pt idx="247">
                  <c:v>40389</c:v>
                </c:pt>
                <c:pt idx="248">
                  <c:v>40421</c:v>
                </c:pt>
                <c:pt idx="249">
                  <c:v>40451</c:v>
                </c:pt>
                <c:pt idx="250">
                  <c:v>40480</c:v>
                </c:pt>
                <c:pt idx="251">
                  <c:v>40512</c:v>
                </c:pt>
                <c:pt idx="252">
                  <c:v>40543</c:v>
                </c:pt>
                <c:pt idx="253">
                  <c:v>40574</c:v>
                </c:pt>
                <c:pt idx="254">
                  <c:v>40602</c:v>
                </c:pt>
                <c:pt idx="255">
                  <c:v>40633</c:v>
                </c:pt>
                <c:pt idx="256">
                  <c:v>40662</c:v>
                </c:pt>
                <c:pt idx="257">
                  <c:v>40694</c:v>
                </c:pt>
                <c:pt idx="258">
                  <c:v>40724</c:v>
                </c:pt>
                <c:pt idx="259">
                  <c:v>40753</c:v>
                </c:pt>
                <c:pt idx="260">
                  <c:v>40786</c:v>
                </c:pt>
                <c:pt idx="261">
                  <c:v>40816</c:v>
                </c:pt>
                <c:pt idx="262">
                  <c:v>40847</c:v>
                </c:pt>
                <c:pt idx="263">
                  <c:v>40877</c:v>
                </c:pt>
                <c:pt idx="264">
                  <c:v>40907</c:v>
                </c:pt>
                <c:pt idx="265">
                  <c:v>40939</c:v>
                </c:pt>
                <c:pt idx="266">
                  <c:v>40968</c:v>
                </c:pt>
                <c:pt idx="267">
                  <c:v>40998</c:v>
                </c:pt>
                <c:pt idx="268">
                  <c:v>41029</c:v>
                </c:pt>
                <c:pt idx="269">
                  <c:v>41060</c:v>
                </c:pt>
                <c:pt idx="270">
                  <c:v>41089</c:v>
                </c:pt>
                <c:pt idx="271">
                  <c:v>41121</c:v>
                </c:pt>
                <c:pt idx="272">
                  <c:v>41152</c:v>
                </c:pt>
                <c:pt idx="273">
                  <c:v>41180</c:v>
                </c:pt>
                <c:pt idx="274">
                  <c:v>41213</c:v>
                </c:pt>
                <c:pt idx="275">
                  <c:v>41243</c:v>
                </c:pt>
                <c:pt idx="276">
                  <c:v>41274</c:v>
                </c:pt>
                <c:pt idx="277">
                  <c:v>41305</c:v>
                </c:pt>
                <c:pt idx="278">
                  <c:v>41333</c:v>
                </c:pt>
                <c:pt idx="279">
                  <c:v>41362</c:v>
                </c:pt>
                <c:pt idx="280">
                  <c:v>41394</c:v>
                </c:pt>
                <c:pt idx="281">
                  <c:v>41425</c:v>
                </c:pt>
                <c:pt idx="282">
                  <c:v>41453</c:v>
                </c:pt>
                <c:pt idx="283">
                  <c:v>41486</c:v>
                </c:pt>
                <c:pt idx="284">
                  <c:v>41516</c:v>
                </c:pt>
                <c:pt idx="285">
                  <c:v>41547</c:v>
                </c:pt>
                <c:pt idx="286">
                  <c:v>41578</c:v>
                </c:pt>
                <c:pt idx="287">
                  <c:v>41607</c:v>
                </c:pt>
                <c:pt idx="288">
                  <c:v>41639</c:v>
                </c:pt>
                <c:pt idx="289">
                  <c:v>41670</c:v>
                </c:pt>
                <c:pt idx="290">
                  <c:v>41698</c:v>
                </c:pt>
                <c:pt idx="291">
                  <c:v>41729</c:v>
                </c:pt>
                <c:pt idx="292">
                  <c:v>41759</c:v>
                </c:pt>
                <c:pt idx="293">
                  <c:v>41790</c:v>
                </c:pt>
                <c:pt idx="294">
                  <c:v>41820</c:v>
                </c:pt>
                <c:pt idx="295">
                  <c:v>41851</c:v>
                </c:pt>
                <c:pt idx="296">
                  <c:v>41882</c:v>
                </c:pt>
                <c:pt idx="297">
                  <c:v>41912</c:v>
                </c:pt>
                <c:pt idx="298">
                  <c:v>41943</c:v>
                </c:pt>
                <c:pt idx="299">
                  <c:v>41973</c:v>
                </c:pt>
                <c:pt idx="300">
                  <c:v>42004</c:v>
                </c:pt>
                <c:pt idx="301">
                  <c:v>42034</c:v>
                </c:pt>
                <c:pt idx="302">
                  <c:v>42062</c:v>
                </c:pt>
                <c:pt idx="303">
                  <c:v>42094</c:v>
                </c:pt>
                <c:pt idx="304">
                  <c:v>42124</c:v>
                </c:pt>
                <c:pt idx="305">
                  <c:v>42153</c:v>
                </c:pt>
                <c:pt idx="306">
                  <c:v>42185</c:v>
                </c:pt>
                <c:pt idx="307">
                  <c:v>42216</c:v>
                </c:pt>
                <c:pt idx="308">
                  <c:v>42247</c:v>
                </c:pt>
                <c:pt idx="309">
                  <c:v>42277</c:v>
                </c:pt>
                <c:pt idx="310">
                  <c:v>42308</c:v>
                </c:pt>
                <c:pt idx="311">
                  <c:v>42338</c:v>
                </c:pt>
                <c:pt idx="312">
                  <c:v>42369</c:v>
                </c:pt>
                <c:pt idx="313">
                  <c:v>42400</c:v>
                </c:pt>
                <c:pt idx="314">
                  <c:v>42429</c:v>
                </c:pt>
                <c:pt idx="315">
                  <c:v>42460</c:v>
                </c:pt>
                <c:pt idx="316">
                  <c:v>42490</c:v>
                </c:pt>
                <c:pt idx="317">
                  <c:v>42521</c:v>
                </c:pt>
                <c:pt idx="318">
                  <c:v>42551</c:v>
                </c:pt>
                <c:pt idx="319">
                  <c:v>42582</c:v>
                </c:pt>
                <c:pt idx="320">
                  <c:v>42613</c:v>
                </c:pt>
                <c:pt idx="321">
                  <c:v>42643</c:v>
                </c:pt>
                <c:pt idx="322">
                  <c:v>42674</c:v>
                </c:pt>
                <c:pt idx="323">
                  <c:v>42704</c:v>
                </c:pt>
                <c:pt idx="324">
                  <c:v>42735</c:v>
                </c:pt>
                <c:pt idx="325">
                  <c:v>42766</c:v>
                </c:pt>
                <c:pt idx="326">
                  <c:v>42794</c:v>
                </c:pt>
                <c:pt idx="327">
                  <c:v>42825</c:v>
                </c:pt>
                <c:pt idx="328">
                  <c:v>42855</c:v>
                </c:pt>
                <c:pt idx="329">
                  <c:v>42886</c:v>
                </c:pt>
                <c:pt idx="330">
                  <c:v>42916</c:v>
                </c:pt>
                <c:pt idx="331">
                  <c:v>42947</c:v>
                </c:pt>
                <c:pt idx="332">
                  <c:v>42978</c:v>
                </c:pt>
                <c:pt idx="333">
                  <c:v>43008</c:v>
                </c:pt>
                <c:pt idx="334">
                  <c:v>43039</c:v>
                </c:pt>
                <c:pt idx="335">
                  <c:v>43069</c:v>
                </c:pt>
                <c:pt idx="336">
                  <c:v>43100</c:v>
                </c:pt>
                <c:pt idx="337">
                  <c:v>43131</c:v>
                </c:pt>
                <c:pt idx="338">
                  <c:v>43159</c:v>
                </c:pt>
                <c:pt idx="339">
                  <c:v>43190</c:v>
                </c:pt>
                <c:pt idx="340">
                  <c:v>43220</c:v>
                </c:pt>
                <c:pt idx="341">
                  <c:v>43251</c:v>
                </c:pt>
                <c:pt idx="342">
                  <c:v>43281</c:v>
                </c:pt>
                <c:pt idx="343">
                  <c:v>43312</c:v>
                </c:pt>
                <c:pt idx="344">
                  <c:v>43343</c:v>
                </c:pt>
                <c:pt idx="345">
                  <c:v>43373</c:v>
                </c:pt>
                <c:pt idx="346">
                  <c:v>43404</c:v>
                </c:pt>
                <c:pt idx="347">
                  <c:v>43434</c:v>
                </c:pt>
                <c:pt idx="348">
                  <c:v>43465</c:v>
                </c:pt>
                <c:pt idx="349">
                  <c:v>43496</c:v>
                </c:pt>
                <c:pt idx="350">
                  <c:v>43524</c:v>
                </c:pt>
                <c:pt idx="351">
                  <c:v>43555</c:v>
                </c:pt>
                <c:pt idx="352">
                  <c:v>43585</c:v>
                </c:pt>
                <c:pt idx="353">
                  <c:v>43616</c:v>
                </c:pt>
                <c:pt idx="354">
                  <c:v>43646</c:v>
                </c:pt>
                <c:pt idx="355">
                  <c:v>43677</c:v>
                </c:pt>
                <c:pt idx="356">
                  <c:v>43708</c:v>
                </c:pt>
                <c:pt idx="357">
                  <c:v>43738</c:v>
                </c:pt>
                <c:pt idx="358">
                  <c:v>43769</c:v>
                </c:pt>
                <c:pt idx="359">
                  <c:v>43799</c:v>
                </c:pt>
                <c:pt idx="360">
                  <c:v>43830</c:v>
                </c:pt>
                <c:pt idx="361">
                  <c:v>43861</c:v>
                </c:pt>
                <c:pt idx="362">
                  <c:v>43889</c:v>
                </c:pt>
                <c:pt idx="363">
                  <c:v>43921</c:v>
                </c:pt>
                <c:pt idx="364">
                  <c:v>43951</c:v>
                </c:pt>
                <c:pt idx="365">
                  <c:v>43980</c:v>
                </c:pt>
                <c:pt idx="366">
                  <c:v>44012</c:v>
                </c:pt>
                <c:pt idx="367">
                  <c:v>44043</c:v>
                </c:pt>
                <c:pt idx="368">
                  <c:v>44074</c:v>
                </c:pt>
                <c:pt idx="369">
                  <c:v>44104</c:v>
                </c:pt>
                <c:pt idx="370">
                  <c:v>44134</c:v>
                </c:pt>
                <c:pt idx="371">
                  <c:v>44165</c:v>
                </c:pt>
                <c:pt idx="372">
                  <c:v>44196</c:v>
                </c:pt>
                <c:pt idx="373">
                  <c:v>44227</c:v>
                </c:pt>
                <c:pt idx="374">
                  <c:v>44255</c:v>
                </c:pt>
                <c:pt idx="375">
                  <c:v>44286</c:v>
                </c:pt>
              </c:numCache>
            </c:numRef>
          </c:cat>
          <c:val>
            <c:numRef>
              <c:f>NAV!$Y$32:$Y$398</c:f>
              <c:numCache>
                <c:formatCode>0.00%</c:formatCode>
                <c:ptCount val="367"/>
                <c:pt idx="0">
                  <c:v>-0.14790286865150537</c:v>
                </c:pt>
                <c:pt idx="1">
                  <c:v>-0.14790286865150537</c:v>
                </c:pt>
                <c:pt idx="2">
                  <c:v>-0.14790286865150537</c:v>
                </c:pt>
                <c:pt idx="3">
                  <c:v>-0.14790286865150537</c:v>
                </c:pt>
                <c:pt idx="4">
                  <c:v>-0.14790286865150537</c:v>
                </c:pt>
                <c:pt idx="5">
                  <c:v>-0.14790286865150537</c:v>
                </c:pt>
                <c:pt idx="6">
                  <c:v>-0.14790286865150537</c:v>
                </c:pt>
                <c:pt idx="7">
                  <c:v>-0.14790286865150537</c:v>
                </c:pt>
                <c:pt idx="8">
                  <c:v>-0.14790286865150537</c:v>
                </c:pt>
                <c:pt idx="9">
                  <c:v>-0.14790286865150537</c:v>
                </c:pt>
                <c:pt idx="10">
                  <c:v>-0.14790286865150537</c:v>
                </c:pt>
                <c:pt idx="11">
                  <c:v>-0.14790286865150537</c:v>
                </c:pt>
                <c:pt idx="12">
                  <c:v>-0.14790286865150537</c:v>
                </c:pt>
                <c:pt idx="13">
                  <c:v>-0.14790286865150537</c:v>
                </c:pt>
                <c:pt idx="14">
                  <c:v>-0.14790286865150537</c:v>
                </c:pt>
                <c:pt idx="15">
                  <c:v>-0.14790286865150537</c:v>
                </c:pt>
                <c:pt idx="16">
                  <c:v>-0.14790286865150537</c:v>
                </c:pt>
                <c:pt idx="17">
                  <c:v>-0.14790286865150537</c:v>
                </c:pt>
                <c:pt idx="18">
                  <c:v>-0.14790286865150537</c:v>
                </c:pt>
                <c:pt idx="19">
                  <c:v>-0.14790286865150537</c:v>
                </c:pt>
                <c:pt idx="20">
                  <c:v>-0.14790286865150537</c:v>
                </c:pt>
                <c:pt idx="21">
                  <c:v>-0.14790286865150537</c:v>
                </c:pt>
                <c:pt idx="22">
                  <c:v>-0.14790286865150537</c:v>
                </c:pt>
                <c:pt idx="23">
                  <c:v>-0.14790286865150537</c:v>
                </c:pt>
                <c:pt idx="24">
                  <c:v>-0.14790286865150537</c:v>
                </c:pt>
                <c:pt idx="25">
                  <c:v>-0.14790286865150537</c:v>
                </c:pt>
                <c:pt idx="26">
                  <c:v>-0.14790286865150537</c:v>
                </c:pt>
                <c:pt idx="27">
                  <c:v>-0.14790286865150537</c:v>
                </c:pt>
                <c:pt idx="28">
                  <c:v>-0.14790286865150537</c:v>
                </c:pt>
                <c:pt idx="29">
                  <c:v>-0.14790286865150537</c:v>
                </c:pt>
                <c:pt idx="30">
                  <c:v>-0.14790286865150537</c:v>
                </c:pt>
                <c:pt idx="31">
                  <c:v>-0.14790286865150537</c:v>
                </c:pt>
                <c:pt idx="32">
                  <c:v>-0.14790286865150537</c:v>
                </c:pt>
                <c:pt idx="33">
                  <c:v>-0.14790286865150537</c:v>
                </c:pt>
                <c:pt idx="34">
                  <c:v>-0.14790286865150537</c:v>
                </c:pt>
                <c:pt idx="35">
                  <c:v>-0.14790286865150537</c:v>
                </c:pt>
                <c:pt idx="36">
                  <c:v>-0.14790286865150537</c:v>
                </c:pt>
                <c:pt idx="37">
                  <c:v>-0.14790286865150537</c:v>
                </c:pt>
                <c:pt idx="38">
                  <c:v>-0.14790286865150537</c:v>
                </c:pt>
                <c:pt idx="39">
                  <c:v>-0.14790286865150537</c:v>
                </c:pt>
                <c:pt idx="40">
                  <c:v>-0.14790286865150537</c:v>
                </c:pt>
                <c:pt idx="41">
                  <c:v>-0.14790286865150537</c:v>
                </c:pt>
                <c:pt idx="42">
                  <c:v>-0.14790286865150537</c:v>
                </c:pt>
                <c:pt idx="43">
                  <c:v>-0.14790286865150537</c:v>
                </c:pt>
                <c:pt idx="44">
                  <c:v>-0.14790286865150537</c:v>
                </c:pt>
                <c:pt idx="45">
                  <c:v>-0.14790286865150537</c:v>
                </c:pt>
                <c:pt idx="46">
                  <c:v>-0.14790286865150537</c:v>
                </c:pt>
                <c:pt idx="47">
                  <c:v>-0.14790286865150537</c:v>
                </c:pt>
                <c:pt idx="48">
                  <c:v>-0.14790286865150537</c:v>
                </c:pt>
                <c:pt idx="49">
                  <c:v>-0.14790286865150537</c:v>
                </c:pt>
                <c:pt idx="50">
                  <c:v>-0.14790286865150537</c:v>
                </c:pt>
                <c:pt idx="51">
                  <c:v>-0.14790286865150537</c:v>
                </c:pt>
                <c:pt idx="52">
                  <c:v>-0.14790286865150537</c:v>
                </c:pt>
                <c:pt idx="53">
                  <c:v>-0.14790286865150537</c:v>
                </c:pt>
                <c:pt idx="54">
                  <c:v>-0.14790286865150537</c:v>
                </c:pt>
                <c:pt idx="55">
                  <c:v>-0.14790286865150537</c:v>
                </c:pt>
                <c:pt idx="56">
                  <c:v>-0.14790286865150537</c:v>
                </c:pt>
                <c:pt idx="57">
                  <c:v>-0.14790286865150537</c:v>
                </c:pt>
                <c:pt idx="58">
                  <c:v>-0.14790286865150537</c:v>
                </c:pt>
                <c:pt idx="59">
                  <c:v>-0.14790286865150537</c:v>
                </c:pt>
                <c:pt idx="60">
                  <c:v>-0.14790286865150537</c:v>
                </c:pt>
                <c:pt idx="61">
                  <c:v>-0.14790286865150537</c:v>
                </c:pt>
                <c:pt idx="62">
                  <c:v>-0.14790286865150537</c:v>
                </c:pt>
                <c:pt idx="63">
                  <c:v>-0.14790286865150537</c:v>
                </c:pt>
                <c:pt idx="64">
                  <c:v>-0.14790286865150537</c:v>
                </c:pt>
                <c:pt idx="65">
                  <c:v>-0.14790286865150537</c:v>
                </c:pt>
                <c:pt idx="66">
                  <c:v>-0.14790286865150537</c:v>
                </c:pt>
                <c:pt idx="67">
                  <c:v>-0.14790286865150537</c:v>
                </c:pt>
                <c:pt idx="68">
                  <c:v>-0.14790286865150537</c:v>
                </c:pt>
                <c:pt idx="69">
                  <c:v>-0.14790286865150537</c:v>
                </c:pt>
                <c:pt idx="70">
                  <c:v>-0.14790286865150537</c:v>
                </c:pt>
                <c:pt idx="71">
                  <c:v>-0.14790286865150537</c:v>
                </c:pt>
                <c:pt idx="72">
                  <c:v>-0.14790286865150537</c:v>
                </c:pt>
                <c:pt idx="73">
                  <c:v>-0.14790286865150537</c:v>
                </c:pt>
                <c:pt idx="74">
                  <c:v>-0.14790286865150537</c:v>
                </c:pt>
                <c:pt idx="75">
                  <c:v>-0.14790286865150537</c:v>
                </c:pt>
                <c:pt idx="76">
                  <c:v>-0.14790286865150537</c:v>
                </c:pt>
                <c:pt idx="77">
                  <c:v>-0.14790286865150537</c:v>
                </c:pt>
                <c:pt idx="78">
                  <c:v>-0.14790286865150537</c:v>
                </c:pt>
                <c:pt idx="79">
                  <c:v>-0.14790286865150537</c:v>
                </c:pt>
                <c:pt idx="80">
                  <c:v>-0.14790286865150537</c:v>
                </c:pt>
                <c:pt idx="81">
                  <c:v>-0.14790286865150537</c:v>
                </c:pt>
                <c:pt idx="82">
                  <c:v>-0.14790286865150537</c:v>
                </c:pt>
                <c:pt idx="83">
                  <c:v>-0.14790286865150537</c:v>
                </c:pt>
                <c:pt idx="84">
                  <c:v>-0.14790286865150537</c:v>
                </c:pt>
                <c:pt idx="85">
                  <c:v>-0.14790286865150537</c:v>
                </c:pt>
                <c:pt idx="86">
                  <c:v>-0.14790286865150537</c:v>
                </c:pt>
                <c:pt idx="87">
                  <c:v>-0.14790286865150537</c:v>
                </c:pt>
                <c:pt idx="88">
                  <c:v>-0.14790286865150537</c:v>
                </c:pt>
                <c:pt idx="89">
                  <c:v>-0.14790286865150537</c:v>
                </c:pt>
                <c:pt idx="90">
                  <c:v>-0.14790286865150537</c:v>
                </c:pt>
                <c:pt idx="91">
                  <c:v>-0.14790286865150537</c:v>
                </c:pt>
                <c:pt idx="92">
                  <c:v>-0.14790286865150537</c:v>
                </c:pt>
                <c:pt idx="93">
                  <c:v>-0.14790286865150537</c:v>
                </c:pt>
                <c:pt idx="94">
                  <c:v>-0.14790286865150537</c:v>
                </c:pt>
                <c:pt idx="95">
                  <c:v>-0.14790286865150537</c:v>
                </c:pt>
                <c:pt idx="96">
                  <c:v>-0.14790286865150537</c:v>
                </c:pt>
                <c:pt idx="97">
                  <c:v>-0.14790286865150537</c:v>
                </c:pt>
                <c:pt idx="98">
                  <c:v>-0.14790286865150537</c:v>
                </c:pt>
                <c:pt idx="99">
                  <c:v>-0.14790286865150537</c:v>
                </c:pt>
                <c:pt idx="100">
                  <c:v>-0.14790286865150537</c:v>
                </c:pt>
                <c:pt idx="101">
                  <c:v>-0.14790286865150537</c:v>
                </c:pt>
                <c:pt idx="102">
                  <c:v>-0.14790286865150537</c:v>
                </c:pt>
                <c:pt idx="103">
                  <c:v>-0.14790286865150537</c:v>
                </c:pt>
                <c:pt idx="104">
                  <c:v>-0.14790286865150537</c:v>
                </c:pt>
                <c:pt idx="105">
                  <c:v>-0.14790286865150537</c:v>
                </c:pt>
                <c:pt idx="106">
                  <c:v>-0.14790286865150537</c:v>
                </c:pt>
                <c:pt idx="107">
                  <c:v>-0.14790286865150537</c:v>
                </c:pt>
                <c:pt idx="108">
                  <c:v>-0.14790286865150537</c:v>
                </c:pt>
                <c:pt idx="109">
                  <c:v>-0.14790286865150537</c:v>
                </c:pt>
                <c:pt idx="110">
                  <c:v>-0.14790286865150537</c:v>
                </c:pt>
                <c:pt idx="111">
                  <c:v>-0.14790286865150537</c:v>
                </c:pt>
                <c:pt idx="112">
                  <c:v>-0.14790286865150537</c:v>
                </c:pt>
                <c:pt idx="113">
                  <c:v>-0.14790286865150537</c:v>
                </c:pt>
                <c:pt idx="114">
                  <c:v>-0.14790286865150537</c:v>
                </c:pt>
                <c:pt idx="115">
                  <c:v>-0.14790286865150537</c:v>
                </c:pt>
                <c:pt idx="116">
                  <c:v>-0.14790286865150537</c:v>
                </c:pt>
                <c:pt idx="117">
                  <c:v>-0.14790286865150537</c:v>
                </c:pt>
                <c:pt idx="118">
                  <c:v>-0.14790286865150537</c:v>
                </c:pt>
                <c:pt idx="119">
                  <c:v>-0.14790286865150537</c:v>
                </c:pt>
                <c:pt idx="120">
                  <c:v>-0.14790286865150537</c:v>
                </c:pt>
                <c:pt idx="121">
                  <c:v>-0.14790286865150537</c:v>
                </c:pt>
                <c:pt idx="122">
                  <c:v>-0.14790286865150537</c:v>
                </c:pt>
                <c:pt idx="123">
                  <c:v>-0.14790286865150537</c:v>
                </c:pt>
                <c:pt idx="124">
                  <c:v>-0.14790286865150537</c:v>
                </c:pt>
                <c:pt idx="125">
                  <c:v>-0.14790286865150537</c:v>
                </c:pt>
                <c:pt idx="126">
                  <c:v>-0.14790286865150537</c:v>
                </c:pt>
                <c:pt idx="127">
                  <c:v>-0.14790286865150537</c:v>
                </c:pt>
                <c:pt idx="128">
                  <c:v>-0.14790286865150537</c:v>
                </c:pt>
                <c:pt idx="129">
                  <c:v>-0.14790286865150537</c:v>
                </c:pt>
                <c:pt idx="130">
                  <c:v>-0.14790286865150537</c:v>
                </c:pt>
                <c:pt idx="131">
                  <c:v>-0.14790286865150537</c:v>
                </c:pt>
                <c:pt idx="132">
                  <c:v>-0.14790286865150537</c:v>
                </c:pt>
                <c:pt idx="133">
                  <c:v>-0.14790286865150537</c:v>
                </c:pt>
                <c:pt idx="134">
                  <c:v>-0.14790286865150537</c:v>
                </c:pt>
                <c:pt idx="135">
                  <c:v>-0.14790286865150537</c:v>
                </c:pt>
                <c:pt idx="136">
                  <c:v>-0.14790286865150537</c:v>
                </c:pt>
                <c:pt idx="137">
                  <c:v>-0.14790286865150537</c:v>
                </c:pt>
                <c:pt idx="138">
                  <c:v>-0.14790286865150537</c:v>
                </c:pt>
                <c:pt idx="139">
                  <c:v>-0.14790286865150537</c:v>
                </c:pt>
                <c:pt idx="140">
                  <c:v>-0.14790286865150537</c:v>
                </c:pt>
                <c:pt idx="141">
                  <c:v>-0.14790286865150537</c:v>
                </c:pt>
                <c:pt idx="142">
                  <c:v>-0.14790286865150537</c:v>
                </c:pt>
                <c:pt idx="143">
                  <c:v>-0.14790286865150537</c:v>
                </c:pt>
                <c:pt idx="144">
                  <c:v>-0.14790286865150537</c:v>
                </c:pt>
                <c:pt idx="145">
                  <c:v>-0.14790286865150537</c:v>
                </c:pt>
                <c:pt idx="146">
                  <c:v>-0.14790286865150537</c:v>
                </c:pt>
                <c:pt idx="147">
                  <c:v>-0.14790286865150537</c:v>
                </c:pt>
                <c:pt idx="148">
                  <c:v>-0.14790286865150537</c:v>
                </c:pt>
                <c:pt idx="149">
                  <c:v>-0.14790286865150537</c:v>
                </c:pt>
                <c:pt idx="150">
                  <c:v>-0.14790286865150537</c:v>
                </c:pt>
                <c:pt idx="151">
                  <c:v>-0.14790286865150537</c:v>
                </c:pt>
                <c:pt idx="152">
                  <c:v>-0.14790286865150537</c:v>
                </c:pt>
                <c:pt idx="153">
                  <c:v>-0.14790286865150537</c:v>
                </c:pt>
                <c:pt idx="154">
                  <c:v>-0.14790286865150537</c:v>
                </c:pt>
                <c:pt idx="155">
                  <c:v>-0.14790286865150537</c:v>
                </c:pt>
                <c:pt idx="156">
                  <c:v>-0.14790286865150537</c:v>
                </c:pt>
                <c:pt idx="157">
                  <c:v>-0.14790286865150537</c:v>
                </c:pt>
                <c:pt idx="158">
                  <c:v>-0.14790286865150537</c:v>
                </c:pt>
                <c:pt idx="159">
                  <c:v>-0.14790286865150537</c:v>
                </c:pt>
                <c:pt idx="160">
                  <c:v>-0.14790286865150537</c:v>
                </c:pt>
                <c:pt idx="161">
                  <c:v>-0.14790286865150537</c:v>
                </c:pt>
                <c:pt idx="162">
                  <c:v>-0.14790286865150537</c:v>
                </c:pt>
                <c:pt idx="163">
                  <c:v>-0.14790286865150537</c:v>
                </c:pt>
                <c:pt idx="164">
                  <c:v>-0.14790286865150537</c:v>
                </c:pt>
                <c:pt idx="165">
                  <c:v>-0.14790286865150537</c:v>
                </c:pt>
                <c:pt idx="166">
                  <c:v>-0.14790286865150537</c:v>
                </c:pt>
                <c:pt idx="167">
                  <c:v>-0.14790286865150537</c:v>
                </c:pt>
                <c:pt idx="168">
                  <c:v>-0.14790286865150537</c:v>
                </c:pt>
                <c:pt idx="169">
                  <c:v>-0.14790286865150537</c:v>
                </c:pt>
                <c:pt idx="170">
                  <c:v>-0.14790286865150537</c:v>
                </c:pt>
                <c:pt idx="171">
                  <c:v>-0.14790286865150537</c:v>
                </c:pt>
                <c:pt idx="172">
                  <c:v>-0.14790286865150537</c:v>
                </c:pt>
                <c:pt idx="173">
                  <c:v>-0.14790286865150537</c:v>
                </c:pt>
                <c:pt idx="174">
                  <c:v>-0.14790286865150537</c:v>
                </c:pt>
                <c:pt idx="175">
                  <c:v>-0.14790286865150537</c:v>
                </c:pt>
                <c:pt idx="176">
                  <c:v>-0.14790286865150537</c:v>
                </c:pt>
                <c:pt idx="177">
                  <c:v>-0.14790286865150537</c:v>
                </c:pt>
                <c:pt idx="178">
                  <c:v>-0.14790286865150537</c:v>
                </c:pt>
                <c:pt idx="179">
                  <c:v>-0.14790286865150537</c:v>
                </c:pt>
                <c:pt idx="180">
                  <c:v>-0.14790286865150537</c:v>
                </c:pt>
                <c:pt idx="181">
                  <c:v>-0.14790286865150537</c:v>
                </c:pt>
                <c:pt idx="182">
                  <c:v>-0.14790286865150537</c:v>
                </c:pt>
                <c:pt idx="183">
                  <c:v>-0.14790286865150537</c:v>
                </c:pt>
                <c:pt idx="184">
                  <c:v>-0.14790286865150537</c:v>
                </c:pt>
                <c:pt idx="185">
                  <c:v>-0.14790286865150537</c:v>
                </c:pt>
                <c:pt idx="186">
                  <c:v>-0.14790286865150537</c:v>
                </c:pt>
                <c:pt idx="187">
                  <c:v>-0.14790286865150537</c:v>
                </c:pt>
                <c:pt idx="188">
                  <c:v>-0.14790286865150537</c:v>
                </c:pt>
                <c:pt idx="189">
                  <c:v>-0.14790286865150537</c:v>
                </c:pt>
                <c:pt idx="190">
                  <c:v>-0.14790286865150537</c:v>
                </c:pt>
                <c:pt idx="191">
                  <c:v>-0.14790286865150537</c:v>
                </c:pt>
                <c:pt idx="192">
                  <c:v>-0.14790286865150537</c:v>
                </c:pt>
                <c:pt idx="193">
                  <c:v>-0.14790286865150537</c:v>
                </c:pt>
                <c:pt idx="194">
                  <c:v>-0.14790286865150537</c:v>
                </c:pt>
                <c:pt idx="195">
                  <c:v>-0.14790286865150537</c:v>
                </c:pt>
                <c:pt idx="196">
                  <c:v>-0.14790286865150537</c:v>
                </c:pt>
                <c:pt idx="197">
                  <c:v>-0.14790286865150537</c:v>
                </c:pt>
                <c:pt idx="198">
                  <c:v>-0.14790286865150537</c:v>
                </c:pt>
                <c:pt idx="199">
                  <c:v>-0.14790286865150537</c:v>
                </c:pt>
                <c:pt idx="200">
                  <c:v>-0.14790286865150537</c:v>
                </c:pt>
                <c:pt idx="201">
                  <c:v>-0.14790286865150537</c:v>
                </c:pt>
                <c:pt idx="202">
                  <c:v>-0.14790286865150537</c:v>
                </c:pt>
                <c:pt idx="203">
                  <c:v>-0.14790286865150537</c:v>
                </c:pt>
                <c:pt idx="204">
                  <c:v>-0.14790286865150537</c:v>
                </c:pt>
                <c:pt idx="205">
                  <c:v>-0.14790286865150537</c:v>
                </c:pt>
                <c:pt idx="206">
                  <c:v>-0.14790286865150537</c:v>
                </c:pt>
                <c:pt idx="207">
                  <c:v>-0.14790286865150537</c:v>
                </c:pt>
                <c:pt idx="208">
                  <c:v>-0.14790286865150537</c:v>
                </c:pt>
                <c:pt idx="209">
                  <c:v>-0.14790286865150537</c:v>
                </c:pt>
                <c:pt idx="210">
                  <c:v>-0.14790286865150537</c:v>
                </c:pt>
                <c:pt idx="211">
                  <c:v>-0.14790286865150537</c:v>
                </c:pt>
                <c:pt idx="212">
                  <c:v>-0.14790286865150537</c:v>
                </c:pt>
                <c:pt idx="213">
                  <c:v>-0.14790286865150537</c:v>
                </c:pt>
                <c:pt idx="214">
                  <c:v>-0.14790286865150537</c:v>
                </c:pt>
                <c:pt idx="215">
                  <c:v>-0.14790286865150537</c:v>
                </c:pt>
                <c:pt idx="216">
                  <c:v>-0.14790286865150537</c:v>
                </c:pt>
                <c:pt idx="217">
                  <c:v>-0.14790286865150537</c:v>
                </c:pt>
                <c:pt idx="218">
                  <c:v>-0.14790286865150537</c:v>
                </c:pt>
                <c:pt idx="219">
                  <c:v>-0.14790286865150537</c:v>
                </c:pt>
                <c:pt idx="220">
                  <c:v>-0.14790286865150537</c:v>
                </c:pt>
                <c:pt idx="221">
                  <c:v>-0.14790286865150537</c:v>
                </c:pt>
                <c:pt idx="222">
                  <c:v>-0.14790286865150537</c:v>
                </c:pt>
                <c:pt idx="223">
                  <c:v>-0.14790286865150537</c:v>
                </c:pt>
                <c:pt idx="224">
                  <c:v>-0.14790286865150537</c:v>
                </c:pt>
                <c:pt idx="225">
                  <c:v>-0.14790286865150537</c:v>
                </c:pt>
                <c:pt idx="226">
                  <c:v>-0.14790286865150537</c:v>
                </c:pt>
                <c:pt idx="227">
                  <c:v>-0.14790286865150537</c:v>
                </c:pt>
                <c:pt idx="228">
                  <c:v>-0.14790286865150537</c:v>
                </c:pt>
                <c:pt idx="229">
                  <c:v>-0.14790286865150537</c:v>
                </c:pt>
                <c:pt idx="230">
                  <c:v>-0.14790286865150537</c:v>
                </c:pt>
                <c:pt idx="231">
                  <c:v>-0.14790286865150537</c:v>
                </c:pt>
                <c:pt idx="232">
                  <c:v>-0.14790286865150537</c:v>
                </c:pt>
                <c:pt idx="233">
                  <c:v>-0.14790286865150537</c:v>
                </c:pt>
                <c:pt idx="234">
                  <c:v>-0.14790286865150537</c:v>
                </c:pt>
                <c:pt idx="235">
                  <c:v>-0.14790286865150537</c:v>
                </c:pt>
                <c:pt idx="236">
                  <c:v>-0.14790286865150537</c:v>
                </c:pt>
                <c:pt idx="237">
                  <c:v>-0.14790286865150537</c:v>
                </c:pt>
                <c:pt idx="238">
                  <c:v>-0.14790286865150537</c:v>
                </c:pt>
                <c:pt idx="239">
                  <c:v>-0.14790286865150537</c:v>
                </c:pt>
                <c:pt idx="240">
                  <c:v>-0.14790286865150537</c:v>
                </c:pt>
                <c:pt idx="241">
                  <c:v>-0.14790286865150537</c:v>
                </c:pt>
                <c:pt idx="242">
                  <c:v>-0.14790286865150537</c:v>
                </c:pt>
                <c:pt idx="243">
                  <c:v>-0.14790286865150537</c:v>
                </c:pt>
                <c:pt idx="244">
                  <c:v>-0.14790286865150537</c:v>
                </c:pt>
                <c:pt idx="245">
                  <c:v>-0.14790286865150537</c:v>
                </c:pt>
                <c:pt idx="246">
                  <c:v>-0.14790286865150537</c:v>
                </c:pt>
                <c:pt idx="247">
                  <c:v>-0.14790286865150537</c:v>
                </c:pt>
                <c:pt idx="248">
                  <c:v>-0.14790286865150537</c:v>
                </c:pt>
                <c:pt idx="249">
                  <c:v>-0.14790286865150537</c:v>
                </c:pt>
                <c:pt idx="250">
                  <c:v>-0.14790286865150537</c:v>
                </c:pt>
                <c:pt idx="251">
                  <c:v>-0.14790286865150537</c:v>
                </c:pt>
                <c:pt idx="252">
                  <c:v>-0.14790286865150537</c:v>
                </c:pt>
                <c:pt idx="253">
                  <c:v>-0.14790286865150537</c:v>
                </c:pt>
                <c:pt idx="254">
                  <c:v>-0.14790286865150537</c:v>
                </c:pt>
                <c:pt idx="255">
                  <c:v>-0.14790286865150537</c:v>
                </c:pt>
                <c:pt idx="256">
                  <c:v>-0.14790286865150537</c:v>
                </c:pt>
                <c:pt idx="257">
                  <c:v>-0.14790286865150537</c:v>
                </c:pt>
                <c:pt idx="258">
                  <c:v>-0.14790286865150537</c:v>
                </c:pt>
                <c:pt idx="259">
                  <c:v>-0.14790286865150537</c:v>
                </c:pt>
                <c:pt idx="260">
                  <c:v>-0.14790286865150537</c:v>
                </c:pt>
                <c:pt idx="261">
                  <c:v>-0.14790286865150537</c:v>
                </c:pt>
                <c:pt idx="262">
                  <c:v>-0.14790286865150537</c:v>
                </c:pt>
                <c:pt idx="263">
                  <c:v>-0.14790286865150537</c:v>
                </c:pt>
                <c:pt idx="264">
                  <c:v>-0.14790286865150537</c:v>
                </c:pt>
                <c:pt idx="265">
                  <c:v>-0.14790286865150537</c:v>
                </c:pt>
                <c:pt idx="266">
                  <c:v>-0.14790286865150537</c:v>
                </c:pt>
                <c:pt idx="267">
                  <c:v>-0.14790286865150537</c:v>
                </c:pt>
                <c:pt idx="268">
                  <c:v>-0.14790286865150537</c:v>
                </c:pt>
                <c:pt idx="269">
                  <c:v>-0.14790286865150537</c:v>
                </c:pt>
                <c:pt idx="270">
                  <c:v>-0.14790286865150537</c:v>
                </c:pt>
                <c:pt idx="271">
                  <c:v>-0.14790286865150537</c:v>
                </c:pt>
                <c:pt idx="272">
                  <c:v>-0.14790286865150537</c:v>
                </c:pt>
                <c:pt idx="273">
                  <c:v>-0.14790286865150537</c:v>
                </c:pt>
                <c:pt idx="274">
                  <c:v>-0.14790286865150537</c:v>
                </c:pt>
                <c:pt idx="275">
                  <c:v>-0.14790286865150537</c:v>
                </c:pt>
                <c:pt idx="276">
                  <c:v>-0.14790286865150537</c:v>
                </c:pt>
                <c:pt idx="277">
                  <c:v>-0.14790286865150537</c:v>
                </c:pt>
                <c:pt idx="278">
                  <c:v>-0.14790286865150537</c:v>
                </c:pt>
                <c:pt idx="279">
                  <c:v>-0.14790286865150537</c:v>
                </c:pt>
                <c:pt idx="280">
                  <c:v>-0.14790286865150537</c:v>
                </c:pt>
                <c:pt idx="281">
                  <c:v>-0.14790286865150537</c:v>
                </c:pt>
                <c:pt idx="282">
                  <c:v>-0.14790286865150537</c:v>
                </c:pt>
                <c:pt idx="283">
                  <c:v>-0.14790286865150537</c:v>
                </c:pt>
                <c:pt idx="284">
                  <c:v>-0.14790286865150537</c:v>
                </c:pt>
                <c:pt idx="285">
                  <c:v>-0.14790286865150537</c:v>
                </c:pt>
                <c:pt idx="286">
                  <c:v>-0.14790286865150537</c:v>
                </c:pt>
                <c:pt idx="287">
                  <c:v>-0.14790286865150537</c:v>
                </c:pt>
                <c:pt idx="288">
                  <c:v>-0.14790286865150537</c:v>
                </c:pt>
                <c:pt idx="289">
                  <c:v>-0.14790286865150537</c:v>
                </c:pt>
                <c:pt idx="290">
                  <c:v>-0.14790286865150537</c:v>
                </c:pt>
                <c:pt idx="291">
                  <c:v>-0.14790286865150537</c:v>
                </c:pt>
                <c:pt idx="292">
                  <c:v>-0.14790286865150537</c:v>
                </c:pt>
                <c:pt idx="293">
                  <c:v>-0.14790286865150537</c:v>
                </c:pt>
                <c:pt idx="294">
                  <c:v>-0.14790286865150537</c:v>
                </c:pt>
                <c:pt idx="295">
                  <c:v>-0.14790286865150537</c:v>
                </c:pt>
                <c:pt idx="296">
                  <c:v>-0.14790286865150537</c:v>
                </c:pt>
                <c:pt idx="297">
                  <c:v>-0.14790286865150537</c:v>
                </c:pt>
                <c:pt idx="298">
                  <c:v>-0.14790286865150537</c:v>
                </c:pt>
                <c:pt idx="299">
                  <c:v>-0.14790286865150537</c:v>
                </c:pt>
                <c:pt idx="300">
                  <c:v>-0.14790286865150537</c:v>
                </c:pt>
                <c:pt idx="301">
                  <c:v>-0.14790286865150537</c:v>
                </c:pt>
                <c:pt idx="302">
                  <c:v>-0.14790286865150537</c:v>
                </c:pt>
                <c:pt idx="303">
                  <c:v>-0.14790286865150537</c:v>
                </c:pt>
                <c:pt idx="304">
                  <c:v>-0.14790286865150537</c:v>
                </c:pt>
                <c:pt idx="305">
                  <c:v>-0.14790286865150537</c:v>
                </c:pt>
                <c:pt idx="306">
                  <c:v>-0.14790286865150537</c:v>
                </c:pt>
                <c:pt idx="307">
                  <c:v>-0.14790286865150537</c:v>
                </c:pt>
                <c:pt idx="308">
                  <c:v>-0.14790286865150537</c:v>
                </c:pt>
                <c:pt idx="309">
                  <c:v>-0.14790286865150537</c:v>
                </c:pt>
                <c:pt idx="310">
                  <c:v>-0.14790286865150537</c:v>
                </c:pt>
                <c:pt idx="311">
                  <c:v>-0.14790286865150537</c:v>
                </c:pt>
                <c:pt idx="312">
                  <c:v>-0.14790286865150537</c:v>
                </c:pt>
                <c:pt idx="313">
                  <c:v>-0.14790286865150537</c:v>
                </c:pt>
                <c:pt idx="314">
                  <c:v>-0.14790286865150537</c:v>
                </c:pt>
                <c:pt idx="315">
                  <c:v>-0.14790286865150537</c:v>
                </c:pt>
                <c:pt idx="316">
                  <c:v>-0.14790286865150537</c:v>
                </c:pt>
                <c:pt idx="317">
                  <c:v>-0.14790286865150537</c:v>
                </c:pt>
                <c:pt idx="318">
                  <c:v>-0.14790286865150537</c:v>
                </c:pt>
                <c:pt idx="319">
                  <c:v>-0.14790286865150537</c:v>
                </c:pt>
                <c:pt idx="320">
                  <c:v>-0.14790286865150537</c:v>
                </c:pt>
                <c:pt idx="321">
                  <c:v>-0.14790286865150537</c:v>
                </c:pt>
                <c:pt idx="322">
                  <c:v>-0.14790286865150537</c:v>
                </c:pt>
                <c:pt idx="323">
                  <c:v>-0.14790286865150537</c:v>
                </c:pt>
                <c:pt idx="324">
                  <c:v>-0.14790286865150537</c:v>
                </c:pt>
                <c:pt idx="325">
                  <c:v>-0.14790286865150537</c:v>
                </c:pt>
                <c:pt idx="326">
                  <c:v>-0.14790286865150537</c:v>
                </c:pt>
                <c:pt idx="327">
                  <c:v>-0.14790286865150537</c:v>
                </c:pt>
                <c:pt idx="328">
                  <c:v>-0.14790286865150537</c:v>
                </c:pt>
                <c:pt idx="329">
                  <c:v>-0.14790286865150537</c:v>
                </c:pt>
                <c:pt idx="330">
                  <c:v>-0.14790286865150537</c:v>
                </c:pt>
                <c:pt idx="331">
                  <c:v>-0.14790286865150537</c:v>
                </c:pt>
                <c:pt idx="332">
                  <c:v>-0.14790286865150537</c:v>
                </c:pt>
                <c:pt idx="333">
                  <c:v>-0.14790286865150537</c:v>
                </c:pt>
                <c:pt idx="334">
                  <c:v>-0.14790286865150537</c:v>
                </c:pt>
                <c:pt idx="335">
                  <c:v>-0.14790286865150537</c:v>
                </c:pt>
                <c:pt idx="336">
                  <c:v>-0.14790286865150537</c:v>
                </c:pt>
                <c:pt idx="337">
                  <c:v>-0.14790286865150537</c:v>
                </c:pt>
                <c:pt idx="338">
                  <c:v>-0.14790286865150537</c:v>
                </c:pt>
                <c:pt idx="339">
                  <c:v>-0.14790286865150537</c:v>
                </c:pt>
                <c:pt idx="340">
                  <c:v>-0.14790286865150537</c:v>
                </c:pt>
                <c:pt idx="341">
                  <c:v>-0.14790286865150537</c:v>
                </c:pt>
                <c:pt idx="342">
                  <c:v>-0.14790286865150537</c:v>
                </c:pt>
                <c:pt idx="343">
                  <c:v>-0.14790286865150537</c:v>
                </c:pt>
                <c:pt idx="344">
                  <c:v>-0.14790286865150537</c:v>
                </c:pt>
                <c:pt idx="345">
                  <c:v>-0.14790286865150537</c:v>
                </c:pt>
                <c:pt idx="346">
                  <c:v>-0.14790286865150537</c:v>
                </c:pt>
                <c:pt idx="347">
                  <c:v>-0.14790286865150537</c:v>
                </c:pt>
                <c:pt idx="348">
                  <c:v>-0.14790286865150537</c:v>
                </c:pt>
                <c:pt idx="349">
                  <c:v>-0.14790286865150537</c:v>
                </c:pt>
                <c:pt idx="350">
                  <c:v>-0.14790286865150537</c:v>
                </c:pt>
                <c:pt idx="351">
                  <c:v>-0.14790286865150537</c:v>
                </c:pt>
                <c:pt idx="352">
                  <c:v>-0.14790286865150537</c:v>
                </c:pt>
                <c:pt idx="353">
                  <c:v>-0.14790286865150537</c:v>
                </c:pt>
                <c:pt idx="354">
                  <c:v>-0.14790286865150537</c:v>
                </c:pt>
                <c:pt idx="355">
                  <c:v>-0.14790286865150537</c:v>
                </c:pt>
                <c:pt idx="356">
                  <c:v>-0.14790286865150537</c:v>
                </c:pt>
                <c:pt idx="357">
                  <c:v>-0.14790286865150537</c:v>
                </c:pt>
                <c:pt idx="358">
                  <c:v>-0.14790286865150537</c:v>
                </c:pt>
                <c:pt idx="359">
                  <c:v>-0.14790286865150537</c:v>
                </c:pt>
                <c:pt idx="360">
                  <c:v>-0.14790286865150537</c:v>
                </c:pt>
                <c:pt idx="361">
                  <c:v>-0.14790286865150537</c:v>
                </c:pt>
                <c:pt idx="362">
                  <c:v>-0.14790286865150537</c:v>
                </c:pt>
                <c:pt idx="363">
                  <c:v>-0.14790286865150537</c:v>
                </c:pt>
                <c:pt idx="364">
                  <c:v>-0.14790286865150537</c:v>
                </c:pt>
                <c:pt idx="365">
                  <c:v>-0.14790286865150537</c:v>
                </c:pt>
                <c:pt idx="366">
                  <c:v>-0.14790286865150537</c:v>
                </c:pt>
              </c:numCache>
            </c:numRef>
          </c:val>
          <c:smooth val="0"/>
          <c:extLst>
            <c:ext xmlns:c16="http://schemas.microsoft.com/office/drawing/2014/chart" uri="{C3380CC4-5D6E-409C-BE32-E72D297353CC}">
              <c16:uniqueId val="{0000000E-32CF-40FD-860B-9A4CF45768C8}"/>
            </c:ext>
          </c:extLst>
        </c:ser>
        <c:dLbls>
          <c:showLegendKey val="0"/>
          <c:showVal val="0"/>
          <c:showCatName val="0"/>
          <c:showSerName val="0"/>
          <c:showPercent val="0"/>
          <c:showBubbleSize val="0"/>
        </c:dLbls>
        <c:smooth val="0"/>
        <c:axId val="236919040"/>
        <c:axId val="166261504"/>
      </c:lineChart>
      <c:dateAx>
        <c:axId val="236919040"/>
        <c:scaling>
          <c:orientation val="minMax"/>
          <c:max val="44286"/>
          <c:min val="32598"/>
        </c:scaling>
        <c:delete val="0"/>
        <c:axPos val="b"/>
        <c:numFmt formatCode="[$-409]mmm\-yy;@" sourceLinked="0"/>
        <c:majorTickMark val="out"/>
        <c:minorTickMark val="out"/>
        <c:tickLblPos val="low"/>
        <c:crossAx val="166261504"/>
        <c:crosses val="autoZero"/>
        <c:auto val="1"/>
        <c:lblOffset val="100"/>
        <c:baseTimeUnit val="days"/>
        <c:majorUnit val="1"/>
        <c:majorTimeUnit val="years"/>
        <c:minorUnit val="1"/>
        <c:minorTimeUnit val="years"/>
      </c:dateAx>
      <c:valAx>
        <c:axId val="166261504"/>
        <c:scaling>
          <c:orientation val="minMax"/>
          <c:min val="-0.5"/>
        </c:scaling>
        <c:delete val="0"/>
        <c:axPos val="l"/>
        <c:majorGridlines/>
        <c:numFmt formatCode="0%" sourceLinked="0"/>
        <c:majorTickMark val="none"/>
        <c:minorTickMark val="none"/>
        <c:tickLblPos val="nextTo"/>
        <c:spPr>
          <a:ln w="9525">
            <a:noFill/>
          </a:ln>
        </c:spPr>
        <c:crossAx val="236919040"/>
        <c:crosses val="autoZero"/>
        <c:crossBetween val="between"/>
      </c:valAx>
    </c:plotArea>
    <c:legend>
      <c:legendPos val="b"/>
      <c:overlay val="0"/>
    </c:legend>
    <c:plotVisOnly val="1"/>
    <c:dispBlanksAs val="gap"/>
    <c:showDLblsOverMax val="0"/>
  </c:chart>
  <c:spPr>
    <a:solidFill>
      <a:sysClr val="window" lastClr="FFFFFF"/>
    </a:solidFill>
    <a:ln>
      <a:noFill/>
    </a:ln>
  </c:spPr>
  <c:txPr>
    <a:bodyPr/>
    <a:lstStyle/>
    <a:p>
      <a:pPr>
        <a:defRPr>
          <a:solidFill>
            <a:srgbClr val="12497F"/>
          </a:solidFill>
          <a:latin typeface="Overpass" panose="00000500000000000000"/>
          <a:cs typeface="Arial" pitchFamily="34" charset="0"/>
        </a:defRPr>
      </a:pPr>
      <a:endParaRPr lang="LID4096"/>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393223789353774"/>
          <c:y val="2.9112540197363562E-2"/>
          <c:w val="0.71902567983947607"/>
          <c:h val="0.86232958528980086"/>
        </c:manualLayout>
      </c:layout>
      <c:barChart>
        <c:barDir val="bar"/>
        <c:grouping val="clustered"/>
        <c:varyColors val="0"/>
        <c:ser>
          <c:idx val="0"/>
          <c:order val="0"/>
          <c:tx>
            <c:v>Current Discount/Premium</c:v>
          </c:tx>
          <c:spPr>
            <a:solidFill>
              <a:srgbClr val="2274BC"/>
            </a:solidFill>
            <a:ln>
              <a:noFill/>
            </a:ln>
            <a:effectLst/>
          </c:spPr>
          <c:invertIfNegative val="0"/>
          <c:dLbls>
            <c:spPr>
              <a:solidFill>
                <a:schemeClr val="bg1"/>
              </a:solidFill>
              <a:ln>
                <a:noFill/>
              </a:ln>
              <a:effectLst/>
            </c:spPr>
            <c:txPr>
              <a:bodyPr rot="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NAV!$B$30:$B$42</c:f>
              <c:strCache>
                <c:ptCount val="13"/>
                <c:pt idx="0">
                  <c:v>Italy</c:v>
                </c:pt>
                <c:pt idx="1">
                  <c:v>Netherlands</c:v>
                </c:pt>
                <c:pt idx="2">
                  <c:v>France</c:v>
                </c:pt>
                <c:pt idx="3">
                  <c:v>UK</c:v>
                </c:pt>
                <c:pt idx="4">
                  <c:v>Germany</c:v>
                </c:pt>
                <c:pt idx="5">
                  <c:v>Spain</c:v>
                </c:pt>
                <c:pt idx="6">
                  <c:v>Austria</c:v>
                </c:pt>
                <c:pt idx="7">
                  <c:v>Norway</c:v>
                </c:pt>
                <c:pt idx="8">
                  <c:v>Ireland</c:v>
                </c:pt>
                <c:pt idx="9">
                  <c:v>Finland</c:v>
                </c:pt>
                <c:pt idx="10">
                  <c:v>Sweden</c:v>
                </c:pt>
                <c:pt idx="11">
                  <c:v>Switzerland</c:v>
                </c:pt>
                <c:pt idx="12">
                  <c:v>Belgium</c:v>
                </c:pt>
              </c:strCache>
            </c:strRef>
          </c:cat>
          <c:val>
            <c:numRef>
              <c:f>NAV!$C$30:$C$42</c:f>
              <c:numCache>
                <c:formatCode>0.0%</c:formatCode>
                <c:ptCount val="13"/>
                <c:pt idx="0">
                  <c:v>-0.68253731343283586</c:v>
                </c:pt>
                <c:pt idx="1">
                  <c:v>-0.4886919445389396</c:v>
                </c:pt>
                <c:pt idx="2">
                  <c:v>-0.3397680291208916</c:v>
                </c:pt>
                <c:pt idx="3">
                  <c:v>-0.1019121868477256</c:v>
                </c:pt>
                <c:pt idx="4">
                  <c:v>-0.15933718238428954</c:v>
                </c:pt>
                <c:pt idx="5">
                  <c:v>-0.36596293029730814</c:v>
                </c:pt>
                <c:pt idx="6">
                  <c:v>-8.2125603864734442E-2</c:v>
                </c:pt>
                <c:pt idx="7">
                  <c:v>8.5142857142857187E-2</c:v>
                </c:pt>
                <c:pt idx="8">
                  <c:v>-0.22629003328165162</c:v>
                </c:pt>
                <c:pt idx="9">
                  <c:v>-6.5819545582794584E-2</c:v>
                </c:pt>
                <c:pt idx="10">
                  <c:v>-1.02271573828412E-2</c:v>
                </c:pt>
                <c:pt idx="11">
                  <c:v>4.4148474730375226E-2</c:v>
                </c:pt>
                <c:pt idx="12">
                  <c:v>0.31862308408625067</c:v>
                </c:pt>
              </c:numCache>
            </c:numRef>
          </c:val>
          <c:extLst>
            <c:ext xmlns:c16="http://schemas.microsoft.com/office/drawing/2014/chart" uri="{C3380CC4-5D6E-409C-BE32-E72D297353CC}">
              <c16:uniqueId val="{00000000-710F-46BF-9366-2EF93FA84EA0}"/>
            </c:ext>
          </c:extLst>
        </c:ser>
        <c:ser>
          <c:idx val="1"/>
          <c:order val="1"/>
          <c:tx>
            <c:v>5 yr Average</c:v>
          </c:tx>
          <c:spPr>
            <a:solidFill>
              <a:schemeClr val="accent1">
                <a:lumMod val="50000"/>
              </a:schemeClr>
            </a:solidFill>
            <a:ln>
              <a:noFill/>
            </a:ln>
            <a:effectLst/>
          </c:spPr>
          <c:invertIfNegative val="0"/>
          <c:cat>
            <c:strRef>
              <c:f>NAV!$B$30:$B$42</c:f>
              <c:strCache>
                <c:ptCount val="13"/>
                <c:pt idx="0">
                  <c:v>Italy</c:v>
                </c:pt>
                <c:pt idx="1">
                  <c:v>Netherlands</c:v>
                </c:pt>
                <c:pt idx="2">
                  <c:v>France</c:v>
                </c:pt>
                <c:pt idx="3">
                  <c:v>UK</c:v>
                </c:pt>
                <c:pt idx="4">
                  <c:v>Germany</c:v>
                </c:pt>
                <c:pt idx="5">
                  <c:v>Spain</c:v>
                </c:pt>
                <c:pt idx="6">
                  <c:v>Austria</c:v>
                </c:pt>
                <c:pt idx="7">
                  <c:v>Norway</c:v>
                </c:pt>
                <c:pt idx="8">
                  <c:v>Ireland</c:v>
                </c:pt>
                <c:pt idx="9">
                  <c:v>Finland</c:v>
                </c:pt>
                <c:pt idx="10">
                  <c:v>Sweden</c:v>
                </c:pt>
                <c:pt idx="11">
                  <c:v>Switzerland</c:v>
                </c:pt>
                <c:pt idx="12">
                  <c:v>Belgium</c:v>
                </c:pt>
              </c:strCache>
            </c:strRef>
          </c:cat>
          <c:val>
            <c:numRef>
              <c:f>NAV!$H$30:$H$42</c:f>
              <c:numCache>
                <c:formatCode>0.0%</c:formatCode>
                <c:ptCount val="13"/>
                <c:pt idx="0">
                  <c:v>-0.42308915583562745</c:v>
                </c:pt>
                <c:pt idx="1">
                  <c:v>-0.24281543887948898</c:v>
                </c:pt>
                <c:pt idx="2">
                  <c:v>-0.18815107577160947</c:v>
                </c:pt>
                <c:pt idx="3">
                  <c:v>-0.17159930190715142</c:v>
                </c:pt>
                <c:pt idx="4">
                  <c:v>-7.7791658725739773E-2</c:v>
                </c:pt>
                <c:pt idx="5">
                  <c:v>-0.17822985560356058</c:v>
                </c:pt>
                <c:pt idx="6">
                  <c:v>-0.1138190220168511</c:v>
                </c:pt>
                <c:pt idx="7">
                  <c:v>-0.12603431325843387</c:v>
                </c:pt>
                <c:pt idx="8">
                  <c:v>-0.1278206401542277</c:v>
                </c:pt>
                <c:pt idx="9">
                  <c:v>-0.15411802272435227</c:v>
                </c:pt>
                <c:pt idx="10">
                  <c:v>-3.4767853651032972E-2</c:v>
                </c:pt>
                <c:pt idx="11">
                  <c:v>7.5930093419897593E-2</c:v>
                </c:pt>
                <c:pt idx="12">
                  <c:v>0.28201300595675777</c:v>
                </c:pt>
              </c:numCache>
            </c:numRef>
          </c:val>
          <c:extLst>
            <c:ext xmlns:c16="http://schemas.microsoft.com/office/drawing/2014/chart" uri="{C3380CC4-5D6E-409C-BE32-E72D297353CC}">
              <c16:uniqueId val="{00000001-710F-46BF-9366-2EF93FA84EA0}"/>
            </c:ext>
          </c:extLst>
        </c:ser>
        <c:dLbls>
          <c:showLegendKey val="0"/>
          <c:showVal val="0"/>
          <c:showCatName val="0"/>
          <c:showSerName val="0"/>
          <c:showPercent val="0"/>
          <c:showBubbleSize val="0"/>
        </c:dLbls>
        <c:gapWidth val="182"/>
        <c:axId val="234889984"/>
        <c:axId val="234891520"/>
      </c:barChart>
      <c:barChart>
        <c:barDir val="bar"/>
        <c:grouping val="clustered"/>
        <c:varyColors val="0"/>
        <c:ser>
          <c:idx val="2"/>
          <c:order val="2"/>
          <c:tx>
            <c:v>Current Europe Average</c:v>
          </c:tx>
          <c:spPr>
            <a:solidFill>
              <a:srgbClr val="FFC000"/>
            </a:solidFill>
            <a:ln>
              <a:solidFill>
                <a:srgbClr val="FFC000"/>
              </a:solidFill>
            </a:ln>
            <a:effectLst/>
          </c:spPr>
          <c:invertIfNegative val="0"/>
          <c:cat>
            <c:strRef>
              <c:f>NAV!$B$30:$B$42</c:f>
              <c:strCache>
                <c:ptCount val="13"/>
                <c:pt idx="0">
                  <c:v>Italy</c:v>
                </c:pt>
                <c:pt idx="1">
                  <c:v>Netherlands</c:v>
                </c:pt>
                <c:pt idx="2">
                  <c:v>France</c:v>
                </c:pt>
                <c:pt idx="3">
                  <c:v>UK</c:v>
                </c:pt>
                <c:pt idx="4">
                  <c:v>Germany</c:v>
                </c:pt>
                <c:pt idx="5">
                  <c:v>Spain</c:v>
                </c:pt>
                <c:pt idx="6">
                  <c:v>Austria</c:v>
                </c:pt>
                <c:pt idx="7">
                  <c:v>Norway</c:v>
                </c:pt>
                <c:pt idx="8">
                  <c:v>Ireland</c:v>
                </c:pt>
                <c:pt idx="9">
                  <c:v>Finland</c:v>
                </c:pt>
                <c:pt idx="10">
                  <c:v>Sweden</c:v>
                </c:pt>
                <c:pt idx="11">
                  <c:v>Switzerland</c:v>
                </c:pt>
                <c:pt idx="12">
                  <c:v>Belgium</c:v>
                </c:pt>
              </c:strCache>
            </c:strRef>
          </c:cat>
          <c:val>
            <c:numRef>
              <c:f>NAV!$L$30:$L$42</c:f>
              <c:numCache>
                <c:formatCode>0.00%</c:formatCode>
                <c:ptCount val="13"/>
                <c:pt idx="0">
                  <c:v>-0.14790286865150537</c:v>
                </c:pt>
                <c:pt idx="1">
                  <c:v>-0.14790286865150537</c:v>
                </c:pt>
                <c:pt idx="2">
                  <c:v>-0.14790286865150537</c:v>
                </c:pt>
                <c:pt idx="3">
                  <c:v>-0.14790286865150537</c:v>
                </c:pt>
                <c:pt idx="4">
                  <c:v>-0.14790286865150537</c:v>
                </c:pt>
                <c:pt idx="5">
                  <c:v>-0.14790286865150537</c:v>
                </c:pt>
                <c:pt idx="6">
                  <c:v>-0.14790286865150537</c:v>
                </c:pt>
                <c:pt idx="7">
                  <c:v>-0.14790286865150537</c:v>
                </c:pt>
                <c:pt idx="8">
                  <c:v>-0.14790286865150537</c:v>
                </c:pt>
                <c:pt idx="9">
                  <c:v>-0.14790286865150537</c:v>
                </c:pt>
                <c:pt idx="10">
                  <c:v>-0.14790286865150537</c:v>
                </c:pt>
                <c:pt idx="11">
                  <c:v>-0.14790286865150537</c:v>
                </c:pt>
                <c:pt idx="12">
                  <c:v>-0.14790286865150537</c:v>
                </c:pt>
              </c:numCache>
            </c:numRef>
          </c:val>
          <c:extLst>
            <c:ext xmlns:c16="http://schemas.microsoft.com/office/drawing/2014/chart" uri="{C3380CC4-5D6E-409C-BE32-E72D297353CC}">
              <c16:uniqueId val="{00000002-710F-46BF-9366-2EF93FA84EA0}"/>
            </c:ext>
          </c:extLst>
        </c:ser>
        <c:dLbls>
          <c:showLegendKey val="0"/>
          <c:showVal val="0"/>
          <c:showCatName val="0"/>
          <c:showSerName val="0"/>
          <c:showPercent val="0"/>
          <c:showBubbleSize val="0"/>
        </c:dLbls>
        <c:gapWidth val="182"/>
        <c:axId val="234911232"/>
        <c:axId val="234909696"/>
      </c:barChart>
      <c:catAx>
        <c:axId val="234889984"/>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crossAx val="234891520"/>
        <c:crosses val="autoZero"/>
        <c:auto val="1"/>
        <c:lblAlgn val="ctr"/>
        <c:lblOffset val="100"/>
        <c:noMultiLvlLbl val="0"/>
      </c:catAx>
      <c:valAx>
        <c:axId val="234891520"/>
        <c:scaling>
          <c:orientation val="minMax"/>
          <c:max val="0.5"/>
          <c:min val="-0.9"/>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12497F"/>
                </a:solidFill>
                <a:latin typeface="Overpass" panose="00000500000000000000"/>
                <a:ea typeface="+mn-ea"/>
                <a:cs typeface="+mn-cs"/>
              </a:defRPr>
            </a:pPr>
            <a:endParaRPr lang="LID4096"/>
          </a:p>
        </c:txPr>
        <c:crossAx val="234889984"/>
        <c:crosses val="autoZero"/>
        <c:crossBetween val="between"/>
        <c:majorUnit val="0.2"/>
      </c:valAx>
      <c:valAx>
        <c:axId val="234909696"/>
        <c:scaling>
          <c:orientation val="minMax"/>
          <c:max val="0.4"/>
          <c:min val="-0.60000000000000009"/>
        </c:scaling>
        <c:delete val="1"/>
        <c:axPos val="t"/>
        <c:numFmt formatCode="0.00%" sourceLinked="1"/>
        <c:majorTickMark val="out"/>
        <c:minorTickMark val="none"/>
        <c:tickLblPos val="nextTo"/>
        <c:crossAx val="234911232"/>
        <c:crosses val="max"/>
        <c:crossBetween val="between"/>
      </c:valAx>
      <c:catAx>
        <c:axId val="234911232"/>
        <c:scaling>
          <c:orientation val="minMax"/>
        </c:scaling>
        <c:delete val="1"/>
        <c:axPos val="l"/>
        <c:numFmt formatCode="General" sourceLinked="1"/>
        <c:majorTickMark val="out"/>
        <c:minorTickMark val="none"/>
        <c:tickLblPos val="nextTo"/>
        <c:crossAx val="234909696"/>
        <c:crosses val="autoZero"/>
        <c:auto val="1"/>
        <c:lblAlgn val="ctr"/>
        <c:lblOffset val="100"/>
        <c:noMultiLvlLbl val="0"/>
      </c:catAx>
      <c:spPr>
        <a:noFill/>
        <a:ln>
          <a:noFill/>
        </a:ln>
        <a:effectLst/>
      </c:spPr>
    </c:plotArea>
    <c:legend>
      <c:legendPos val="b"/>
      <c:layout>
        <c:manualLayout>
          <c:xMode val="edge"/>
          <c:yMode val="edge"/>
          <c:x val="4.8061998842434447E-3"/>
          <c:y val="0.94641861932909832"/>
          <c:w val="0.99519391369785071"/>
          <c:h val="4.0907074938842991E-2"/>
        </c:manualLayout>
      </c:layout>
      <c:overlay val="0"/>
      <c:spPr>
        <a:noFill/>
        <a:ln>
          <a:noFill/>
        </a:ln>
        <a:effectLst/>
      </c:spPr>
      <c:txPr>
        <a:bodyPr rot="0" spcFirstLastPara="1" vertOverflow="ellipsis" vert="horz" wrap="square" anchor="ctr" anchorCtr="1"/>
        <a:lstStyle/>
        <a:p>
          <a:pPr>
            <a:defRPr sz="800" b="0" i="0" u="none" strike="noStrike" kern="1200" baseline="0">
              <a:solidFill>
                <a:srgbClr val="12497F"/>
              </a:solidFill>
              <a:latin typeface="Overpass" panose="00000500000000000000"/>
              <a:ea typeface="+mn-ea"/>
              <a:cs typeface="+mn-cs"/>
            </a:defRPr>
          </a:pPr>
          <a:endParaRPr lang="LID4096"/>
        </a:p>
      </c:txPr>
    </c:legend>
    <c:plotVisOnly val="1"/>
    <c:dispBlanksAs val="gap"/>
    <c:showDLblsOverMax val="0"/>
  </c:chart>
  <c:spPr>
    <a:solidFill>
      <a:schemeClr val="bg1"/>
    </a:solidFill>
    <a:ln w="9525" cap="flat" cmpd="sng" algn="ctr">
      <a:noFill/>
      <a:round/>
    </a:ln>
    <a:effectLst/>
  </c:spPr>
  <c:txPr>
    <a:bodyPr/>
    <a:lstStyle/>
    <a:p>
      <a:pPr>
        <a:defRPr>
          <a:solidFill>
            <a:srgbClr val="12497F"/>
          </a:solidFill>
          <a:latin typeface="Overpass" panose="00000500000000000000"/>
        </a:defRPr>
      </a:pPr>
      <a:endParaRPr lang="LID4096"/>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0"/>
            </a:pPr>
            <a:r>
              <a:rPr lang="en-US" sz="1600" b="0"/>
              <a:t>Loan-to-Value vs Weighted Coupon Rate Bonds</a:t>
            </a:r>
          </a:p>
        </c:rich>
      </c:tx>
      <c:overlay val="0"/>
    </c:title>
    <c:autoTitleDeleted val="0"/>
    <c:plotArea>
      <c:layout/>
      <c:lineChart>
        <c:grouping val="standard"/>
        <c:varyColors val="0"/>
        <c:ser>
          <c:idx val="1"/>
          <c:order val="1"/>
          <c:tx>
            <c:strRef>
              <c:f>LTV!$W$27</c:f>
              <c:strCache>
                <c:ptCount val="1"/>
                <c:pt idx="0">
                  <c:v>LTV</c:v>
                </c:pt>
              </c:strCache>
            </c:strRef>
          </c:tx>
          <c:spPr>
            <a:ln>
              <a:solidFill>
                <a:schemeClr val="tx2"/>
              </a:solidFill>
            </a:ln>
          </c:spPr>
          <c:marker>
            <c:symbol val="circle"/>
            <c:size val="5"/>
            <c:spPr>
              <a:solidFill>
                <a:srgbClr val="EBA61C"/>
              </a:solidFill>
              <a:ln w="31750">
                <a:solidFill>
                  <a:srgbClr val="EBA61C"/>
                </a:solidFill>
              </a:ln>
            </c:spPr>
          </c:marker>
          <c:cat>
            <c:numRef>
              <c:f>LTV!$Y$26:$CD$26</c:f>
              <c:numCache>
                <c:formatCode>mmm\-yy</c:formatCode>
                <c:ptCount val="58"/>
                <c:pt idx="0">
                  <c:v>44256</c:v>
                </c:pt>
                <c:pt idx="1">
                  <c:v>44228</c:v>
                </c:pt>
                <c:pt idx="2">
                  <c:v>44197</c:v>
                </c:pt>
                <c:pt idx="3">
                  <c:v>44166</c:v>
                </c:pt>
                <c:pt idx="4">
                  <c:v>44136</c:v>
                </c:pt>
                <c:pt idx="5">
                  <c:v>44105</c:v>
                </c:pt>
                <c:pt idx="6">
                  <c:v>44075</c:v>
                </c:pt>
                <c:pt idx="7">
                  <c:v>44044</c:v>
                </c:pt>
                <c:pt idx="8">
                  <c:v>44013</c:v>
                </c:pt>
                <c:pt idx="9">
                  <c:v>43983</c:v>
                </c:pt>
                <c:pt idx="10">
                  <c:v>43952</c:v>
                </c:pt>
                <c:pt idx="11">
                  <c:v>43922</c:v>
                </c:pt>
                <c:pt idx="12">
                  <c:v>43891</c:v>
                </c:pt>
                <c:pt idx="13">
                  <c:v>43862</c:v>
                </c:pt>
                <c:pt idx="14">
                  <c:v>43831</c:v>
                </c:pt>
                <c:pt idx="15">
                  <c:v>43800</c:v>
                </c:pt>
                <c:pt idx="16">
                  <c:v>43770</c:v>
                </c:pt>
                <c:pt idx="17">
                  <c:v>43739</c:v>
                </c:pt>
                <c:pt idx="18">
                  <c:v>43709</c:v>
                </c:pt>
                <c:pt idx="19">
                  <c:v>43709</c:v>
                </c:pt>
                <c:pt idx="20">
                  <c:v>43647</c:v>
                </c:pt>
                <c:pt idx="21">
                  <c:v>43617</c:v>
                </c:pt>
                <c:pt idx="22">
                  <c:v>43586</c:v>
                </c:pt>
                <c:pt idx="23">
                  <c:v>43586</c:v>
                </c:pt>
                <c:pt idx="24">
                  <c:v>43525</c:v>
                </c:pt>
                <c:pt idx="25">
                  <c:v>43466</c:v>
                </c:pt>
                <c:pt idx="26">
                  <c:v>43374</c:v>
                </c:pt>
                <c:pt idx="27">
                  <c:v>43282</c:v>
                </c:pt>
                <c:pt idx="28">
                  <c:v>43191</c:v>
                </c:pt>
                <c:pt idx="29">
                  <c:v>43101</c:v>
                </c:pt>
                <c:pt idx="30">
                  <c:v>43009</c:v>
                </c:pt>
                <c:pt idx="31">
                  <c:v>42917</c:v>
                </c:pt>
                <c:pt idx="32">
                  <c:v>42826</c:v>
                </c:pt>
                <c:pt idx="33">
                  <c:v>42736</c:v>
                </c:pt>
                <c:pt idx="34">
                  <c:v>42644</c:v>
                </c:pt>
                <c:pt idx="35">
                  <c:v>42552</c:v>
                </c:pt>
                <c:pt idx="36">
                  <c:v>42461</c:v>
                </c:pt>
                <c:pt idx="37">
                  <c:v>42370</c:v>
                </c:pt>
                <c:pt idx="38">
                  <c:v>42278</c:v>
                </c:pt>
                <c:pt idx="39">
                  <c:v>42186</c:v>
                </c:pt>
                <c:pt idx="40">
                  <c:v>42095</c:v>
                </c:pt>
                <c:pt idx="41">
                  <c:v>42005</c:v>
                </c:pt>
                <c:pt idx="42">
                  <c:v>41913</c:v>
                </c:pt>
                <c:pt idx="43">
                  <c:v>41821</c:v>
                </c:pt>
                <c:pt idx="44">
                  <c:v>41730</c:v>
                </c:pt>
                <c:pt idx="45">
                  <c:v>41640</c:v>
                </c:pt>
                <c:pt idx="46">
                  <c:v>41548</c:v>
                </c:pt>
                <c:pt idx="47">
                  <c:v>41456</c:v>
                </c:pt>
                <c:pt idx="48">
                  <c:v>41365</c:v>
                </c:pt>
                <c:pt idx="49">
                  <c:v>41275</c:v>
                </c:pt>
                <c:pt idx="50">
                  <c:v>41183</c:v>
                </c:pt>
                <c:pt idx="51">
                  <c:v>41091</c:v>
                </c:pt>
                <c:pt idx="52">
                  <c:v>41000</c:v>
                </c:pt>
                <c:pt idx="53">
                  <c:v>40909</c:v>
                </c:pt>
                <c:pt idx="54">
                  <c:v>40817</c:v>
                </c:pt>
                <c:pt idx="55">
                  <c:v>40725</c:v>
                </c:pt>
                <c:pt idx="56">
                  <c:v>40634</c:v>
                </c:pt>
                <c:pt idx="57">
                  <c:v>40544</c:v>
                </c:pt>
              </c:numCache>
            </c:numRef>
          </c:cat>
          <c:val>
            <c:numRef>
              <c:f>LTV!$Y$27:$CD$27</c:f>
              <c:numCache>
                <c:formatCode>0.0000</c:formatCode>
                <c:ptCount val="58"/>
                <c:pt idx="0">
                  <c:v>0.37219999999999998</c:v>
                </c:pt>
                <c:pt idx="1">
                  <c:v>0.37340000000000001</c:v>
                </c:pt>
                <c:pt idx="2">
                  <c:v>0.37819999999999998</c:v>
                </c:pt>
                <c:pt idx="3">
                  <c:v>0.37880844123265789</c:v>
                </c:pt>
                <c:pt idx="4">
                  <c:v>0.37795864253915551</c:v>
                </c:pt>
                <c:pt idx="5">
                  <c:v>0.3770420611411332</c:v>
                </c:pt>
                <c:pt idx="6">
                  <c:v>0.37824435355280833</c:v>
                </c:pt>
                <c:pt idx="7">
                  <c:v>0.37505609149903896</c:v>
                </c:pt>
                <c:pt idx="8">
                  <c:v>0.37359213549715986</c:v>
                </c:pt>
                <c:pt idx="9">
                  <c:v>0.3725891755642729</c:v>
                </c:pt>
                <c:pt idx="10">
                  <c:v>0.37035252629995846</c:v>
                </c:pt>
                <c:pt idx="11">
                  <c:v>0.36416845391569186</c:v>
                </c:pt>
                <c:pt idx="12">
                  <c:v>0.36239619042554583</c:v>
                </c:pt>
                <c:pt idx="13">
                  <c:v>0.36527490291699116</c:v>
                </c:pt>
                <c:pt idx="14">
                  <c:v>0.36780915719738055</c:v>
                </c:pt>
                <c:pt idx="15">
                  <c:v>0.36809999999999998</c:v>
                </c:pt>
                <c:pt idx="16">
                  <c:v>0.36549999999999999</c:v>
                </c:pt>
                <c:pt idx="17">
                  <c:v>0.36696320365808266</c:v>
                </c:pt>
                <c:pt idx="18">
                  <c:v>0.36627880311935096</c:v>
                </c:pt>
                <c:pt idx="19">
                  <c:v>0.37008910713797899</c:v>
                </c:pt>
                <c:pt idx="20">
                  <c:v>0.37019315896786203</c:v>
                </c:pt>
                <c:pt idx="21">
                  <c:v>0.37134203393616089</c:v>
                </c:pt>
                <c:pt idx="22">
                  <c:v>0.36578390439467512</c:v>
                </c:pt>
                <c:pt idx="23" formatCode="General">
                  <c:v>0.36730000000000002</c:v>
                </c:pt>
                <c:pt idx="24" formatCode="General">
                  <c:v>0.37</c:v>
                </c:pt>
                <c:pt idx="25" formatCode="General">
                  <c:v>0.37590000000000001</c:v>
                </c:pt>
                <c:pt idx="26" formatCode="General">
                  <c:v>0.37580000000000002</c:v>
                </c:pt>
                <c:pt idx="27" formatCode="General">
                  <c:v>0.37190000000000001</c:v>
                </c:pt>
                <c:pt idx="28" formatCode="General">
                  <c:v>0.37</c:v>
                </c:pt>
                <c:pt idx="29" formatCode="General">
                  <c:v>0.36770000000000003</c:v>
                </c:pt>
                <c:pt idx="30" formatCode="General">
                  <c:v>0.36919999999999997</c:v>
                </c:pt>
                <c:pt idx="31" formatCode="General">
                  <c:v>0.36770000000000003</c:v>
                </c:pt>
                <c:pt idx="32" formatCode="General">
                  <c:v>0.3765</c:v>
                </c:pt>
                <c:pt idx="33" formatCode="General">
                  <c:v>0.38190000000000002</c:v>
                </c:pt>
                <c:pt idx="34" formatCode="General">
                  <c:v>0.38400000000000001</c:v>
                </c:pt>
                <c:pt idx="35" formatCode="General">
                  <c:v>0.3745</c:v>
                </c:pt>
                <c:pt idx="36" formatCode="General">
                  <c:v>0.38019999999999998</c:v>
                </c:pt>
                <c:pt idx="37" formatCode="General">
                  <c:v>0.37490000000000001</c:v>
                </c:pt>
                <c:pt idx="38" formatCode="General">
                  <c:v>0.38269999999999998</c:v>
                </c:pt>
                <c:pt idx="39" formatCode="General">
                  <c:v>0.38679999999999998</c:v>
                </c:pt>
                <c:pt idx="40" formatCode="General">
                  <c:v>0.4098</c:v>
                </c:pt>
                <c:pt idx="41" formatCode="General">
                  <c:v>0.41889999999999999</c:v>
                </c:pt>
                <c:pt idx="42" formatCode="General">
                  <c:v>0.41849999999999998</c:v>
                </c:pt>
                <c:pt idx="43" formatCode="General">
                  <c:v>0.41799999999999998</c:v>
                </c:pt>
                <c:pt idx="44" formatCode="General">
                  <c:v>0.42030000000000001</c:v>
                </c:pt>
                <c:pt idx="45" formatCode="General">
                  <c:v>0.42120000000000002</c:v>
                </c:pt>
                <c:pt idx="46" formatCode="General">
                  <c:v>0.4178</c:v>
                </c:pt>
                <c:pt idx="47" formatCode="General">
                  <c:v>0.41439999999999999</c:v>
                </c:pt>
                <c:pt idx="48" formatCode="General">
                  <c:v>0.42670000000000002</c:v>
                </c:pt>
                <c:pt idx="49" formatCode="General">
                  <c:v>0.43020000000000003</c:v>
                </c:pt>
                <c:pt idx="50" formatCode="General">
                  <c:v>0.43290000000000001</c:v>
                </c:pt>
                <c:pt idx="51" formatCode="General">
                  <c:v>0.43030000000000002</c:v>
                </c:pt>
                <c:pt idx="52" formatCode="General">
                  <c:v>0.43169999999999997</c:v>
                </c:pt>
                <c:pt idx="53" formatCode="General">
                  <c:v>0.437</c:v>
                </c:pt>
                <c:pt idx="54" formatCode="General">
                  <c:v>0.42849999999999999</c:v>
                </c:pt>
                <c:pt idx="55" formatCode="General">
                  <c:v>0.43219999999999997</c:v>
                </c:pt>
                <c:pt idx="56" formatCode="General">
                  <c:v>0.43790000000000001</c:v>
                </c:pt>
                <c:pt idx="57" formatCode="General">
                  <c:v>0.43990000000000001</c:v>
                </c:pt>
              </c:numCache>
            </c:numRef>
          </c:val>
          <c:smooth val="0"/>
          <c:extLst>
            <c:ext xmlns:c16="http://schemas.microsoft.com/office/drawing/2014/chart" uri="{C3380CC4-5D6E-409C-BE32-E72D297353CC}">
              <c16:uniqueId val="{00000000-C250-47AD-803A-A2B020BAF148}"/>
            </c:ext>
          </c:extLst>
        </c:ser>
        <c:dLbls>
          <c:showLegendKey val="0"/>
          <c:showVal val="0"/>
          <c:showCatName val="0"/>
          <c:showSerName val="0"/>
          <c:showPercent val="0"/>
          <c:showBubbleSize val="0"/>
        </c:dLbls>
        <c:marker val="1"/>
        <c:smooth val="0"/>
        <c:axId val="232004608"/>
        <c:axId val="232014976"/>
      </c:lineChart>
      <c:lineChart>
        <c:grouping val="standard"/>
        <c:varyColors val="0"/>
        <c:ser>
          <c:idx val="0"/>
          <c:order val="0"/>
          <c:tx>
            <c:strRef>
              <c:f>LTV!$W$32</c:f>
              <c:strCache>
                <c:ptCount val="1"/>
                <c:pt idx="0">
                  <c:v>Weighted Coupon Rate Bonds</c:v>
                </c:pt>
              </c:strCache>
            </c:strRef>
          </c:tx>
          <c:spPr>
            <a:ln>
              <a:noFill/>
            </a:ln>
          </c:spPr>
          <c:marker>
            <c:spPr>
              <a:solidFill>
                <a:srgbClr val="69AAF3"/>
              </a:solidFill>
              <a:ln w="38100">
                <a:solidFill>
                  <a:srgbClr val="69AAF3"/>
                </a:solidFill>
              </a:ln>
            </c:spPr>
          </c:marker>
          <c:cat>
            <c:numRef>
              <c:f>LTV!$Y$26:$CD$26</c:f>
              <c:numCache>
                <c:formatCode>mmm\-yy</c:formatCode>
                <c:ptCount val="58"/>
                <c:pt idx="0">
                  <c:v>44256</c:v>
                </c:pt>
                <c:pt idx="1">
                  <c:v>44228</c:v>
                </c:pt>
                <c:pt idx="2">
                  <c:v>44197</c:v>
                </c:pt>
                <c:pt idx="3">
                  <c:v>44166</c:v>
                </c:pt>
                <c:pt idx="4">
                  <c:v>44136</c:v>
                </c:pt>
                <c:pt idx="5">
                  <c:v>44105</c:v>
                </c:pt>
                <c:pt idx="6">
                  <c:v>44075</c:v>
                </c:pt>
                <c:pt idx="7">
                  <c:v>44044</c:v>
                </c:pt>
                <c:pt idx="8">
                  <c:v>44013</c:v>
                </c:pt>
                <c:pt idx="9">
                  <c:v>43983</c:v>
                </c:pt>
                <c:pt idx="10">
                  <c:v>43952</c:v>
                </c:pt>
                <c:pt idx="11">
                  <c:v>43922</c:v>
                </c:pt>
                <c:pt idx="12">
                  <c:v>43891</c:v>
                </c:pt>
                <c:pt idx="13">
                  <c:v>43862</c:v>
                </c:pt>
                <c:pt idx="14">
                  <c:v>43831</c:v>
                </c:pt>
                <c:pt idx="15">
                  <c:v>43800</c:v>
                </c:pt>
                <c:pt idx="16">
                  <c:v>43770</c:v>
                </c:pt>
                <c:pt idx="17">
                  <c:v>43739</c:v>
                </c:pt>
                <c:pt idx="18">
                  <c:v>43709</c:v>
                </c:pt>
                <c:pt idx="19">
                  <c:v>43709</c:v>
                </c:pt>
                <c:pt idx="20">
                  <c:v>43647</c:v>
                </c:pt>
                <c:pt idx="21">
                  <c:v>43617</c:v>
                </c:pt>
                <c:pt idx="22">
                  <c:v>43586</c:v>
                </c:pt>
                <c:pt idx="23">
                  <c:v>43586</c:v>
                </c:pt>
                <c:pt idx="24">
                  <c:v>43525</c:v>
                </c:pt>
                <c:pt idx="25">
                  <c:v>43466</c:v>
                </c:pt>
                <c:pt idx="26">
                  <c:v>43374</c:v>
                </c:pt>
                <c:pt idx="27">
                  <c:v>43282</c:v>
                </c:pt>
                <c:pt idx="28">
                  <c:v>43191</c:v>
                </c:pt>
                <c:pt idx="29">
                  <c:v>43101</c:v>
                </c:pt>
                <c:pt idx="30">
                  <c:v>43009</c:v>
                </c:pt>
                <c:pt idx="31">
                  <c:v>42917</c:v>
                </c:pt>
                <c:pt idx="32">
                  <c:v>42826</c:v>
                </c:pt>
                <c:pt idx="33">
                  <c:v>42736</c:v>
                </c:pt>
                <c:pt idx="34">
                  <c:v>42644</c:v>
                </c:pt>
                <c:pt idx="35">
                  <c:v>42552</c:v>
                </c:pt>
                <c:pt idx="36">
                  <c:v>42461</c:v>
                </c:pt>
                <c:pt idx="37">
                  <c:v>42370</c:v>
                </c:pt>
                <c:pt idx="38">
                  <c:v>42278</c:v>
                </c:pt>
                <c:pt idx="39">
                  <c:v>42186</c:v>
                </c:pt>
                <c:pt idx="40">
                  <c:v>42095</c:v>
                </c:pt>
                <c:pt idx="41">
                  <c:v>42005</c:v>
                </c:pt>
                <c:pt idx="42">
                  <c:v>41913</c:v>
                </c:pt>
                <c:pt idx="43">
                  <c:v>41821</c:v>
                </c:pt>
                <c:pt idx="44">
                  <c:v>41730</c:v>
                </c:pt>
                <c:pt idx="45">
                  <c:v>41640</c:v>
                </c:pt>
                <c:pt idx="46">
                  <c:v>41548</c:v>
                </c:pt>
                <c:pt idx="47">
                  <c:v>41456</c:v>
                </c:pt>
                <c:pt idx="48">
                  <c:v>41365</c:v>
                </c:pt>
                <c:pt idx="49">
                  <c:v>41275</c:v>
                </c:pt>
                <c:pt idx="50">
                  <c:v>41183</c:v>
                </c:pt>
                <c:pt idx="51">
                  <c:v>41091</c:v>
                </c:pt>
                <c:pt idx="52">
                  <c:v>41000</c:v>
                </c:pt>
                <c:pt idx="53">
                  <c:v>40909</c:v>
                </c:pt>
                <c:pt idx="54">
                  <c:v>40817</c:v>
                </c:pt>
                <c:pt idx="55">
                  <c:v>40725</c:v>
                </c:pt>
                <c:pt idx="56">
                  <c:v>40634</c:v>
                </c:pt>
                <c:pt idx="57">
                  <c:v>40544</c:v>
                </c:pt>
              </c:numCache>
            </c:numRef>
          </c:cat>
          <c:val>
            <c:numRef>
              <c:f>LTV!$Y$32:$CD$32</c:f>
              <c:numCache>
                <c:formatCode>General</c:formatCode>
                <c:ptCount val="58"/>
                <c:pt idx="0" formatCode="0.00%">
                  <c:v>9.7664298239674777E-3</c:v>
                </c:pt>
                <c:pt idx="3" formatCode="0.00%">
                  <c:v>1.7257590488682546E-2</c:v>
                </c:pt>
                <c:pt idx="6" formatCode="0.00%">
                  <c:v>1.81812078328248E-2</c:v>
                </c:pt>
                <c:pt idx="9" formatCode="0.00%">
                  <c:v>0</c:v>
                </c:pt>
                <c:pt idx="12" formatCode="0.00%">
                  <c:v>0</c:v>
                </c:pt>
                <c:pt idx="15" formatCode="0.00%">
                  <c:v>0</c:v>
                </c:pt>
                <c:pt idx="17" formatCode="0.00%">
                  <c:v>0</c:v>
                </c:pt>
                <c:pt idx="20" formatCode="0.00%">
                  <c:v>0</c:v>
                </c:pt>
                <c:pt idx="23" formatCode="0.00%">
                  <c:v>0</c:v>
                </c:pt>
                <c:pt idx="25" formatCode="0.00%">
                  <c:v>0</c:v>
                </c:pt>
                <c:pt idx="29" formatCode="0.00%">
                  <c:v>0</c:v>
                </c:pt>
                <c:pt idx="33" formatCode="0.00%">
                  <c:v>0</c:v>
                </c:pt>
                <c:pt idx="37" formatCode="0.00%">
                  <c:v>2.080585651351443E-2</c:v>
                </c:pt>
                <c:pt idx="41" formatCode="0.00%">
                  <c:v>0</c:v>
                </c:pt>
                <c:pt idx="45" formatCode="0.00%">
                  <c:v>0</c:v>
                </c:pt>
                <c:pt idx="49" formatCode="0.00%">
                  <c:v>0</c:v>
                </c:pt>
                <c:pt idx="53" formatCode="0.00%">
                  <c:v>0</c:v>
                </c:pt>
                <c:pt idx="57" formatCode="0.00%">
                  <c:v>0</c:v>
                </c:pt>
              </c:numCache>
            </c:numRef>
          </c:val>
          <c:smooth val="0"/>
          <c:extLst>
            <c:ext xmlns:c16="http://schemas.microsoft.com/office/drawing/2014/chart" uri="{C3380CC4-5D6E-409C-BE32-E72D297353CC}">
              <c16:uniqueId val="{00000001-C250-47AD-803A-A2B020BAF148}"/>
            </c:ext>
          </c:extLst>
        </c:ser>
        <c:dLbls>
          <c:showLegendKey val="0"/>
          <c:showVal val="0"/>
          <c:showCatName val="0"/>
          <c:showSerName val="0"/>
          <c:showPercent val="0"/>
          <c:showBubbleSize val="0"/>
        </c:dLbls>
        <c:marker val="1"/>
        <c:smooth val="0"/>
        <c:axId val="232027264"/>
        <c:axId val="232016896"/>
      </c:lineChart>
      <c:dateAx>
        <c:axId val="232004608"/>
        <c:scaling>
          <c:orientation val="minMax"/>
          <c:max val="44286"/>
          <c:min val="40633"/>
        </c:scaling>
        <c:delete val="0"/>
        <c:axPos val="b"/>
        <c:numFmt formatCode="mmm\-yy" sourceLinked="1"/>
        <c:majorTickMark val="none"/>
        <c:minorTickMark val="none"/>
        <c:tickLblPos val="nextTo"/>
        <c:crossAx val="232014976"/>
        <c:crosses val="autoZero"/>
        <c:auto val="0"/>
        <c:lblOffset val="100"/>
        <c:baseTimeUnit val="months"/>
        <c:majorUnit val="1"/>
        <c:majorTimeUnit val="years"/>
      </c:dateAx>
      <c:valAx>
        <c:axId val="232014976"/>
        <c:scaling>
          <c:orientation val="minMax"/>
          <c:max val="0.5"/>
          <c:min val="0.30000000000000016"/>
        </c:scaling>
        <c:delete val="0"/>
        <c:axPos val="l"/>
        <c:majorGridlines/>
        <c:title>
          <c:tx>
            <c:rich>
              <a:bodyPr rot="-5400000" vert="horz"/>
              <a:lstStyle/>
              <a:p>
                <a:pPr>
                  <a:defRPr/>
                </a:pPr>
                <a:r>
                  <a:rPr lang="en-US"/>
                  <a:t>Loan-to-Value Developed Europe</a:t>
                </a:r>
              </a:p>
            </c:rich>
          </c:tx>
          <c:layout>
            <c:manualLayout>
              <c:xMode val="edge"/>
              <c:yMode val="edge"/>
              <c:x val="1.0911974732334418E-2"/>
              <c:y val="0.33082108272166588"/>
            </c:manualLayout>
          </c:layout>
          <c:overlay val="0"/>
        </c:title>
        <c:numFmt formatCode="0.0%" sourceLinked="0"/>
        <c:majorTickMark val="none"/>
        <c:minorTickMark val="none"/>
        <c:tickLblPos val="nextTo"/>
        <c:spPr>
          <a:ln w="9525">
            <a:noFill/>
          </a:ln>
        </c:spPr>
        <c:crossAx val="232004608"/>
        <c:crosses val="autoZero"/>
        <c:crossBetween val="between"/>
        <c:majorUnit val="2.5000000000000012E-2"/>
      </c:valAx>
      <c:valAx>
        <c:axId val="232016896"/>
        <c:scaling>
          <c:orientation val="minMax"/>
          <c:min val="1.0000000000000002E-2"/>
        </c:scaling>
        <c:delete val="0"/>
        <c:axPos val="r"/>
        <c:title>
          <c:tx>
            <c:rich>
              <a:bodyPr rot="5400000" vert="horz"/>
              <a:lstStyle/>
              <a:p>
                <a:pPr>
                  <a:defRPr/>
                </a:pPr>
                <a:r>
                  <a:rPr lang="en-US"/>
                  <a:t>Weighted Average Coupon Rate</a:t>
                </a:r>
              </a:p>
            </c:rich>
          </c:tx>
          <c:layout>
            <c:manualLayout>
              <c:xMode val="edge"/>
              <c:yMode val="edge"/>
              <c:x val="0.96658207738222568"/>
              <c:y val="0.33605004843704656"/>
            </c:manualLayout>
          </c:layout>
          <c:overlay val="0"/>
        </c:title>
        <c:numFmt formatCode="0.0%" sourceLinked="0"/>
        <c:majorTickMark val="out"/>
        <c:minorTickMark val="none"/>
        <c:tickLblPos val="nextTo"/>
        <c:spPr>
          <a:ln>
            <a:noFill/>
          </a:ln>
        </c:spPr>
        <c:crossAx val="232027264"/>
        <c:crosses val="max"/>
        <c:crossBetween val="between"/>
        <c:majorUnit val="5.000000000000001E-3"/>
      </c:valAx>
      <c:dateAx>
        <c:axId val="232027264"/>
        <c:scaling>
          <c:orientation val="minMax"/>
        </c:scaling>
        <c:delete val="1"/>
        <c:axPos val="b"/>
        <c:numFmt formatCode="mmm\-yy" sourceLinked="1"/>
        <c:majorTickMark val="out"/>
        <c:minorTickMark val="none"/>
        <c:tickLblPos val="none"/>
        <c:crossAx val="232016896"/>
        <c:crosses val="autoZero"/>
        <c:auto val="1"/>
        <c:lblOffset val="100"/>
        <c:baseTimeUnit val="days"/>
      </c:dateAx>
    </c:plotArea>
    <c:legend>
      <c:legendPos val="b"/>
      <c:overlay val="0"/>
    </c:legend>
    <c:plotVisOnly val="1"/>
    <c:dispBlanksAs val="gap"/>
    <c:showDLblsOverMax val="0"/>
  </c:chart>
  <c:spPr>
    <a:ln>
      <a:noFill/>
    </a:ln>
  </c:spPr>
  <c:txPr>
    <a:bodyPr/>
    <a:lstStyle/>
    <a:p>
      <a:pPr>
        <a:defRPr>
          <a:solidFill>
            <a:srgbClr val="12497F"/>
          </a:solidFill>
          <a:latin typeface="Overpass" panose="00000500000000000000"/>
        </a:defRPr>
      </a:pPr>
      <a:endParaRPr lang="LID4096"/>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0.06772</cdr:x>
      <cdr:y>0.5</cdr:y>
    </cdr:from>
    <cdr:to>
      <cdr:x>0.25525</cdr:x>
      <cdr:y>0.61749</cdr:y>
    </cdr:to>
    <cdr:sp macro="" textlink="">
      <cdr:nvSpPr>
        <cdr:cNvPr id="2" name="TextBox 1">
          <a:extLst xmlns:a="http://schemas.openxmlformats.org/drawingml/2006/main">
            <a:ext uri="{FF2B5EF4-FFF2-40B4-BE49-F238E27FC236}">
              <a16:creationId xmlns:a16="http://schemas.microsoft.com/office/drawing/2014/main" id="{825716A7-07A4-47C9-AD5C-99B7FA4D4FC0}"/>
            </a:ext>
          </a:extLst>
        </cdr:cNvPr>
        <cdr:cNvSpPr txBox="1"/>
      </cdr:nvSpPr>
      <cdr:spPr>
        <a:xfrm xmlns:a="http://schemas.openxmlformats.org/drawingml/2006/main">
          <a:off x="567392" y="2093259"/>
          <a:ext cx="1571187" cy="49187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700" b="1" i="1" dirty="0">
              <a:solidFill>
                <a:srgbClr val="818087"/>
              </a:solidFill>
              <a:latin typeface="Overpass" panose="00000500000000000000" pitchFamily="50" charset="0"/>
            </a:rPr>
            <a:t>Source:</a:t>
          </a:r>
          <a:r>
            <a:rPr lang="en-GB" sz="700" i="1" dirty="0">
              <a:solidFill>
                <a:srgbClr val="818087"/>
              </a:solidFill>
              <a:latin typeface="Overpass" panose="00000500000000000000" pitchFamily="50" charset="0"/>
            </a:rPr>
            <a:t> EPRA Research based on FTSE EPRA Nareit Developed Europe</a:t>
          </a:r>
          <a:r>
            <a:rPr lang="en-GB" sz="700" i="1" baseline="0" dirty="0">
              <a:solidFill>
                <a:srgbClr val="818087"/>
              </a:solidFill>
              <a:latin typeface="Overpass" panose="00000500000000000000" pitchFamily="50" charset="0"/>
            </a:rPr>
            <a:t> Index </a:t>
          </a:r>
          <a:r>
            <a:rPr lang="en-GB" sz="700" b="1" i="1" dirty="0">
              <a:solidFill>
                <a:srgbClr val="818087"/>
              </a:solidFill>
              <a:latin typeface="Overpass" panose="00000500000000000000" pitchFamily="50" charset="0"/>
            </a:rPr>
            <a:t>Data as of </a:t>
          </a:r>
          <a:r>
            <a:rPr lang="en-GB" sz="700" i="1" dirty="0">
              <a:solidFill>
                <a:srgbClr val="818087"/>
              </a:solidFill>
              <a:latin typeface="Overpass" panose="00000500000000000000" pitchFamily="50" charset="0"/>
            </a:rPr>
            <a:t>September 30, 2018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D3FD8D4-D872-214E-B451-2FF5B509DEBB}" type="datetimeFigureOut">
              <a:rPr lang="en-US" smtClean="0"/>
              <a:t>5/4/2021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97BEAD-502D-3748-A3BE-850901070909}" type="slidenum">
              <a:rPr lang="en-US" smtClean="0"/>
              <a:t>‹#›</a:t>
            </a:fld>
            <a:endParaRPr lang="en-US"/>
          </a:p>
        </p:txBody>
      </p:sp>
    </p:spTree>
    <p:extLst>
      <p:ext uri="{BB962C8B-B14F-4D97-AF65-F5344CB8AC3E}">
        <p14:creationId xmlns:p14="http://schemas.microsoft.com/office/powerpoint/2010/main" val="10351274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B0CEB-D32D-4E4F-9AC2-7E8A4FD40718}" type="datetimeFigureOut">
              <a:rPr lang="en-US" smtClean="0"/>
              <a:t>5/4/2021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7F7622-3061-2E4C-8A24-709AF32BE552}" type="slidenum">
              <a:rPr lang="en-US" smtClean="0"/>
              <a:t>‹#›</a:t>
            </a:fld>
            <a:endParaRPr lang="en-US"/>
          </a:p>
        </p:txBody>
      </p:sp>
    </p:spTree>
    <p:extLst>
      <p:ext uri="{BB962C8B-B14F-4D97-AF65-F5344CB8AC3E}">
        <p14:creationId xmlns:p14="http://schemas.microsoft.com/office/powerpoint/2010/main" val="112893922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37F7622-3061-2E4C-8A24-709AF32BE552}" type="slidenum">
              <a:rPr lang="en-US" smtClean="0"/>
              <a:t>1</a:t>
            </a:fld>
            <a:endParaRPr lang="en-US"/>
          </a:p>
        </p:txBody>
      </p:sp>
    </p:spTree>
    <p:extLst>
      <p:ext uri="{BB962C8B-B14F-4D97-AF65-F5344CB8AC3E}">
        <p14:creationId xmlns:p14="http://schemas.microsoft.com/office/powerpoint/2010/main" val="2903284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37F7622-3061-2E4C-8A24-709AF32BE552}" type="slidenum">
              <a:rPr lang="en-US" smtClean="0"/>
              <a:t>12</a:t>
            </a:fld>
            <a:endParaRPr lang="en-US"/>
          </a:p>
        </p:txBody>
      </p:sp>
    </p:spTree>
    <p:extLst>
      <p:ext uri="{BB962C8B-B14F-4D97-AF65-F5344CB8AC3E}">
        <p14:creationId xmlns:p14="http://schemas.microsoft.com/office/powerpoint/2010/main" val="18637626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dirty="0"/>
          </a:p>
        </p:txBody>
      </p:sp>
      <p:sp>
        <p:nvSpPr>
          <p:cNvPr id="4" name="Slide Number Placeholder 3"/>
          <p:cNvSpPr>
            <a:spLocks noGrp="1"/>
          </p:cNvSpPr>
          <p:nvPr>
            <p:ph type="sldNum" sz="quarter" idx="5"/>
          </p:nvPr>
        </p:nvSpPr>
        <p:spPr/>
        <p:txBody>
          <a:bodyPr/>
          <a:lstStyle/>
          <a:p>
            <a:fld id="{637F7622-3061-2E4C-8A24-709AF32BE552}" type="slidenum">
              <a:rPr lang="en-US" smtClean="0"/>
              <a:t>13</a:t>
            </a:fld>
            <a:endParaRPr lang="en-US"/>
          </a:p>
        </p:txBody>
      </p:sp>
    </p:spTree>
    <p:extLst>
      <p:ext uri="{BB962C8B-B14F-4D97-AF65-F5344CB8AC3E}">
        <p14:creationId xmlns:p14="http://schemas.microsoft.com/office/powerpoint/2010/main" val="80091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37F7622-3061-2E4C-8A24-709AF32BE552}" type="slidenum">
              <a:rPr lang="en-US" smtClean="0"/>
              <a:t>4</a:t>
            </a:fld>
            <a:endParaRPr lang="en-US"/>
          </a:p>
        </p:txBody>
      </p:sp>
    </p:spTree>
    <p:extLst>
      <p:ext uri="{BB962C8B-B14F-4D97-AF65-F5344CB8AC3E}">
        <p14:creationId xmlns:p14="http://schemas.microsoft.com/office/powerpoint/2010/main" val="1210277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37F7622-3061-2E4C-8A24-709AF32BE552}" type="slidenum">
              <a:rPr lang="en-US" smtClean="0"/>
              <a:t>5</a:t>
            </a:fld>
            <a:endParaRPr lang="en-US"/>
          </a:p>
        </p:txBody>
      </p:sp>
    </p:spTree>
    <p:extLst>
      <p:ext uri="{BB962C8B-B14F-4D97-AF65-F5344CB8AC3E}">
        <p14:creationId xmlns:p14="http://schemas.microsoft.com/office/powerpoint/2010/main" val="1756496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37F7622-3061-2E4C-8A24-709AF32BE552}" type="slidenum">
              <a:rPr lang="en-US" smtClean="0"/>
              <a:t>6</a:t>
            </a:fld>
            <a:endParaRPr lang="en-US"/>
          </a:p>
        </p:txBody>
      </p:sp>
    </p:spTree>
    <p:extLst>
      <p:ext uri="{BB962C8B-B14F-4D97-AF65-F5344CB8AC3E}">
        <p14:creationId xmlns:p14="http://schemas.microsoft.com/office/powerpoint/2010/main" val="3506870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37F7622-3061-2E4C-8A24-709AF32BE552}" type="slidenum">
              <a:rPr lang="en-US" smtClean="0"/>
              <a:t>7</a:t>
            </a:fld>
            <a:endParaRPr lang="en-US"/>
          </a:p>
        </p:txBody>
      </p:sp>
    </p:spTree>
    <p:extLst>
      <p:ext uri="{BB962C8B-B14F-4D97-AF65-F5344CB8AC3E}">
        <p14:creationId xmlns:p14="http://schemas.microsoft.com/office/powerpoint/2010/main" val="1960342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37F7622-3061-2E4C-8A24-709AF32BE552}" type="slidenum">
              <a:rPr lang="en-US" smtClean="0"/>
              <a:t>8</a:t>
            </a:fld>
            <a:endParaRPr lang="en-US"/>
          </a:p>
        </p:txBody>
      </p:sp>
    </p:spTree>
    <p:extLst>
      <p:ext uri="{BB962C8B-B14F-4D97-AF65-F5344CB8AC3E}">
        <p14:creationId xmlns:p14="http://schemas.microsoft.com/office/powerpoint/2010/main" val="2993169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37F7622-3061-2E4C-8A24-709AF32BE552}" type="slidenum">
              <a:rPr lang="en-US" smtClean="0"/>
              <a:t>9</a:t>
            </a:fld>
            <a:endParaRPr lang="en-US"/>
          </a:p>
        </p:txBody>
      </p:sp>
    </p:spTree>
    <p:extLst>
      <p:ext uri="{BB962C8B-B14F-4D97-AF65-F5344CB8AC3E}">
        <p14:creationId xmlns:p14="http://schemas.microsoft.com/office/powerpoint/2010/main" val="325088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37F7622-3061-2E4C-8A24-709AF32BE552}" type="slidenum">
              <a:rPr lang="en-US" smtClean="0"/>
              <a:t>10</a:t>
            </a:fld>
            <a:endParaRPr lang="en-US"/>
          </a:p>
        </p:txBody>
      </p:sp>
    </p:spTree>
    <p:extLst>
      <p:ext uri="{BB962C8B-B14F-4D97-AF65-F5344CB8AC3E}">
        <p14:creationId xmlns:p14="http://schemas.microsoft.com/office/powerpoint/2010/main" val="816097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dirty="0"/>
          </a:p>
        </p:txBody>
      </p:sp>
      <p:sp>
        <p:nvSpPr>
          <p:cNvPr id="4" name="Slide Number Placeholder 3"/>
          <p:cNvSpPr>
            <a:spLocks noGrp="1"/>
          </p:cNvSpPr>
          <p:nvPr>
            <p:ph type="sldNum" sz="quarter" idx="5"/>
          </p:nvPr>
        </p:nvSpPr>
        <p:spPr/>
        <p:txBody>
          <a:bodyPr/>
          <a:lstStyle/>
          <a:p>
            <a:fld id="{637F7622-3061-2E4C-8A24-709AF32BE552}" type="slidenum">
              <a:rPr lang="en-US" smtClean="0"/>
              <a:t>11</a:t>
            </a:fld>
            <a:endParaRPr lang="en-US"/>
          </a:p>
        </p:txBody>
      </p:sp>
    </p:spTree>
    <p:extLst>
      <p:ext uri="{BB962C8B-B14F-4D97-AF65-F5344CB8AC3E}">
        <p14:creationId xmlns:p14="http://schemas.microsoft.com/office/powerpoint/2010/main" val="31312721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Slide">
    <p:bg>
      <p:bgPr>
        <a:solidFill>
          <a:srgbClr val="12497F"/>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a:noFill/>
          <a:ln>
            <a:noFill/>
          </a:ln>
        </p:spPr>
      </p:pic>
    </p:spTree>
    <p:extLst>
      <p:ext uri="{BB962C8B-B14F-4D97-AF65-F5344CB8AC3E}">
        <p14:creationId xmlns:p14="http://schemas.microsoft.com/office/powerpoint/2010/main" val="915173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53" y="590968"/>
            <a:ext cx="2587656" cy="1964229"/>
          </a:xfrm>
        </p:spPr>
        <p:txBody>
          <a:bodyPr lIns="0" anchor="t">
            <a:noAutofit/>
          </a:bodyPr>
          <a:lstStyle>
            <a:lvl1pPr>
              <a:defRPr sz="3200" b="1" i="0">
                <a:latin typeface="Overpass SemiBold" charset="0"/>
                <a:ea typeface="Overpass SemiBold" charset="0"/>
                <a:cs typeface="Overpass SemiBold" charset="0"/>
              </a:defRPr>
            </a:lvl1pPr>
          </a:lstStyle>
          <a:p>
            <a:r>
              <a:rPr lang="en-US" dirty="0"/>
              <a:t>Click to edit Master title style</a:t>
            </a:r>
          </a:p>
        </p:txBody>
      </p:sp>
      <p:sp>
        <p:nvSpPr>
          <p:cNvPr id="10" name="Content Placeholder 9"/>
          <p:cNvSpPr>
            <a:spLocks noGrp="1"/>
          </p:cNvSpPr>
          <p:nvPr>
            <p:ph sz="quarter" idx="13"/>
          </p:nvPr>
        </p:nvSpPr>
        <p:spPr>
          <a:xfrm>
            <a:off x="3453578" y="590969"/>
            <a:ext cx="4843170" cy="3742918"/>
          </a:xfrm>
        </p:spPr>
        <p:txBody>
          <a:bodyPr lIns="0" tIns="46800">
            <a:noAutofit/>
          </a:bodyPr>
          <a:lstStyle>
            <a:lvl1pPr>
              <a:lnSpc>
                <a:spcPts val="2600"/>
              </a:lnSpc>
              <a:spcBef>
                <a:spcPts val="700"/>
              </a:spcBef>
              <a:defRPr sz="2000"/>
            </a:lvl1pPr>
            <a:lvl2pPr marL="539750" indent="-266700">
              <a:buSzPct val="100000"/>
              <a:buFont typeface="Arial" charset="0"/>
              <a:buChar char="•"/>
              <a:tabLst/>
              <a:defRPr sz="17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accent1"/>
                </a:solidFill>
              </a:rPr>
              <a:pPr/>
              <a:t>‹#›</a:t>
            </a:fld>
            <a:endParaRPr lang="en-US" dirty="0">
              <a:solidFill>
                <a:schemeClr val="accent1"/>
              </a:solidFill>
            </a:endParaRPr>
          </a:p>
        </p:txBody>
      </p:sp>
      <p:pic>
        <p:nvPicPr>
          <p:cNvPr id="22" name="Picture 2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6" cy="312796"/>
          </a:xfrm>
          <a:prstGeom prst="rect">
            <a:avLst/>
          </a:prstGeom>
        </p:spPr>
      </p:pic>
      <p:sp>
        <p:nvSpPr>
          <p:cNvPr id="23" name="TextBox 22"/>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accent1">
                    <a:alpha val="25000"/>
                  </a:schemeClr>
                </a:solidFill>
                <a:latin typeface="Overpass" charset="0"/>
                <a:ea typeface="Overpass" charset="0"/>
                <a:cs typeface="Overpass" charset="0"/>
              </a:rPr>
              <a:t>EPRA</a:t>
            </a:r>
          </a:p>
        </p:txBody>
      </p:sp>
      <p:sp>
        <p:nvSpPr>
          <p:cNvPr id="24" name="Rectangle 23"/>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accent1">
                    <a:alpha val="49000"/>
                  </a:schemeClr>
                </a:solidFill>
                <a:latin typeface="Overpass" charset="0"/>
                <a:ea typeface="Overpass" charset="0"/>
                <a:cs typeface="Overpass" charset="0"/>
              </a:rPr>
              <a:t>EUROPEAN PUBLIC</a:t>
            </a:r>
            <a:r>
              <a:rPr lang="en-US" sz="600" b="0" i="0" spc="200" baseline="0" dirty="0">
                <a:solidFill>
                  <a:schemeClr val="accent1">
                    <a:alpha val="49000"/>
                  </a:schemeClr>
                </a:solidFill>
                <a:latin typeface="Overpass" charset="0"/>
                <a:ea typeface="Overpass" charset="0"/>
                <a:cs typeface="Overpass" charset="0"/>
              </a:rPr>
              <a:t> </a:t>
            </a:r>
            <a:r>
              <a:rPr lang="en-US" sz="600" b="0" i="0" spc="200" dirty="0">
                <a:solidFill>
                  <a:schemeClr val="accent1">
                    <a:alpha val="49000"/>
                  </a:schemeClr>
                </a:solidFill>
                <a:latin typeface="Overpass" charset="0"/>
                <a:ea typeface="Overpass" charset="0"/>
                <a:cs typeface="Overpass" charset="0"/>
              </a:rPr>
              <a:t>REAL ESTATE ASSOCIATION</a:t>
            </a:r>
          </a:p>
        </p:txBody>
      </p:sp>
    </p:spTree>
    <p:extLst>
      <p:ext uri="{BB962C8B-B14F-4D97-AF65-F5344CB8AC3E}">
        <p14:creationId xmlns:p14="http://schemas.microsoft.com/office/powerpoint/2010/main" val="78482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lvl1pPr>
          </a:lstStyle>
          <a:p>
            <a:r>
              <a:rPr lang="en-US" dirty="0"/>
              <a:t>Click to edit Master title style</a:t>
            </a:r>
          </a:p>
        </p:txBody>
      </p:sp>
      <p:sp>
        <p:nvSpPr>
          <p:cNvPr id="3"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accent1"/>
                </a:solidFill>
              </a:rPr>
              <a:pPr/>
              <a:t>‹#›</a:t>
            </a:fld>
            <a:endParaRPr lang="en-US" dirty="0">
              <a:solidFill>
                <a:schemeClr val="accent1"/>
              </a:solidFill>
            </a:endParaRPr>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6" cy="312796"/>
          </a:xfrm>
          <a:prstGeom prst="rect">
            <a:avLst/>
          </a:prstGeom>
        </p:spPr>
      </p:pic>
      <p:sp>
        <p:nvSpPr>
          <p:cNvPr id="5" name="TextBox 4"/>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accent1">
                    <a:alpha val="25000"/>
                  </a:schemeClr>
                </a:solidFill>
                <a:latin typeface="Overpass" charset="0"/>
                <a:ea typeface="Overpass" charset="0"/>
                <a:cs typeface="Overpass" charset="0"/>
              </a:rPr>
              <a:t>EPRA</a:t>
            </a:r>
          </a:p>
        </p:txBody>
      </p:sp>
      <p:sp>
        <p:nvSpPr>
          <p:cNvPr id="6" name="Rectangle 5"/>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accent1">
                    <a:alpha val="49000"/>
                  </a:schemeClr>
                </a:solidFill>
                <a:latin typeface="Overpass" charset="0"/>
                <a:ea typeface="Overpass" charset="0"/>
                <a:cs typeface="Overpass" charset="0"/>
              </a:rPr>
              <a:t>EUROPEAN PUBLIC</a:t>
            </a:r>
            <a:r>
              <a:rPr lang="en-US" sz="600" b="0" i="0" spc="200" baseline="0" dirty="0">
                <a:solidFill>
                  <a:schemeClr val="accent1">
                    <a:alpha val="49000"/>
                  </a:schemeClr>
                </a:solidFill>
                <a:latin typeface="Overpass" charset="0"/>
                <a:ea typeface="Overpass" charset="0"/>
                <a:cs typeface="Overpass" charset="0"/>
              </a:rPr>
              <a:t> </a:t>
            </a:r>
            <a:r>
              <a:rPr lang="en-US" sz="600" b="0" i="0" spc="200" dirty="0">
                <a:solidFill>
                  <a:schemeClr val="accent1">
                    <a:alpha val="49000"/>
                  </a:schemeClr>
                </a:solidFill>
                <a:latin typeface="Overpass" charset="0"/>
                <a:ea typeface="Overpass" charset="0"/>
                <a:cs typeface="Overpass" charset="0"/>
              </a:rPr>
              <a:t>REAL ESTATE ASSOCIATION</a:t>
            </a:r>
          </a:p>
        </p:txBody>
      </p:sp>
      <p:sp>
        <p:nvSpPr>
          <p:cNvPr id="8" name="Content Placeholder 9"/>
          <p:cNvSpPr>
            <a:spLocks noGrp="1"/>
          </p:cNvSpPr>
          <p:nvPr>
            <p:ph sz="quarter" idx="13"/>
          </p:nvPr>
        </p:nvSpPr>
        <p:spPr>
          <a:xfrm>
            <a:off x="720053" y="1207493"/>
            <a:ext cx="7565324" cy="3344629"/>
          </a:xfrm>
        </p:spPr>
        <p:txBody>
          <a:bodyPr lIns="0" tIns="46800">
            <a:noAutofit/>
          </a:bodyPr>
          <a:lstStyle>
            <a:lvl1pPr>
              <a:lnSpc>
                <a:spcPts val="2600"/>
              </a:lnSpc>
              <a:spcBef>
                <a:spcPts val="700"/>
              </a:spcBef>
              <a:defRPr sz="2000"/>
            </a:lvl1pPr>
            <a:lvl2pPr marL="539750" indent="-266700">
              <a:buSzPct val="100000"/>
              <a:buFont typeface="Arial" charset="0"/>
              <a:buChar char="•"/>
              <a:tabLst/>
              <a:defRPr sz="17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1337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0409" y="249529"/>
            <a:ext cx="7899374" cy="585966"/>
          </a:xfrm>
        </p:spPr>
        <p:txBody>
          <a:bodyPr anchor="t">
            <a:normAutofit/>
          </a:bodyPr>
          <a:lstStyle>
            <a:lvl1pPr>
              <a:defRPr sz="3200"/>
            </a:lvl1pPr>
          </a:lstStyle>
          <a:p>
            <a:r>
              <a:rPr lang="en-US" dirty="0"/>
              <a:t>Click to edit Master title style</a:t>
            </a:r>
          </a:p>
        </p:txBody>
      </p:sp>
      <p:sp>
        <p:nvSpPr>
          <p:cNvPr id="3"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accent1"/>
                </a:solidFill>
              </a:rPr>
              <a:pPr/>
              <a:t>‹#›</a:t>
            </a:fld>
            <a:endParaRPr lang="en-US" dirty="0">
              <a:solidFill>
                <a:schemeClr val="accent1"/>
              </a:solidFill>
            </a:endParaRPr>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6" cy="312796"/>
          </a:xfrm>
          <a:prstGeom prst="rect">
            <a:avLst/>
          </a:prstGeom>
        </p:spPr>
      </p:pic>
      <p:sp>
        <p:nvSpPr>
          <p:cNvPr id="5" name="TextBox 4"/>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accent1">
                    <a:alpha val="25000"/>
                  </a:schemeClr>
                </a:solidFill>
                <a:latin typeface="Overpass" charset="0"/>
                <a:ea typeface="Overpass" charset="0"/>
                <a:cs typeface="Overpass" charset="0"/>
              </a:rPr>
              <a:t>EPRA</a:t>
            </a:r>
          </a:p>
        </p:txBody>
      </p:sp>
      <p:sp>
        <p:nvSpPr>
          <p:cNvPr id="6" name="Rectangle 5"/>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accent1">
                    <a:alpha val="49000"/>
                  </a:schemeClr>
                </a:solidFill>
                <a:latin typeface="Overpass" charset="0"/>
                <a:ea typeface="Overpass" charset="0"/>
                <a:cs typeface="Overpass" charset="0"/>
              </a:rPr>
              <a:t>EUROPEAN PUBLIC</a:t>
            </a:r>
            <a:r>
              <a:rPr lang="en-US" sz="600" b="0" i="0" spc="200" baseline="0" dirty="0">
                <a:solidFill>
                  <a:schemeClr val="accent1">
                    <a:alpha val="49000"/>
                  </a:schemeClr>
                </a:solidFill>
                <a:latin typeface="Overpass" charset="0"/>
                <a:ea typeface="Overpass" charset="0"/>
                <a:cs typeface="Overpass" charset="0"/>
              </a:rPr>
              <a:t> </a:t>
            </a:r>
            <a:r>
              <a:rPr lang="en-US" sz="600" b="0" i="0" spc="200" dirty="0">
                <a:solidFill>
                  <a:schemeClr val="accent1">
                    <a:alpha val="49000"/>
                  </a:schemeClr>
                </a:solidFill>
                <a:latin typeface="Overpass" charset="0"/>
                <a:ea typeface="Overpass" charset="0"/>
                <a:cs typeface="Overpass" charset="0"/>
              </a:rPr>
              <a:t>REAL ESTATE ASSOCIATION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3"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accent1"/>
                </a:solidFill>
              </a:rPr>
              <a:pPr/>
              <a:t>‹#›</a:t>
            </a:fld>
            <a:endParaRPr lang="en-US" dirty="0">
              <a:solidFill>
                <a:schemeClr val="accent1"/>
              </a:solidFill>
            </a:endParaRPr>
          </a:p>
        </p:txBody>
      </p:sp>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6" cy="312796"/>
          </a:xfrm>
          <a:prstGeom prst="rect">
            <a:avLst/>
          </a:prstGeom>
        </p:spPr>
      </p:pic>
      <p:sp>
        <p:nvSpPr>
          <p:cNvPr id="5" name="TextBox 4"/>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accent1">
                    <a:alpha val="25000"/>
                  </a:schemeClr>
                </a:solidFill>
                <a:latin typeface="Overpass" charset="0"/>
                <a:ea typeface="Overpass" charset="0"/>
                <a:cs typeface="Overpass" charset="0"/>
              </a:rPr>
              <a:t>EPRA</a:t>
            </a:r>
          </a:p>
        </p:txBody>
      </p:sp>
      <p:sp>
        <p:nvSpPr>
          <p:cNvPr id="6" name="Rectangle 5"/>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accent1">
                    <a:alpha val="49000"/>
                  </a:schemeClr>
                </a:solidFill>
                <a:latin typeface="Overpass" charset="0"/>
                <a:ea typeface="Overpass" charset="0"/>
                <a:cs typeface="Overpass" charset="0"/>
              </a:rPr>
              <a:t>EUROPEAN PUBLIC</a:t>
            </a:r>
            <a:r>
              <a:rPr lang="en-US" sz="600" b="0" i="0" spc="200" baseline="0" dirty="0">
                <a:solidFill>
                  <a:schemeClr val="accent1">
                    <a:alpha val="49000"/>
                  </a:schemeClr>
                </a:solidFill>
                <a:latin typeface="Overpass" charset="0"/>
                <a:ea typeface="Overpass" charset="0"/>
                <a:cs typeface="Overpass" charset="0"/>
              </a:rPr>
              <a:t> </a:t>
            </a:r>
            <a:r>
              <a:rPr lang="en-US" sz="600" b="0" i="0" spc="200" dirty="0">
                <a:solidFill>
                  <a:schemeClr val="accent1">
                    <a:alpha val="49000"/>
                  </a:schemeClr>
                </a:solidFill>
                <a:latin typeface="Overpass" charset="0"/>
                <a:ea typeface="Overpass" charset="0"/>
                <a:cs typeface="Overpass" charset="0"/>
              </a:rPr>
              <a:t>REAL ESTATE ASSOCIATION</a:t>
            </a:r>
          </a:p>
        </p:txBody>
      </p:sp>
      <p:sp>
        <p:nvSpPr>
          <p:cNvPr id="9" name="Title 1"/>
          <p:cNvSpPr>
            <a:spLocks noGrp="1"/>
          </p:cNvSpPr>
          <p:nvPr>
            <p:ph type="title" hasCustomPrompt="1"/>
          </p:nvPr>
        </p:nvSpPr>
        <p:spPr>
          <a:xfrm>
            <a:off x="589460" y="202058"/>
            <a:ext cx="7776242" cy="416141"/>
          </a:xfrm>
        </p:spPr>
        <p:txBody>
          <a:bodyPr>
            <a:noAutofit/>
          </a:bodyPr>
          <a:lstStyle>
            <a:lvl1pPr algn="ctr">
              <a:defRPr sz="1600" b="1" i="0" spc="600">
                <a:solidFill>
                  <a:schemeClr val="accent1"/>
                </a:solidFill>
                <a:latin typeface="Overpass" charset="0"/>
                <a:ea typeface="Overpass" charset="0"/>
                <a:cs typeface="Overpass" charset="0"/>
              </a:defRPr>
            </a:lvl1pPr>
          </a:lstStyle>
          <a:p>
            <a:r>
              <a:rPr lang="en-US" dirty="0"/>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4"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accent1"/>
                </a:solidFill>
              </a:rPr>
              <a:pPr/>
              <a:t>‹#›</a:t>
            </a:fld>
            <a:endParaRPr lang="en-US" dirty="0">
              <a:solidFill>
                <a:schemeClr val="accent1"/>
              </a:solidFill>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6" cy="312796"/>
          </a:xfrm>
          <a:prstGeom prst="rect">
            <a:avLst/>
          </a:prstGeom>
        </p:spPr>
      </p:pic>
      <p:sp>
        <p:nvSpPr>
          <p:cNvPr id="6" name="TextBox 5"/>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accent1">
                    <a:alpha val="25000"/>
                  </a:schemeClr>
                </a:solidFill>
                <a:latin typeface="Overpass" charset="0"/>
                <a:ea typeface="Overpass" charset="0"/>
                <a:cs typeface="Overpass" charset="0"/>
              </a:rPr>
              <a:t>EPRA</a:t>
            </a:r>
          </a:p>
        </p:txBody>
      </p:sp>
      <p:sp>
        <p:nvSpPr>
          <p:cNvPr id="7" name="Rectangle 6"/>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accent1">
                    <a:alpha val="49000"/>
                  </a:schemeClr>
                </a:solidFill>
                <a:latin typeface="Overpass" charset="0"/>
                <a:ea typeface="Overpass" charset="0"/>
                <a:cs typeface="Overpass" charset="0"/>
              </a:rPr>
              <a:t>EUROPEAN PUBLIC</a:t>
            </a:r>
            <a:r>
              <a:rPr lang="en-US" sz="600" b="0" i="0" spc="200" baseline="0" dirty="0">
                <a:solidFill>
                  <a:schemeClr val="accent1">
                    <a:alpha val="49000"/>
                  </a:schemeClr>
                </a:solidFill>
                <a:latin typeface="Overpass" charset="0"/>
                <a:ea typeface="Overpass" charset="0"/>
                <a:cs typeface="Overpass" charset="0"/>
              </a:rPr>
              <a:t> </a:t>
            </a:r>
            <a:r>
              <a:rPr lang="en-US" sz="600" b="0" i="0" spc="200" dirty="0">
                <a:solidFill>
                  <a:schemeClr val="accent1">
                    <a:alpha val="49000"/>
                  </a:schemeClr>
                </a:solidFill>
                <a:latin typeface="Overpass" charset="0"/>
                <a:ea typeface="Overpass" charset="0"/>
                <a:cs typeface="Overpass" charset="0"/>
              </a:rPr>
              <a:t>REAL ESTATE ASSOCIATION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a:noFill/>
          <a:ln>
            <a:noFill/>
          </a:ln>
        </p:spPr>
      </p:pic>
      <p:sp>
        <p:nvSpPr>
          <p:cNvPr id="15" name="Rectangle 14"/>
          <p:cNvSpPr/>
          <p:nvPr userDrawn="1"/>
        </p:nvSpPr>
        <p:spPr>
          <a:xfrm>
            <a:off x="0" y="-1"/>
            <a:ext cx="9144001" cy="5143501"/>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0053" y="1819070"/>
            <a:ext cx="7565324" cy="1381100"/>
          </a:xfrm>
        </p:spPr>
        <p:txBody>
          <a:bodyPr>
            <a:normAutofit/>
          </a:bodyPr>
          <a:lstStyle>
            <a:lvl1pPr algn="ctr">
              <a:defRPr sz="3600">
                <a:solidFill>
                  <a:schemeClr val="bg1"/>
                </a:solidFill>
              </a:defRPr>
            </a:lvl1pPr>
          </a:lstStyle>
          <a:p>
            <a:r>
              <a:rPr lang="en-US" dirty="0"/>
              <a:t>Click to edit Master title style</a:t>
            </a:r>
          </a:p>
        </p:txBody>
      </p:sp>
      <p:pic>
        <p:nvPicPr>
          <p:cNvPr id="3" name="Picture 2"/>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486285" y="508375"/>
            <a:ext cx="1937620" cy="509416"/>
          </a:xfrm>
          <a:prstGeom prst="rect">
            <a:avLst/>
          </a:prstGeom>
        </p:spPr>
      </p:pic>
      <p:sp>
        <p:nvSpPr>
          <p:cNvPr id="7" name="Content Placeholder 6"/>
          <p:cNvSpPr>
            <a:spLocks noGrp="1"/>
          </p:cNvSpPr>
          <p:nvPr>
            <p:ph sz="quarter" idx="10" hasCustomPrompt="1"/>
          </p:nvPr>
        </p:nvSpPr>
        <p:spPr>
          <a:xfrm>
            <a:off x="1171921" y="3493827"/>
            <a:ext cx="6858896" cy="477492"/>
          </a:xfrm>
        </p:spPr>
        <p:txBody>
          <a:bodyPr anchor="ctr">
            <a:normAutofit/>
          </a:bodyPr>
          <a:lstStyle>
            <a:lvl1pPr algn="ctr">
              <a:defRPr sz="1500" b="1" i="0" spc="300">
                <a:solidFill>
                  <a:schemeClr val="accent2"/>
                </a:solidFill>
                <a:latin typeface="Overpass SemiBold" charset="0"/>
                <a:ea typeface="Overpass SemiBold" charset="0"/>
                <a:cs typeface="Overpass SemiBold"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9" name="Picture 8"/>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10" name="TextBox 9"/>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11" name="TextBox 10"/>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2" name="Rectangle 11"/>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077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0053" y="1470806"/>
            <a:ext cx="7640141" cy="1094928"/>
          </a:xfrm>
        </p:spPr>
        <p:txBody>
          <a:bodyPr>
            <a:noAutofit/>
          </a:bodyPr>
          <a:lstStyle>
            <a:lvl1pPr algn="ctr">
              <a:defRPr lang="en-US" sz="3200" b="1" i="0" kern="1200" dirty="0">
                <a:solidFill>
                  <a:schemeClr val="bg1"/>
                </a:solidFill>
                <a:latin typeface="Overpass SemiBold" charset="0"/>
                <a:ea typeface="Overpass SemiBold" charset="0"/>
                <a:cs typeface="Overpass SemiBold" charset="0"/>
              </a:defRPr>
            </a:lvl1pPr>
          </a:lstStyle>
          <a:p>
            <a:pPr marL="0" lvl="0" indent="0" algn="l" defTabSz="685800" rtl="0" eaLnBrk="1" latinLnBrk="0" hangingPunct="1">
              <a:lnSpc>
                <a:spcPct val="100000"/>
              </a:lnSpc>
              <a:spcBef>
                <a:spcPts val="800"/>
              </a:spcBef>
              <a:buFont typeface="Arial" panose="020B0604020202020204" pitchFamily="34" charset="0"/>
              <a:buNone/>
            </a:pPr>
            <a:r>
              <a:rPr lang="en-US" dirty="0"/>
              <a:t>Click to edit master title style</a:t>
            </a:r>
          </a:p>
        </p:txBody>
      </p:sp>
      <p:sp>
        <p:nvSpPr>
          <p:cNvPr id="4" name="Content Placeholder 9"/>
          <p:cNvSpPr>
            <a:spLocks noGrp="1"/>
          </p:cNvSpPr>
          <p:nvPr>
            <p:ph sz="quarter" idx="13" hasCustomPrompt="1"/>
          </p:nvPr>
        </p:nvSpPr>
        <p:spPr>
          <a:xfrm>
            <a:off x="720053" y="3110949"/>
            <a:ext cx="7668572" cy="380440"/>
          </a:xfrm>
        </p:spPr>
        <p:txBody>
          <a:bodyPr anchor="ctr">
            <a:normAutofit/>
          </a:bodyPr>
          <a:lstStyle>
            <a:lvl1pPr>
              <a:defRPr sz="1600" b="1" i="0" spc="300">
                <a:solidFill>
                  <a:schemeClr val="accent2"/>
                </a:solidFill>
                <a:latin typeface="Overpass SemiBold" charset="0"/>
                <a:ea typeface="Overpass SemiBold" charset="0"/>
                <a:cs typeface="Overpass SemiBold"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marL="0" marR="0" lvl="0" indent="0" algn="l" defTabSz="685800" rtl="0" eaLnBrk="1" fontAlgn="auto" latinLnBrk="0" hangingPunct="1">
              <a:lnSpc>
                <a:spcPct val="100000"/>
              </a:lnSpc>
              <a:spcBef>
                <a:spcPts val="800"/>
              </a:spcBef>
              <a:spcAft>
                <a:spcPts val="0"/>
              </a:spcAft>
              <a:buClrTx/>
              <a:buSzTx/>
              <a:buFont typeface="Arial" panose="020B0604020202020204" pitchFamily="34" charset="0"/>
              <a:buNone/>
              <a:tabLst/>
              <a:defRPr/>
            </a:pPr>
            <a:r>
              <a:rPr lang="en-US" dirty="0"/>
              <a:t>CLICK TO EDIT MASTER TITLE STYLE</a:t>
            </a:r>
          </a:p>
        </p:txBody>
      </p:sp>
      <p:sp>
        <p:nvSpPr>
          <p:cNvPr id="5"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7" name="TextBox 6"/>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9" name="TextBox 8"/>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0" name="Rectangle 9"/>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ex">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48484" y="339394"/>
            <a:ext cx="7640141" cy="416141"/>
          </a:xfrm>
        </p:spPr>
        <p:txBody>
          <a:bodyPr>
            <a:noAutofit/>
          </a:bodyPr>
          <a:lstStyle>
            <a:lvl1pPr>
              <a:defRPr sz="1600" b="1" i="0" spc="600">
                <a:solidFill>
                  <a:schemeClr val="accent2"/>
                </a:solidFill>
                <a:latin typeface="Overpass" charset="0"/>
                <a:ea typeface="Overpass" charset="0"/>
                <a:cs typeface="Overpass" charset="0"/>
              </a:defRPr>
            </a:lvl1pPr>
          </a:lstStyle>
          <a:p>
            <a:r>
              <a:rPr lang="en-US" dirty="0"/>
              <a:t>CLICK TO EDIT MASTER TITLE STYLE</a:t>
            </a:r>
          </a:p>
        </p:txBody>
      </p:sp>
      <p:sp>
        <p:nvSpPr>
          <p:cNvPr id="4" name="Content Placeholder 9"/>
          <p:cNvSpPr>
            <a:spLocks noGrp="1"/>
          </p:cNvSpPr>
          <p:nvPr>
            <p:ph sz="quarter" idx="13"/>
          </p:nvPr>
        </p:nvSpPr>
        <p:spPr>
          <a:xfrm>
            <a:off x="720053" y="928468"/>
            <a:ext cx="7668572" cy="3334043"/>
          </a:xfrm>
        </p:spPr>
        <p:txBody>
          <a:bodyPr anchor="ctr">
            <a:normAutofit/>
          </a:bodyPr>
          <a:lstStyle>
            <a:lvl1pPr>
              <a:defRPr sz="3000" b="1" i="0">
                <a:solidFill>
                  <a:schemeClr val="bg1"/>
                </a:solidFill>
                <a:latin typeface="Overpass SemiBold" charset="0"/>
                <a:ea typeface="Overpass SemiBold" charset="0"/>
                <a:cs typeface="Overpass SemiBold"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5"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7" name="TextBox 6"/>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9" name="TextBox 8"/>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0" name="Rectangle 9"/>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427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6_Custom Layout">
    <p:bg>
      <p:bgPr>
        <a:solidFill>
          <a:schemeClr val="accent1"/>
        </a:solidFill>
        <a:effectLst/>
      </p:bgPr>
    </p:bg>
    <p:spTree>
      <p:nvGrpSpPr>
        <p:cNvPr id="1" name=""/>
        <p:cNvGrpSpPr/>
        <p:nvPr/>
      </p:nvGrpSpPr>
      <p:grpSpPr>
        <a:xfrm>
          <a:off x="0" y="0"/>
          <a:ext cx="0" cy="0"/>
          <a:chOff x="0" y="0"/>
          <a:chExt cx="0" cy="0"/>
        </a:xfrm>
      </p:grpSpPr>
      <p:sp>
        <p:nvSpPr>
          <p:cNvPr id="16" name="TextBox 15"/>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21"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22" name="Picture 2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23" name="TextBox 22"/>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24" name="Rectangle 23"/>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ontent Placeholder 9"/>
          <p:cNvSpPr>
            <a:spLocks noGrp="1"/>
          </p:cNvSpPr>
          <p:nvPr>
            <p:ph sz="quarter" idx="13"/>
          </p:nvPr>
        </p:nvSpPr>
        <p:spPr>
          <a:xfrm>
            <a:off x="589460" y="928468"/>
            <a:ext cx="7776241" cy="3334044"/>
          </a:xfrm>
        </p:spPr>
        <p:txBody>
          <a:bodyPr anchor="ctr">
            <a:normAutofit/>
          </a:bodyPr>
          <a:lstStyle>
            <a:lvl1pPr algn="ctr">
              <a:defRPr sz="2800" b="0" i="0">
                <a:solidFill>
                  <a:schemeClr val="bg1"/>
                </a:solidFill>
                <a:latin typeface="Overpass ExtraLight" charset="0"/>
                <a:ea typeface="Overpass ExtraLight" charset="0"/>
                <a:cs typeface="Overpass Extra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28" name="Title 1"/>
          <p:cNvSpPr>
            <a:spLocks noGrp="1"/>
          </p:cNvSpPr>
          <p:nvPr>
            <p:ph type="title" hasCustomPrompt="1"/>
          </p:nvPr>
        </p:nvSpPr>
        <p:spPr>
          <a:xfrm>
            <a:off x="589460" y="339394"/>
            <a:ext cx="7776242" cy="416141"/>
          </a:xfrm>
        </p:spPr>
        <p:txBody>
          <a:bodyPr>
            <a:noAutofit/>
          </a:bodyPr>
          <a:lstStyle>
            <a:lvl1pPr algn="ctr">
              <a:defRPr sz="1600" b="1" i="0" spc="600">
                <a:solidFill>
                  <a:schemeClr val="accent2"/>
                </a:solidFill>
                <a:latin typeface="Overpass" charset="0"/>
                <a:ea typeface="Overpass" charset="0"/>
                <a:cs typeface="Overpass" charset="0"/>
              </a:defRPr>
            </a:lvl1pPr>
          </a:lstStyle>
          <a:p>
            <a:r>
              <a:rPr lang="en-US" dirty="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_Custom Layout">
    <p:bg>
      <p:bgPr>
        <a:solidFill>
          <a:schemeClr val="accent4"/>
        </a:solidFill>
        <a:effectLst/>
      </p:bgPr>
    </p:bg>
    <p:spTree>
      <p:nvGrpSpPr>
        <p:cNvPr id="1" name=""/>
        <p:cNvGrpSpPr/>
        <p:nvPr/>
      </p:nvGrpSpPr>
      <p:grpSpPr>
        <a:xfrm>
          <a:off x="0" y="0"/>
          <a:ext cx="0" cy="0"/>
          <a:chOff x="0" y="0"/>
          <a:chExt cx="0" cy="0"/>
        </a:xfrm>
      </p:grpSpPr>
      <p:sp>
        <p:nvSpPr>
          <p:cNvPr id="16" name="TextBox 15"/>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21"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22" name="Picture 2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23" name="TextBox 22"/>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24" name="Rectangle 23"/>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ontent Placeholder 9"/>
          <p:cNvSpPr>
            <a:spLocks noGrp="1"/>
          </p:cNvSpPr>
          <p:nvPr>
            <p:ph sz="quarter" idx="13"/>
          </p:nvPr>
        </p:nvSpPr>
        <p:spPr>
          <a:xfrm>
            <a:off x="589460" y="928468"/>
            <a:ext cx="7776241" cy="3334044"/>
          </a:xfrm>
        </p:spPr>
        <p:txBody>
          <a:bodyPr anchor="ctr">
            <a:normAutofit/>
          </a:bodyPr>
          <a:lstStyle>
            <a:lvl1pPr algn="ctr">
              <a:defRPr sz="2800" b="0" i="0">
                <a:solidFill>
                  <a:schemeClr val="bg1"/>
                </a:solidFill>
                <a:latin typeface="Overpass ExtraLight" charset="0"/>
                <a:ea typeface="Overpass ExtraLight" charset="0"/>
                <a:cs typeface="Overpass Extra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28" name="Title 1"/>
          <p:cNvSpPr>
            <a:spLocks noGrp="1"/>
          </p:cNvSpPr>
          <p:nvPr>
            <p:ph type="title" hasCustomPrompt="1"/>
          </p:nvPr>
        </p:nvSpPr>
        <p:spPr>
          <a:xfrm>
            <a:off x="589460" y="339394"/>
            <a:ext cx="7776242" cy="416141"/>
          </a:xfrm>
        </p:spPr>
        <p:txBody>
          <a:bodyPr>
            <a:noAutofit/>
          </a:bodyPr>
          <a:lstStyle>
            <a:lvl1pPr algn="ctr">
              <a:defRPr sz="1600" b="1" i="0" spc="600">
                <a:solidFill>
                  <a:schemeClr val="accent2"/>
                </a:solidFill>
                <a:latin typeface="Overpass" charset="0"/>
                <a:ea typeface="Overpass" charset="0"/>
                <a:cs typeface="Overpass"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s">
    <p:bg>
      <p:bgPr>
        <a:solidFill>
          <a:srgbClr val="12497F">
            <a:alpha val="0"/>
          </a:srgb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a:noFill/>
          <a:ln>
            <a:noFill/>
          </a:ln>
        </p:spPr>
      </p:pic>
      <p:sp>
        <p:nvSpPr>
          <p:cNvPr id="2" name="Rectangle 1"/>
          <p:cNvSpPr/>
          <p:nvPr userDrawn="1"/>
        </p:nvSpPr>
        <p:spPr>
          <a:xfrm>
            <a:off x="0" y="-1"/>
            <a:ext cx="9144001" cy="5143501"/>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Hexagon 2"/>
          <p:cNvSpPr/>
          <p:nvPr userDrawn="1"/>
        </p:nvSpPr>
        <p:spPr>
          <a:xfrm rot="5400000">
            <a:off x="4066244" y="735110"/>
            <a:ext cx="822672" cy="705674"/>
          </a:xfrm>
          <a:prstGeom prst="hexagon">
            <a:avLst>
              <a:gd name="adj" fmla="val 29981"/>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0"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13" name="TextBox 12"/>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15" name="Rectangle 14"/>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9"/>
          <p:cNvSpPr>
            <a:spLocks noGrp="1"/>
          </p:cNvSpPr>
          <p:nvPr>
            <p:ph sz="quarter" idx="13"/>
          </p:nvPr>
        </p:nvSpPr>
        <p:spPr>
          <a:xfrm>
            <a:off x="589460" y="1664150"/>
            <a:ext cx="7776241" cy="1815200"/>
          </a:xfrm>
        </p:spPr>
        <p:txBody>
          <a:bodyPr anchor="ctr">
            <a:normAutofit/>
          </a:bodyPr>
          <a:lstStyle>
            <a:lvl1pPr algn="ctr">
              <a:defRPr sz="2800" b="0" i="1">
                <a:solidFill>
                  <a:schemeClr val="bg1"/>
                </a:solidFill>
                <a:latin typeface="Overpass ExtraLight" charset="0"/>
                <a:ea typeface="Overpass ExtraLight" charset="0"/>
                <a:cs typeface="Overpass Extra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4" name="TextBox 3"/>
          <p:cNvSpPr txBox="1"/>
          <p:nvPr userDrawn="1"/>
        </p:nvSpPr>
        <p:spPr>
          <a:xfrm>
            <a:off x="4202738" y="774904"/>
            <a:ext cx="527709" cy="1015663"/>
          </a:xfrm>
          <a:prstGeom prst="rect">
            <a:avLst/>
          </a:prstGeom>
          <a:noFill/>
        </p:spPr>
        <p:txBody>
          <a:bodyPr wrap="none" rtlCol="0">
            <a:spAutoFit/>
          </a:bodyPr>
          <a:lstStyle/>
          <a:p>
            <a:r>
              <a:rPr lang="en-US" sz="6000" b="1" i="0" dirty="0">
                <a:solidFill>
                  <a:schemeClr val="accent1"/>
                </a:solidFill>
                <a:latin typeface="Overpass SemiBold" charset="0"/>
                <a:ea typeface="Overpass SemiBold" charset="0"/>
                <a:cs typeface="Overpass SemiBold" charset="0"/>
              </a:rPr>
              <a:t>“</a:t>
            </a:r>
          </a:p>
        </p:txBody>
      </p:sp>
      <p:sp>
        <p:nvSpPr>
          <p:cNvPr id="17" name="Title 1"/>
          <p:cNvSpPr>
            <a:spLocks noGrp="1"/>
          </p:cNvSpPr>
          <p:nvPr>
            <p:ph type="title" hasCustomPrompt="1"/>
          </p:nvPr>
        </p:nvSpPr>
        <p:spPr>
          <a:xfrm>
            <a:off x="589460" y="3645072"/>
            <a:ext cx="7776242" cy="638693"/>
          </a:xfrm>
        </p:spPr>
        <p:txBody>
          <a:bodyPr wrap="square" anchor="t">
            <a:noAutofit/>
          </a:bodyPr>
          <a:lstStyle>
            <a:lvl1pPr algn="ctr">
              <a:lnSpc>
                <a:spcPct val="100000"/>
              </a:lnSpc>
              <a:spcBef>
                <a:spcPts val="500"/>
              </a:spcBef>
              <a:defRPr sz="1400" b="1" i="0" spc="300">
                <a:solidFill>
                  <a:schemeClr val="accent2"/>
                </a:solidFill>
                <a:latin typeface="Overpass" charset="0"/>
                <a:ea typeface="Overpass" charset="0"/>
                <a:cs typeface="Overpass" charset="0"/>
              </a:defRPr>
            </a:lvl1pPr>
          </a:lstStyle>
          <a:p>
            <a:r>
              <a:rPr lang="en-US" dirty="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9_Custom Layou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bg1"/>
                </a:solidFill>
              </a:defRPr>
            </a:lvl1pPr>
          </a:lstStyle>
          <a:p>
            <a:r>
              <a:rPr lang="en-US" dirty="0"/>
              <a:t>Click to edit Master title style</a:t>
            </a:r>
          </a:p>
        </p:txBody>
      </p:sp>
      <p:sp>
        <p:nvSpPr>
          <p:cNvPr id="8" name="Content Placeholder 9"/>
          <p:cNvSpPr>
            <a:spLocks noGrp="1"/>
          </p:cNvSpPr>
          <p:nvPr>
            <p:ph sz="quarter" idx="13"/>
          </p:nvPr>
        </p:nvSpPr>
        <p:spPr>
          <a:xfrm>
            <a:off x="720053" y="1207493"/>
            <a:ext cx="7565324" cy="3344629"/>
          </a:xfrm>
        </p:spPr>
        <p:txBody>
          <a:bodyPr lIns="0" tIns="46800">
            <a:noAutofit/>
          </a:bodyPr>
          <a:lstStyle>
            <a:lvl1pPr>
              <a:lnSpc>
                <a:spcPts val="2600"/>
              </a:lnSpc>
              <a:spcBef>
                <a:spcPts val="700"/>
              </a:spcBef>
              <a:defRPr sz="2000">
                <a:solidFill>
                  <a:schemeClr val="bg1"/>
                </a:solidFill>
              </a:defRPr>
            </a:lvl1pPr>
            <a:lvl2pPr marL="539750" indent="-266700">
              <a:buSzPct val="100000"/>
              <a:buFont typeface="Arial" charset="0"/>
              <a:buChar char="•"/>
              <a:tabLst/>
              <a:defRPr sz="1700">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0"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12" name="TextBox 11"/>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13" name="Rectangle 12"/>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0_Custom Layou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bg1"/>
                </a:solidFill>
              </a:defRPr>
            </a:lvl1pPr>
          </a:lstStyle>
          <a:p>
            <a:r>
              <a:rPr lang="en-US" dirty="0"/>
              <a:t>Click to edit Master title style</a:t>
            </a:r>
          </a:p>
        </p:txBody>
      </p:sp>
      <p:sp>
        <p:nvSpPr>
          <p:cNvPr id="8" name="Content Placeholder 9"/>
          <p:cNvSpPr>
            <a:spLocks noGrp="1"/>
          </p:cNvSpPr>
          <p:nvPr>
            <p:ph sz="quarter" idx="13"/>
          </p:nvPr>
        </p:nvSpPr>
        <p:spPr>
          <a:xfrm>
            <a:off x="720053" y="1207493"/>
            <a:ext cx="7565324" cy="3344629"/>
          </a:xfrm>
        </p:spPr>
        <p:txBody>
          <a:bodyPr lIns="0" tIns="46800">
            <a:noAutofit/>
          </a:bodyPr>
          <a:lstStyle>
            <a:lvl1pPr>
              <a:lnSpc>
                <a:spcPts val="2600"/>
              </a:lnSpc>
              <a:spcBef>
                <a:spcPts val="700"/>
              </a:spcBef>
              <a:defRPr sz="2000">
                <a:solidFill>
                  <a:schemeClr val="bg1"/>
                </a:solidFill>
              </a:defRPr>
            </a:lvl1pPr>
            <a:lvl2pPr marL="539750" indent="-266700">
              <a:buClr>
                <a:schemeClr val="accent1"/>
              </a:buClr>
              <a:buSzPct val="100000"/>
              <a:buFont typeface="Arial" charset="0"/>
              <a:buChar char="•"/>
              <a:tabLst/>
              <a:defRPr sz="1700">
                <a:solidFill>
                  <a:schemeClr val="bg1"/>
                </a:solidFill>
              </a:defRPr>
            </a:lvl2pPr>
            <a:lvl3pPr>
              <a:buClr>
                <a:schemeClr val="accent1"/>
              </a:buClr>
              <a:defRPr>
                <a:solidFill>
                  <a:schemeClr val="bg1"/>
                </a:solidFill>
              </a:defRPr>
            </a:lvl3pPr>
            <a:lvl4pPr>
              <a:buClr>
                <a:schemeClr val="accent1"/>
              </a:buClr>
              <a:defRPr>
                <a:solidFill>
                  <a:schemeClr val="bg1"/>
                </a:solidFill>
              </a:defRPr>
            </a:lvl4pPr>
            <a:lvl5pPr>
              <a:buClr>
                <a:schemeClr val="accent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0409" y="4742468"/>
            <a:ext cx="3919898" cy="184666"/>
          </a:xfrm>
          <a:prstGeom prst="rect">
            <a:avLst/>
          </a:prstGeom>
          <a:noFill/>
        </p:spPr>
        <p:txBody>
          <a:bodyPr wrap="square" lIns="0" rtlCol="0">
            <a:spAutoFit/>
          </a:bodyPr>
          <a:lstStyle/>
          <a:p>
            <a:r>
              <a:rPr lang="en-US" sz="600" b="0" i="0" spc="200" dirty="0">
                <a:solidFill>
                  <a:schemeClr val="bg1">
                    <a:alpha val="49000"/>
                  </a:schemeClr>
                </a:solidFill>
                <a:latin typeface="Overpass" charset="0"/>
                <a:ea typeface="Overpass" charset="0"/>
                <a:cs typeface="Overpass" charset="0"/>
              </a:rPr>
              <a:t>EUROPEAN PUBLIC</a:t>
            </a:r>
            <a:r>
              <a:rPr lang="en-US" sz="600" b="0" i="0" spc="200" baseline="0" dirty="0">
                <a:solidFill>
                  <a:schemeClr val="bg1">
                    <a:alpha val="49000"/>
                  </a:schemeClr>
                </a:solidFill>
                <a:latin typeface="Overpass" charset="0"/>
                <a:ea typeface="Overpass" charset="0"/>
                <a:cs typeface="Overpass" charset="0"/>
              </a:rPr>
              <a:t> </a:t>
            </a:r>
            <a:r>
              <a:rPr lang="en-US" sz="600" b="0" i="0" spc="200" dirty="0">
                <a:solidFill>
                  <a:schemeClr val="bg1">
                    <a:alpha val="49000"/>
                  </a:schemeClr>
                </a:solidFill>
                <a:latin typeface="Overpass" charset="0"/>
                <a:ea typeface="Overpass" charset="0"/>
                <a:cs typeface="Overpass" charset="0"/>
              </a:rPr>
              <a:t>REAL ESTATE ASSOCIATION</a:t>
            </a:r>
          </a:p>
        </p:txBody>
      </p:sp>
      <p:sp>
        <p:nvSpPr>
          <p:cNvPr id="10" name="Slide Number Placeholder 5"/>
          <p:cNvSpPr txBox="1">
            <a:spLocks/>
          </p:cNvSpPr>
          <p:nvPr userDrawn="1"/>
        </p:nvSpPr>
        <p:spPr>
          <a:xfrm>
            <a:off x="8488244" y="202058"/>
            <a:ext cx="444645" cy="273844"/>
          </a:xfrm>
          <a:prstGeom prst="rect">
            <a:avLst/>
          </a:prstGeom>
          <a:noFill/>
        </p:spPr>
        <p:txBody>
          <a:bodyPr/>
          <a:lstStyle>
            <a:defPPr>
              <a:defRPr lang="en-US"/>
            </a:defPPr>
            <a:lvl1pPr marL="0" algn="ctr" defTabSz="685800" rtl="0" eaLnBrk="1" latinLnBrk="0" hangingPunct="1">
              <a:defRPr sz="1200" b="1" i="0" kern="1200">
                <a:solidFill>
                  <a:srgbClr val="12497F"/>
                </a:solidFill>
                <a:latin typeface="Overpass SemiBold" charset="0"/>
                <a:ea typeface="Overpass SemiBold" charset="0"/>
                <a:cs typeface="Overpass SemiBold"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0B8FA585-2405-754C-97FB-5D8345E544F0}" type="slidenum">
              <a:rPr lang="en-US" smtClean="0">
                <a:solidFill>
                  <a:schemeClr val="bg1"/>
                </a:solidFill>
              </a:rPr>
              <a:pPr/>
              <a:t>‹#›</a:t>
            </a:fld>
            <a:endParaRPr lang="en-US" dirty="0">
              <a:solidFill>
                <a:schemeClr val="bg1"/>
              </a:solidFill>
            </a:endParaRPr>
          </a:p>
        </p:txBody>
      </p:sp>
      <p:pic>
        <p:nvPicPr>
          <p:cNvPr id="11" name="Picture 10"/>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72752" y="4637615"/>
            <a:ext cx="275627" cy="312796"/>
          </a:xfrm>
          <a:prstGeom prst="rect">
            <a:avLst/>
          </a:prstGeom>
        </p:spPr>
      </p:pic>
      <p:sp>
        <p:nvSpPr>
          <p:cNvPr id="12" name="TextBox 11"/>
          <p:cNvSpPr txBox="1"/>
          <p:nvPr userDrawn="1"/>
        </p:nvSpPr>
        <p:spPr>
          <a:xfrm>
            <a:off x="8476116" y="1687890"/>
            <a:ext cx="440890" cy="1886670"/>
          </a:xfrm>
          <a:prstGeom prst="rect">
            <a:avLst/>
          </a:prstGeom>
          <a:noFill/>
        </p:spPr>
        <p:txBody>
          <a:bodyPr vert="wordArtVert" wrap="none" rtlCol="0">
            <a:spAutoFit/>
          </a:bodyPr>
          <a:lstStyle/>
          <a:p>
            <a:r>
              <a:rPr lang="en-US" sz="1200" b="0" i="0" spc="1500" baseline="0" dirty="0">
                <a:solidFill>
                  <a:schemeClr val="bg1">
                    <a:alpha val="25000"/>
                  </a:schemeClr>
                </a:solidFill>
                <a:latin typeface="Overpass" charset="0"/>
                <a:ea typeface="Overpass" charset="0"/>
                <a:cs typeface="Overpass" charset="0"/>
              </a:rPr>
              <a:t>EPRA</a:t>
            </a:r>
          </a:p>
        </p:txBody>
      </p:sp>
      <p:sp>
        <p:nvSpPr>
          <p:cNvPr id="13" name="Rectangle 12"/>
          <p:cNvSpPr/>
          <p:nvPr userDrawn="1"/>
        </p:nvSpPr>
        <p:spPr>
          <a:xfrm>
            <a:off x="9096374" y="0"/>
            <a:ext cx="47625"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ext Placeholder 21"/>
          <p:cNvSpPr>
            <a:spLocks noGrp="1"/>
          </p:cNvSpPr>
          <p:nvPr>
            <p:ph type="body" idx="1"/>
          </p:nvPr>
        </p:nvSpPr>
        <p:spPr>
          <a:xfrm>
            <a:off x="720053" y="1362130"/>
            <a:ext cx="7565324" cy="3262312"/>
          </a:xfrm>
          <a:prstGeom prst="rect">
            <a:avLst/>
          </a:prstGeom>
        </p:spPr>
        <p:txBody>
          <a:bodyPr vert="horz" lIns="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Placeholder 22"/>
          <p:cNvSpPr>
            <a:spLocks noGrp="1"/>
          </p:cNvSpPr>
          <p:nvPr>
            <p:ph type="title"/>
          </p:nvPr>
        </p:nvSpPr>
        <p:spPr>
          <a:xfrm>
            <a:off x="720053" y="427384"/>
            <a:ext cx="7565324" cy="585966"/>
          </a:xfrm>
          <a:prstGeom prst="rect">
            <a:avLst/>
          </a:prstGeom>
        </p:spPr>
        <p:txBody>
          <a:bodyPr vert="horz" lIns="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732658620"/>
      </p:ext>
    </p:extLst>
  </p:cSld>
  <p:clrMap bg1="lt1" tx1="dk1" bg2="lt2" tx2="dk2" accent1="accent1" accent2="accent2" accent3="accent3" accent4="accent4" accent5="accent5" accent6="accent6" hlink="hlink" folHlink="folHlink"/>
  <p:sldLayoutIdLst>
    <p:sldLayoutId id="2147483661" r:id="rId1"/>
    <p:sldLayoutId id="2147483701" r:id="rId2"/>
    <p:sldLayoutId id="2147483700" r:id="rId3"/>
    <p:sldLayoutId id="2147483690" r:id="rId4"/>
    <p:sldLayoutId id="2147483691" r:id="rId5"/>
    <p:sldLayoutId id="2147483693" r:id="rId6"/>
    <p:sldLayoutId id="2147483686" r:id="rId7"/>
    <p:sldLayoutId id="2147483697" r:id="rId8"/>
    <p:sldLayoutId id="2147483698" r:id="rId9"/>
    <p:sldLayoutId id="2147483678" r:id="rId10"/>
    <p:sldLayoutId id="2147483696" r:id="rId11"/>
    <p:sldLayoutId id="2147483702" r:id="rId12"/>
    <p:sldLayoutId id="2147483699" r:id="rId13"/>
    <p:sldLayoutId id="2147483694" r:id="rId14"/>
    <p:sldLayoutId id="2147483695" r:id="rId15"/>
  </p:sldLayoutIdLst>
  <p:hf hdr="0" ftr="0" dt="0"/>
  <p:txStyles>
    <p:titleStyle>
      <a:lvl1pPr algn="l" defTabSz="685800" rtl="0" eaLnBrk="1" latinLnBrk="0" hangingPunct="1">
        <a:lnSpc>
          <a:spcPct val="90000"/>
        </a:lnSpc>
        <a:spcBef>
          <a:spcPct val="0"/>
        </a:spcBef>
        <a:buNone/>
        <a:defRPr sz="3300" b="1" i="0" kern="1200">
          <a:solidFill>
            <a:schemeClr val="accent1"/>
          </a:solidFill>
          <a:latin typeface="Overpass SemiBold" charset="0"/>
          <a:ea typeface="Overpass SemiBold" charset="0"/>
          <a:cs typeface="Overpass SemiBold" charset="0"/>
        </a:defRPr>
      </a:lvl1pPr>
    </p:titleStyle>
    <p:bodyStyle>
      <a:lvl1pPr marL="0" indent="0" algn="l" defTabSz="685800" rtl="0" eaLnBrk="1" latinLnBrk="0" hangingPunct="1">
        <a:lnSpc>
          <a:spcPct val="100000"/>
        </a:lnSpc>
        <a:spcBef>
          <a:spcPts val="800"/>
        </a:spcBef>
        <a:buFont typeface="Arial" panose="020B0604020202020204" pitchFamily="34" charset="0"/>
        <a:buNone/>
        <a:defRPr sz="1800" b="0" i="0" kern="1200">
          <a:solidFill>
            <a:schemeClr val="accent1"/>
          </a:solidFill>
          <a:latin typeface="Overpass Light" charset="0"/>
          <a:ea typeface="Overpass Light" charset="0"/>
          <a:cs typeface="Overpass Light" charset="0"/>
        </a:defRPr>
      </a:lvl1pPr>
      <a:lvl2pPr marL="539750" indent="-266700" algn="l" defTabSz="685800" rtl="0" eaLnBrk="1" latinLnBrk="0" hangingPunct="1">
        <a:lnSpc>
          <a:spcPct val="100000"/>
        </a:lnSpc>
        <a:spcBef>
          <a:spcPts val="600"/>
        </a:spcBef>
        <a:buClr>
          <a:schemeClr val="accent4"/>
        </a:buClr>
        <a:buSzPct val="100000"/>
        <a:buFont typeface="Arial" charset="0"/>
        <a:buChar char="•"/>
        <a:tabLst/>
        <a:defRPr sz="1700" b="0" i="0" kern="1200">
          <a:solidFill>
            <a:schemeClr val="accent1"/>
          </a:solidFill>
          <a:latin typeface="Overpass Light" charset="0"/>
          <a:ea typeface="Overpass Light" charset="0"/>
          <a:cs typeface="Overpass Light" charset="0"/>
        </a:defRPr>
      </a:lvl2pPr>
      <a:lvl3pPr marL="846138" indent="-266700" algn="l" defTabSz="685800" rtl="0" eaLnBrk="1" latinLnBrk="0" hangingPunct="1">
        <a:lnSpc>
          <a:spcPct val="100000"/>
        </a:lnSpc>
        <a:spcBef>
          <a:spcPts val="375"/>
        </a:spcBef>
        <a:buClr>
          <a:schemeClr val="accent4"/>
        </a:buClr>
        <a:buFont typeface="Arial" panose="020B0604020202020204" pitchFamily="34" charset="0"/>
        <a:buChar char="•"/>
        <a:tabLst/>
        <a:defRPr sz="1500" b="0" i="0" kern="1200">
          <a:solidFill>
            <a:schemeClr val="accent1"/>
          </a:solidFill>
          <a:latin typeface="Overpass Light" charset="0"/>
          <a:ea typeface="Overpass Light" charset="0"/>
          <a:cs typeface="Overpass Light" charset="0"/>
        </a:defRPr>
      </a:lvl3pPr>
      <a:lvl4pPr marL="1200150" indent="-171450" algn="l" defTabSz="685800" rtl="0" eaLnBrk="1" latinLnBrk="0" hangingPunct="1">
        <a:lnSpc>
          <a:spcPct val="100000"/>
        </a:lnSpc>
        <a:spcBef>
          <a:spcPts val="375"/>
        </a:spcBef>
        <a:buClr>
          <a:schemeClr val="accent4"/>
        </a:buClr>
        <a:buFont typeface="Arial" panose="020B0604020202020204" pitchFamily="34" charset="0"/>
        <a:buChar char="•"/>
        <a:defRPr sz="1350" b="0" i="0" kern="1200">
          <a:solidFill>
            <a:schemeClr val="accent1"/>
          </a:solidFill>
          <a:latin typeface="Overpass Light" charset="0"/>
          <a:ea typeface="Overpass Light" charset="0"/>
          <a:cs typeface="Overpass Light" charset="0"/>
        </a:defRPr>
      </a:lvl4pPr>
      <a:lvl5pPr marL="1543050" indent="-171450" algn="l" defTabSz="685800" rtl="0" eaLnBrk="1" latinLnBrk="0" hangingPunct="1">
        <a:lnSpc>
          <a:spcPct val="100000"/>
        </a:lnSpc>
        <a:spcBef>
          <a:spcPts val="375"/>
        </a:spcBef>
        <a:buClr>
          <a:schemeClr val="accent4"/>
        </a:buClr>
        <a:buFont typeface="Arial" panose="020B0604020202020204" pitchFamily="34" charset="0"/>
        <a:buChar char="•"/>
        <a:defRPr sz="1350" b="0" i="0" kern="1200">
          <a:solidFill>
            <a:schemeClr val="accent1"/>
          </a:solidFill>
          <a:latin typeface="Overpass Light" charset="0"/>
          <a:ea typeface="Overpass Light" charset="0"/>
          <a:cs typeface="Overpass Light"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tags" Target="../tags/tag5.xml"/><Relationship Id="rId5" Type="http://schemas.openxmlformats.org/officeDocument/2006/relationships/chart" Target="../charts/chart8.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hyperlink" Target="http://www.epra.com/" TargetMode="External"/><Relationship Id="rId2" Type="http://schemas.openxmlformats.org/officeDocument/2006/relationships/hyperlink" Target="mailto:info@epra.com" TargetMode="External"/><Relationship Id="rId1" Type="http://schemas.openxmlformats.org/officeDocument/2006/relationships/slideLayout" Target="../slideLayouts/slideLayout11.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4.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EPRA Index slide</a:t>
            </a:r>
          </a:p>
        </p:txBody>
      </p:sp>
      <p:sp>
        <p:nvSpPr>
          <p:cNvPr id="3" name="Content Placeholder 2"/>
          <p:cNvSpPr>
            <a:spLocks noGrp="1"/>
          </p:cNvSpPr>
          <p:nvPr>
            <p:ph sz="quarter" idx="10"/>
          </p:nvPr>
        </p:nvSpPr>
        <p:spPr/>
        <p:txBody>
          <a:bodyPr/>
          <a:lstStyle/>
          <a:p>
            <a:r>
              <a:rPr lang="it-IT" dirty="0"/>
              <a:t>Data as of end of March 2021</a:t>
            </a:r>
          </a:p>
        </p:txBody>
      </p:sp>
    </p:spTree>
    <p:custDataLst>
      <p:tags r:id="rId1"/>
    </p:custDataLst>
    <p:extLst>
      <p:ext uri="{BB962C8B-B14F-4D97-AF65-F5344CB8AC3E}">
        <p14:creationId xmlns:p14="http://schemas.microsoft.com/office/powerpoint/2010/main" val="323123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a:extLst>
              <a:ext uri="{FF2B5EF4-FFF2-40B4-BE49-F238E27FC236}">
                <a16:creationId xmlns:a16="http://schemas.microsoft.com/office/drawing/2014/main" id="{BADBC9DF-26EB-4128-A103-8CCEC9F0FBA1}"/>
              </a:ext>
            </a:extLst>
          </p:cNvPr>
          <p:cNvGraphicFramePr>
            <a:graphicFrameLocks noChangeAspect="1"/>
          </p:cNvGraphicFramePr>
          <p:nvPr/>
        </p:nvGraphicFramePr>
        <p:xfrm>
          <a:off x="145472" y="717410"/>
          <a:ext cx="8853056" cy="3875435"/>
        </p:xfrm>
        <a:graphic>
          <a:graphicData uri="http://schemas.openxmlformats.org/presentationml/2006/ole">
            <mc:AlternateContent xmlns:mc="http://schemas.openxmlformats.org/markup-compatibility/2006">
              <mc:Choice xmlns:v="urn:schemas-microsoft-com:vml" Requires="v">
                <p:oleObj name="Worksheet" r:id="rId3" imgW="15563936" imgH="6273888" progId="Excel.Sheet.12">
                  <p:embed/>
                </p:oleObj>
              </mc:Choice>
              <mc:Fallback>
                <p:oleObj name="Worksheet" r:id="rId3" imgW="15563936" imgH="6273888" progId="Excel.Sheet.12">
                  <p:embed/>
                  <p:pic>
                    <p:nvPicPr>
                      <p:cNvPr id="10" name="Object 9">
                        <a:extLst>
                          <a:ext uri="{FF2B5EF4-FFF2-40B4-BE49-F238E27FC236}">
                            <a16:creationId xmlns:a16="http://schemas.microsoft.com/office/drawing/2014/main" id="{BADBC9DF-26EB-4128-A103-8CCEC9F0FBA1}"/>
                          </a:ext>
                        </a:extLst>
                      </p:cNvPr>
                      <p:cNvPicPr/>
                      <p:nvPr/>
                    </p:nvPicPr>
                    <p:blipFill>
                      <a:blip r:embed="rId4"/>
                      <a:stretch>
                        <a:fillRect/>
                      </a:stretch>
                    </p:blipFill>
                    <p:spPr>
                      <a:xfrm>
                        <a:off x="145472" y="717410"/>
                        <a:ext cx="8853056" cy="3875435"/>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33A2881-B873-4BBB-8A23-C5ABB0D9C669}"/>
              </a:ext>
            </a:extLst>
          </p:cNvPr>
          <p:cNvSpPr>
            <a:spLocks noGrp="1"/>
          </p:cNvSpPr>
          <p:nvPr>
            <p:ph type="title"/>
          </p:nvPr>
        </p:nvSpPr>
        <p:spPr>
          <a:xfrm>
            <a:off x="1475138" y="131444"/>
            <a:ext cx="6193724" cy="585966"/>
          </a:xfrm>
        </p:spPr>
        <p:txBody>
          <a:bodyPr>
            <a:normAutofit/>
          </a:bodyPr>
          <a:lstStyle/>
          <a:p>
            <a:pPr algn="ctr"/>
            <a:r>
              <a:rPr lang="en-GB" sz="2400" dirty="0">
                <a:latin typeface="Overpass SemiBold"/>
              </a:rPr>
              <a:t>Multi-asset comparison – performance</a:t>
            </a:r>
          </a:p>
        </p:txBody>
      </p:sp>
      <p:sp>
        <p:nvSpPr>
          <p:cNvPr id="3" name="TextBox 2">
            <a:extLst>
              <a:ext uri="{FF2B5EF4-FFF2-40B4-BE49-F238E27FC236}">
                <a16:creationId xmlns:a16="http://schemas.microsoft.com/office/drawing/2014/main" id="{44A1B0F4-9C5D-480E-A0DF-FA41EA8A2793}"/>
              </a:ext>
            </a:extLst>
          </p:cNvPr>
          <p:cNvSpPr txBox="1"/>
          <p:nvPr/>
        </p:nvSpPr>
        <p:spPr>
          <a:xfrm>
            <a:off x="3693925" y="4715950"/>
            <a:ext cx="1190065" cy="215444"/>
          </a:xfrm>
          <a:prstGeom prst="rect">
            <a:avLst/>
          </a:prstGeom>
          <a:noFill/>
        </p:spPr>
        <p:txBody>
          <a:bodyPr wrap="square" rtlCol="0">
            <a:spAutoFit/>
          </a:bodyPr>
          <a:lstStyle/>
          <a:p>
            <a:r>
              <a:rPr lang="en-GB" sz="800" dirty="0">
                <a:solidFill>
                  <a:schemeClr val="bg1">
                    <a:lumMod val="50000"/>
                  </a:schemeClr>
                </a:solidFill>
                <a:latin typeface="Overpass Light" panose="00000400000000000000"/>
              </a:rPr>
              <a:t>Annualised returns</a:t>
            </a:r>
          </a:p>
        </p:txBody>
      </p:sp>
      <p:sp>
        <p:nvSpPr>
          <p:cNvPr id="9" name="TextBox 8">
            <a:extLst>
              <a:ext uri="{FF2B5EF4-FFF2-40B4-BE49-F238E27FC236}">
                <a16:creationId xmlns:a16="http://schemas.microsoft.com/office/drawing/2014/main" id="{931D620A-5643-43F5-8F09-789E3E0EF53D}"/>
              </a:ext>
            </a:extLst>
          </p:cNvPr>
          <p:cNvSpPr txBox="1"/>
          <p:nvPr/>
        </p:nvSpPr>
        <p:spPr>
          <a:xfrm>
            <a:off x="4855043" y="4715950"/>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of:</a:t>
            </a:r>
            <a:r>
              <a:rPr lang="en-US" sz="800" dirty="0">
                <a:solidFill>
                  <a:schemeClr val="accent5"/>
                </a:solidFill>
                <a:latin typeface="Overpass Light" panose="00000400000000000000"/>
                <a:ea typeface="Overpass" charset="0"/>
                <a:cs typeface="Overpass" charset="0"/>
              </a:rPr>
              <a:t> March 31, 2021</a:t>
            </a:r>
            <a:endParaRPr lang="en-GB" sz="800" dirty="0">
              <a:latin typeface="Overpass Light" panose="00000400000000000000"/>
            </a:endParaRPr>
          </a:p>
        </p:txBody>
      </p:sp>
      <p:sp>
        <p:nvSpPr>
          <p:cNvPr id="26" name="TextBox 18">
            <a:extLst>
              <a:ext uri="{FF2B5EF4-FFF2-40B4-BE49-F238E27FC236}">
                <a16:creationId xmlns:a16="http://schemas.microsoft.com/office/drawing/2014/main" id="{727EB0EA-A6C1-4921-B6F9-1D12C758388D}"/>
              </a:ext>
            </a:extLst>
          </p:cNvPr>
          <p:cNvSpPr txBox="1"/>
          <p:nvPr/>
        </p:nvSpPr>
        <p:spPr>
          <a:xfrm rot="16200000">
            <a:off x="1190625" y="11039475"/>
            <a:ext cx="723900" cy="303213"/>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700">
                <a:latin typeface="Arial" panose="020B0604020202020204" pitchFamily="34" charset="0"/>
                <a:cs typeface="Arial" panose="020B0604020202020204" pitchFamily="34" charset="0"/>
              </a:rPr>
              <a:t>Worst performance</a:t>
            </a:r>
          </a:p>
        </p:txBody>
      </p:sp>
      <p:sp>
        <p:nvSpPr>
          <p:cNvPr id="27" name="Arrow: Up-Down 24">
            <a:extLst>
              <a:ext uri="{FF2B5EF4-FFF2-40B4-BE49-F238E27FC236}">
                <a16:creationId xmlns:a16="http://schemas.microsoft.com/office/drawing/2014/main" id="{9299E075-AAB6-4A3D-B770-70DFD7CD9B5C}"/>
              </a:ext>
            </a:extLst>
          </p:cNvPr>
          <p:cNvSpPr/>
          <p:nvPr/>
        </p:nvSpPr>
        <p:spPr>
          <a:xfrm>
            <a:off x="668300" y="968712"/>
            <a:ext cx="56735" cy="2753028"/>
          </a:xfrm>
          <a:prstGeom prst="upDownArrow">
            <a:avLst/>
          </a:prstGeom>
          <a:ln>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GB">
              <a:solidFill>
                <a:srgbClr val="12497F"/>
              </a:solidFill>
            </a:endParaRPr>
          </a:p>
        </p:txBody>
      </p:sp>
      <p:sp>
        <p:nvSpPr>
          <p:cNvPr id="28" name="TextBox 12">
            <a:extLst>
              <a:ext uri="{FF2B5EF4-FFF2-40B4-BE49-F238E27FC236}">
                <a16:creationId xmlns:a16="http://schemas.microsoft.com/office/drawing/2014/main" id="{773BB14A-F51A-499C-BF62-316CC5AF7BB6}"/>
              </a:ext>
            </a:extLst>
          </p:cNvPr>
          <p:cNvSpPr txBox="1"/>
          <p:nvPr/>
        </p:nvSpPr>
        <p:spPr>
          <a:xfrm flipH="1">
            <a:off x="387269" y="2906529"/>
            <a:ext cx="45720" cy="836983"/>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vert="vert270"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800" dirty="0">
                <a:solidFill>
                  <a:srgbClr val="12497F"/>
                </a:solidFill>
                <a:latin typeface="Overpass Light" panose="00000400000000000000"/>
                <a:cs typeface="Arial" panose="020B0604020202020204" pitchFamily="34" charset="0"/>
              </a:rPr>
              <a:t>Worst</a:t>
            </a:r>
          </a:p>
          <a:p>
            <a:pPr algn="ctr"/>
            <a:r>
              <a:rPr lang="en-GB" sz="800" dirty="0">
                <a:solidFill>
                  <a:srgbClr val="12497F"/>
                </a:solidFill>
                <a:latin typeface="Overpass Light" panose="00000400000000000000"/>
                <a:cs typeface="Arial" panose="020B0604020202020204" pitchFamily="34" charset="0"/>
              </a:rPr>
              <a:t>performance</a:t>
            </a:r>
          </a:p>
        </p:txBody>
      </p:sp>
      <p:sp>
        <p:nvSpPr>
          <p:cNvPr id="29" name="TextBox 12">
            <a:extLst>
              <a:ext uri="{FF2B5EF4-FFF2-40B4-BE49-F238E27FC236}">
                <a16:creationId xmlns:a16="http://schemas.microsoft.com/office/drawing/2014/main" id="{2E85A73C-0378-4B94-B9D8-76DD85FAF66B}"/>
              </a:ext>
            </a:extLst>
          </p:cNvPr>
          <p:cNvSpPr txBox="1"/>
          <p:nvPr/>
        </p:nvSpPr>
        <p:spPr>
          <a:xfrm>
            <a:off x="374529" y="968711"/>
            <a:ext cx="56735" cy="887027"/>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vert="vert270"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800" dirty="0">
                <a:solidFill>
                  <a:srgbClr val="12497F"/>
                </a:solidFill>
                <a:latin typeface="Overpass Light" panose="00000400000000000000"/>
                <a:cs typeface="Arial" panose="020B0604020202020204" pitchFamily="34" charset="0"/>
              </a:rPr>
              <a:t>Best</a:t>
            </a:r>
          </a:p>
          <a:p>
            <a:pPr algn="ctr"/>
            <a:r>
              <a:rPr lang="en-GB" sz="800" dirty="0">
                <a:solidFill>
                  <a:srgbClr val="12497F"/>
                </a:solidFill>
                <a:latin typeface="Overpass Light" panose="00000400000000000000"/>
                <a:cs typeface="Arial" panose="020B0604020202020204" pitchFamily="34" charset="0"/>
              </a:rPr>
              <a:t>performance</a:t>
            </a:r>
          </a:p>
        </p:txBody>
      </p:sp>
    </p:spTree>
    <p:extLst>
      <p:ext uri="{BB962C8B-B14F-4D97-AF65-F5344CB8AC3E}">
        <p14:creationId xmlns:p14="http://schemas.microsoft.com/office/powerpoint/2010/main" val="943718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D195A0-C435-4C00-ABB6-0CAECE4B8253}"/>
              </a:ext>
            </a:extLst>
          </p:cNvPr>
          <p:cNvSpPr txBox="1"/>
          <p:nvPr/>
        </p:nvSpPr>
        <p:spPr>
          <a:xfrm>
            <a:off x="8365702" y="4419267"/>
            <a:ext cx="679238" cy="647220"/>
          </a:xfrm>
          <a:prstGeom prst="rect">
            <a:avLst/>
          </a:prstGeom>
          <a:solidFill>
            <a:schemeClr val="bg1"/>
          </a:solidFill>
        </p:spPr>
        <p:txBody>
          <a:bodyPr wrap="square" rtlCol="0">
            <a:spAutoFit/>
          </a:bodyPr>
          <a:lstStyle/>
          <a:p>
            <a:endParaRPr lang="en-GB" dirty="0"/>
          </a:p>
        </p:txBody>
      </p:sp>
      <p:sp>
        <p:nvSpPr>
          <p:cNvPr id="6" name="TextBox 5">
            <a:extLst>
              <a:ext uri="{FF2B5EF4-FFF2-40B4-BE49-F238E27FC236}">
                <a16:creationId xmlns:a16="http://schemas.microsoft.com/office/drawing/2014/main" id="{778F76B1-3CED-480F-A600-6675559EB4FF}"/>
              </a:ext>
            </a:extLst>
          </p:cNvPr>
          <p:cNvSpPr txBox="1"/>
          <p:nvPr/>
        </p:nvSpPr>
        <p:spPr>
          <a:xfrm>
            <a:off x="8519625" y="1581692"/>
            <a:ext cx="560231" cy="1822360"/>
          </a:xfrm>
          <a:prstGeom prst="rect">
            <a:avLst/>
          </a:prstGeom>
          <a:solidFill>
            <a:schemeClr val="bg1"/>
          </a:solidFill>
        </p:spPr>
        <p:txBody>
          <a:bodyPr wrap="square" rtlCol="0">
            <a:spAutoFit/>
          </a:bodyPr>
          <a:lstStyle/>
          <a:p>
            <a:endParaRPr lang="en-GB" dirty="0"/>
          </a:p>
        </p:txBody>
      </p:sp>
      <p:sp>
        <p:nvSpPr>
          <p:cNvPr id="2" name="Title 1">
            <a:extLst>
              <a:ext uri="{FF2B5EF4-FFF2-40B4-BE49-F238E27FC236}">
                <a16:creationId xmlns:a16="http://schemas.microsoft.com/office/drawing/2014/main" id="{7B242334-B02B-4A23-99A6-166A3AF3023A}"/>
              </a:ext>
            </a:extLst>
          </p:cNvPr>
          <p:cNvSpPr>
            <a:spLocks noGrp="1"/>
          </p:cNvSpPr>
          <p:nvPr>
            <p:ph type="title"/>
          </p:nvPr>
        </p:nvSpPr>
        <p:spPr>
          <a:xfrm>
            <a:off x="683879" y="202058"/>
            <a:ext cx="7776242" cy="416141"/>
          </a:xfrm>
        </p:spPr>
        <p:txBody>
          <a:bodyPr/>
          <a:lstStyle/>
          <a:p>
            <a:r>
              <a:rPr lang="en-GB" sz="2400" spc="0" dirty="0"/>
              <a:t>Average discount to net asset value</a:t>
            </a:r>
          </a:p>
        </p:txBody>
      </p:sp>
      <p:sp>
        <p:nvSpPr>
          <p:cNvPr id="7" name="TextBox 6">
            <a:extLst>
              <a:ext uri="{FF2B5EF4-FFF2-40B4-BE49-F238E27FC236}">
                <a16:creationId xmlns:a16="http://schemas.microsoft.com/office/drawing/2014/main" id="{FE62724C-F7F9-4632-8A57-7E98EB7D3235}"/>
              </a:ext>
            </a:extLst>
          </p:cNvPr>
          <p:cNvSpPr txBox="1"/>
          <p:nvPr/>
        </p:nvSpPr>
        <p:spPr>
          <a:xfrm>
            <a:off x="1085007" y="4833720"/>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a:t>
            </a:r>
            <a:r>
              <a:rPr lang="en-US" sz="800" dirty="0">
                <a:solidFill>
                  <a:schemeClr val="accent5"/>
                </a:solidFill>
                <a:latin typeface="Overpass Light" panose="00000400000000000000"/>
                <a:ea typeface="Overpass" charset="0"/>
                <a:cs typeface="Overpass" charset="0"/>
              </a:rPr>
              <a:t>March 31, 2021</a:t>
            </a:r>
          </a:p>
        </p:txBody>
      </p:sp>
      <p:sp>
        <p:nvSpPr>
          <p:cNvPr id="8" name="TextBox 7">
            <a:extLst>
              <a:ext uri="{FF2B5EF4-FFF2-40B4-BE49-F238E27FC236}">
                <a16:creationId xmlns:a16="http://schemas.microsoft.com/office/drawing/2014/main" id="{5FD35247-7B18-4A6E-8770-8442F36A136D}"/>
              </a:ext>
            </a:extLst>
          </p:cNvPr>
          <p:cNvSpPr txBox="1"/>
          <p:nvPr/>
        </p:nvSpPr>
        <p:spPr>
          <a:xfrm>
            <a:off x="232594" y="4833720"/>
            <a:ext cx="852413"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a:t>
            </a:r>
            <a:r>
              <a:rPr lang="en-US" sz="800" dirty="0">
                <a:solidFill>
                  <a:schemeClr val="accent5"/>
                </a:solidFill>
                <a:latin typeface="Overpass Light" panose="00000400000000000000"/>
                <a:ea typeface="Overpass" charset="0"/>
                <a:cs typeface="Overpass" charset="0"/>
              </a:rPr>
              <a:t> EPRA</a:t>
            </a:r>
            <a:endParaRPr lang="en-GB" sz="800" dirty="0">
              <a:latin typeface="Overpass Light" panose="00000400000000000000"/>
            </a:endParaRPr>
          </a:p>
        </p:txBody>
      </p:sp>
      <p:graphicFrame>
        <p:nvGraphicFramePr>
          <p:cNvPr id="9" name="Chart 8">
            <a:extLst>
              <a:ext uri="{FF2B5EF4-FFF2-40B4-BE49-F238E27FC236}">
                <a16:creationId xmlns:a16="http://schemas.microsoft.com/office/drawing/2014/main" id="{39F9ACF7-B421-47BF-91DB-6CB4E649AF79}"/>
              </a:ext>
            </a:extLst>
          </p:cNvPr>
          <p:cNvGraphicFramePr>
            <a:graphicFrameLocks noGrp="1"/>
          </p:cNvGraphicFramePr>
          <p:nvPr/>
        </p:nvGraphicFramePr>
        <p:xfrm>
          <a:off x="121711" y="712100"/>
          <a:ext cx="5701240" cy="399657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7784F7A1-8ED5-4979-8DB7-FB47C1BA6462}"/>
              </a:ext>
            </a:extLst>
          </p:cNvPr>
          <p:cNvGraphicFramePr>
            <a:graphicFrameLocks/>
          </p:cNvGraphicFramePr>
          <p:nvPr/>
        </p:nvGraphicFramePr>
        <p:xfrm>
          <a:off x="5781113" y="593830"/>
          <a:ext cx="3256835" cy="4347611"/>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3604898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91F11-FD50-4ED4-B925-33887B32DD34}"/>
              </a:ext>
            </a:extLst>
          </p:cNvPr>
          <p:cNvSpPr>
            <a:spLocks noGrp="1"/>
          </p:cNvSpPr>
          <p:nvPr>
            <p:ph type="title"/>
          </p:nvPr>
        </p:nvSpPr>
        <p:spPr>
          <a:xfrm>
            <a:off x="683879" y="200591"/>
            <a:ext cx="7776242" cy="416141"/>
          </a:xfrm>
        </p:spPr>
        <p:txBody>
          <a:bodyPr/>
          <a:lstStyle/>
          <a:p>
            <a:r>
              <a:rPr lang="en-GB" sz="2400" spc="0" dirty="0">
                <a:latin typeface="Overpass SemiBold"/>
              </a:rPr>
              <a:t>Listed real estate: loan-to-value</a:t>
            </a:r>
          </a:p>
        </p:txBody>
      </p:sp>
      <p:sp>
        <p:nvSpPr>
          <p:cNvPr id="8" name="TextBox 7">
            <a:extLst>
              <a:ext uri="{FF2B5EF4-FFF2-40B4-BE49-F238E27FC236}">
                <a16:creationId xmlns:a16="http://schemas.microsoft.com/office/drawing/2014/main" id="{12D18677-D641-4119-99D6-07869DE5A035}"/>
              </a:ext>
            </a:extLst>
          </p:cNvPr>
          <p:cNvSpPr txBox="1"/>
          <p:nvPr/>
        </p:nvSpPr>
        <p:spPr>
          <a:xfrm>
            <a:off x="203209" y="4846272"/>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a:t>
            </a:r>
            <a:r>
              <a:rPr lang="en-US" sz="800" dirty="0">
                <a:solidFill>
                  <a:schemeClr val="accent5"/>
                </a:solidFill>
                <a:latin typeface="Overpass Light" panose="00000400000000000000"/>
                <a:ea typeface="Overpass" charset="0"/>
                <a:cs typeface="Overpass" charset="0"/>
              </a:rPr>
              <a:t> EPRA</a:t>
            </a:r>
            <a:endParaRPr lang="en-GB" sz="800" dirty="0">
              <a:latin typeface="Overpass Light" panose="00000400000000000000"/>
            </a:endParaRPr>
          </a:p>
        </p:txBody>
      </p:sp>
      <p:sp>
        <p:nvSpPr>
          <p:cNvPr id="9" name="TextBox 8">
            <a:extLst>
              <a:ext uri="{FF2B5EF4-FFF2-40B4-BE49-F238E27FC236}">
                <a16:creationId xmlns:a16="http://schemas.microsoft.com/office/drawing/2014/main" id="{0305E723-8B59-4822-9BDF-843FE5864AA9}"/>
              </a:ext>
            </a:extLst>
          </p:cNvPr>
          <p:cNvSpPr txBox="1"/>
          <p:nvPr/>
        </p:nvSpPr>
        <p:spPr>
          <a:xfrm>
            <a:off x="1177925" y="4846272"/>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of </a:t>
            </a:r>
            <a:r>
              <a:rPr lang="en-US" sz="800" dirty="0">
                <a:solidFill>
                  <a:schemeClr val="accent5"/>
                </a:solidFill>
                <a:latin typeface="Overpass Light" panose="00000400000000000000"/>
                <a:ea typeface="Overpass" charset="0"/>
                <a:cs typeface="Overpass" charset="0"/>
              </a:rPr>
              <a:t>March 31, 2021</a:t>
            </a:r>
          </a:p>
        </p:txBody>
      </p:sp>
      <p:graphicFrame>
        <p:nvGraphicFramePr>
          <p:cNvPr id="7" name="Chart 6">
            <a:extLst>
              <a:ext uri="{FF2B5EF4-FFF2-40B4-BE49-F238E27FC236}">
                <a16:creationId xmlns:a16="http://schemas.microsoft.com/office/drawing/2014/main" id="{6A57CB0A-A262-4AFE-9125-1238CDD957F0}"/>
              </a:ext>
            </a:extLst>
          </p:cNvPr>
          <p:cNvGraphicFramePr>
            <a:graphicFrameLocks noGrp="1"/>
          </p:cNvGraphicFramePr>
          <p:nvPr/>
        </p:nvGraphicFramePr>
        <p:xfrm>
          <a:off x="683879" y="616732"/>
          <a:ext cx="7593106" cy="4267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1125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7BD05E-F75C-44EE-8BB1-57EFBD33FF20}"/>
              </a:ext>
            </a:extLst>
          </p:cNvPr>
          <p:cNvSpPr txBox="1"/>
          <p:nvPr/>
        </p:nvSpPr>
        <p:spPr>
          <a:xfrm>
            <a:off x="215153" y="4773108"/>
            <a:ext cx="2810435" cy="300082"/>
          </a:xfrm>
          <a:prstGeom prst="rect">
            <a:avLst/>
          </a:prstGeom>
          <a:solidFill>
            <a:schemeClr val="bg1"/>
          </a:solidFill>
        </p:spPr>
        <p:txBody>
          <a:bodyPr wrap="square" rtlCol="0">
            <a:spAutoFit/>
          </a:bodyPr>
          <a:lstStyle/>
          <a:p>
            <a:endParaRPr lang="en-GB" dirty="0"/>
          </a:p>
        </p:txBody>
      </p:sp>
      <p:sp>
        <p:nvSpPr>
          <p:cNvPr id="7" name="TextBox 1">
            <a:extLst>
              <a:ext uri="{FF2B5EF4-FFF2-40B4-BE49-F238E27FC236}">
                <a16:creationId xmlns:a16="http://schemas.microsoft.com/office/drawing/2014/main" id="{EFF4BF8B-90C3-4A52-AE98-DD7A09BC3F53}"/>
              </a:ext>
            </a:extLst>
          </p:cNvPr>
          <p:cNvSpPr txBox="1"/>
          <p:nvPr/>
        </p:nvSpPr>
        <p:spPr>
          <a:xfrm>
            <a:off x="215153" y="4827253"/>
            <a:ext cx="6973590" cy="2459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800" b="1" dirty="0">
                <a:solidFill>
                  <a:srgbClr val="818087"/>
                </a:solidFill>
                <a:latin typeface="Overpass Light" panose="00000400000000000000" pitchFamily="50" charset="0"/>
              </a:rPr>
              <a:t>Source:</a:t>
            </a:r>
            <a:r>
              <a:rPr lang="en-GB" sz="800" dirty="0">
                <a:solidFill>
                  <a:srgbClr val="818087"/>
                </a:solidFill>
                <a:latin typeface="Overpass Light" panose="00000400000000000000" pitchFamily="50" charset="0"/>
              </a:rPr>
              <a:t> EPRA Research based on FTSE EPRA Nareit Developed Europe</a:t>
            </a:r>
            <a:r>
              <a:rPr lang="en-GB" sz="800" baseline="0" dirty="0">
                <a:solidFill>
                  <a:srgbClr val="818087"/>
                </a:solidFill>
                <a:latin typeface="Overpass Light" panose="00000400000000000000" pitchFamily="50" charset="0"/>
              </a:rPr>
              <a:t> Index        </a:t>
            </a:r>
            <a:r>
              <a:rPr lang="en-GB" sz="800" b="1" dirty="0">
                <a:solidFill>
                  <a:srgbClr val="818087"/>
                </a:solidFill>
                <a:latin typeface="Overpass Light" panose="00000400000000000000" pitchFamily="50" charset="0"/>
              </a:rPr>
              <a:t>Data as of</a:t>
            </a:r>
            <a:r>
              <a:rPr lang="en-GB" sz="800" dirty="0">
                <a:solidFill>
                  <a:srgbClr val="818087"/>
                </a:solidFill>
                <a:latin typeface="Overpass Light" panose="00000400000000000000" pitchFamily="50" charset="0"/>
              </a:rPr>
              <a:t> March 31, 2021</a:t>
            </a:r>
          </a:p>
        </p:txBody>
      </p:sp>
      <p:sp>
        <p:nvSpPr>
          <p:cNvPr id="8" name="Title 1">
            <a:extLst>
              <a:ext uri="{FF2B5EF4-FFF2-40B4-BE49-F238E27FC236}">
                <a16:creationId xmlns:a16="http://schemas.microsoft.com/office/drawing/2014/main" id="{BEC93C99-5BAE-4281-A544-667BE76B9FC6}"/>
              </a:ext>
            </a:extLst>
          </p:cNvPr>
          <p:cNvSpPr txBox="1">
            <a:spLocks/>
          </p:cNvSpPr>
          <p:nvPr/>
        </p:nvSpPr>
        <p:spPr>
          <a:xfrm>
            <a:off x="691186" y="235027"/>
            <a:ext cx="7776242" cy="416141"/>
          </a:xfrm>
          <a:prstGeom prst="rect">
            <a:avLst/>
          </a:prstGeom>
        </p:spPr>
        <p:txBody>
          <a:bodyPr vert="horz" lIns="0" tIns="45720" rIns="91440" bIns="45720" rtlCol="0" anchor="ctr">
            <a:noAutofit/>
          </a:bodyPr>
          <a:lstStyle>
            <a:lvl1pPr algn="ctr" defTabSz="685800" rtl="0" eaLnBrk="1" latinLnBrk="0" hangingPunct="1">
              <a:lnSpc>
                <a:spcPct val="90000"/>
              </a:lnSpc>
              <a:spcBef>
                <a:spcPct val="0"/>
              </a:spcBef>
              <a:buNone/>
              <a:defRPr sz="1600" b="1" i="0" kern="1200" spc="600">
                <a:solidFill>
                  <a:schemeClr val="accent1"/>
                </a:solidFill>
                <a:latin typeface="Overpass" charset="0"/>
                <a:ea typeface="Overpass" charset="0"/>
                <a:cs typeface="Overpass" charset="0"/>
              </a:defRPr>
            </a:lvl1pPr>
          </a:lstStyle>
          <a:p>
            <a:r>
              <a:rPr lang="en-GB" sz="2400" spc="0" dirty="0"/>
              <a:t>Equity, rights &amp; debt vs. Weighted coupon rate</a:t>
            </a:r>
          </a:p>
        </p:txBody>
      </p:sp>
      <p:graphicFrame>
        <p:nvGraphicFramePr>
          <p:cNvPr id="6" name="Chart 5">
            <a:extLst>
              <a:ext uri="{FF2B5EF4-FFF2-40B4-BE49-F238E27FC236}">
                <a16:creationId xmlns:a16="http://schemas.microsoft.com/office/drawing/2014/main" id="{D53AA706-C659-4B0A-AE01-435B007AF77B}"/>
              </a:ext>
            </a:extLst>
          </p:cNvPr>
          <p:cNvGraphicFramePr>
            <a:graphicFrameLocks noGrp="1"/>
          </p:cNvGraphicFramePr>
          <p:nvPr/>
        </p:nvGraphicFramePr>
        <p:xfrm>
          <a:off x="215153" y="606325"/>
          <a:ext cx="8378514" cy="41865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4101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382A516-3829-4B33-9C5D-E9C23F560DB0}"/>
              </a:ext>
            </a:extLst>
          </p:cNvPr>
          <p:cNvSpPr>
            <a:spLocks noGrp="1"/>
          </p:cNvSpPr>
          <p:nvPr>
            <p:ph type="title"/>
          </p:nvPr>
        </p:nvSpPr>
        <p:spPr>
          <a:xfrm>
            <a:off x="639957" y="146484"/>
            <a:ext cx="7776242" cy="416141"/>
          </a:xfrm>
        </p:spPr>
        <p:txBody>
          <a:bodyPr/>
          <a:lstStyle/>
          <a:p>
            <a:r>
              <a:rPr lang="en-GB" sz="2400" spc="0" dirty="0"/>
              <a:t>EPRA Developed Europe cost of debt</a:t>
            </a:r>
          </a:p>
        </p:txBody>
      </p:sp>
      <p:graphicFrame>
        <p:nvGraphicFramePr>
          <p:cNvPr id="5" name="Chart 4">
            <a:extLst>
              <a:ext uri="{FF2B5EF4-FFF2-40B4-BE49-F238E27FC236}">
                <a16:creationId xmlns:a16="http://schemas.microsoft.com/office/drawing/2014/main" id="{263F9383-B209-4C6B-911C-2DA3027A4C10}"/>
              </a:ext>
            </a:extLst>
          </p:cNvPr>
          <p:cNvGraphicFramePr>
            <a:graphicFrameLocks/>
          </p:cNvGraphicFramePr>
          <p:nvPr/>
        </p:nvGraphicFramePr>
        <p:xfrm>
          <a:off x="377190" y="562625"/>
          <a:ext cx="8039009" cy="41298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57494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C738D-175D-4853-9313-AF5F5A2EC3AA}"/>
              </a:ext>
            </a:extLst>
          </p:cNvPr>
          <p:cNvSpPr>
            <a:spLocks noGrp="1"/>
          </p:cNvSpPr>
          <p:nvPr>
            <p:ph type="title"/>
          </p:nvPr>
        </p:nvSpPr>
        <p:spPr>
          <a:xfrm>
            <a:off x="342900" y="32599"/>
            <a:ext cx="7565324" cy="585966"/>
          </a:xfrm>
        </p:spPr>
        <p:txBody>
          <a:bodyPr>
            <a:normAutofit/>
          </a:bodyPr>
          <a:lstStyle/>
          <a:p>
            <a:r>
              <a:rPr lang="en-GB" sz="2800" dirty="0">
                <a:solidFill>
                  <a:srgbClr val="12497F"/>
                </a:solidFill>
              </a:rPr>
              <a:t>ETFs</a:t>
            </a:r>
            <a:r>
              <a:rPr lang="en-GB" sz="2800" dirty="0">
                <a:latin typeface="Overpass" panose="00000500000000000000" pitchFamily="50" charset="0"/>
              </a:rPr>
              <a:t> dynamics</a:t>
            </a:r>
          </a:p>
        </p:txBody>
      </p:sp>
      <p:sp>
        <p:nvSpPr>
          <p:cNvPr id="5" name="TextBox 4">
            <a:extLst>
              <a:ext uri="{FF2B5EF4-FFF2-40B4-BE49-F238E27FC236}">
                <a16:creationId xmlns:a16="http://schemas.microsoft.com/office/drawing/2014/main" id="{D442491E-A084-438B-BBCF-A311DD832504}"/>
              </a:ext>
            </a:extLst>
          </p:cNvPr>
          <p:cNvSpPr txBox="1"/>
          <p:nvPr/>
        </p:nvSpPr>
        <p:spPr>
          <a:xfrm>
            <a:off x="1734249" y="4846878"/>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of: </a:t>
            </a:r>
            <a:r>
              <a:rPr lang="en-US" sz="800" dirty="0">
                <a:solidFill>
                  <a:schemeClr val="accent5"/>
                </a:solidFill>
                <a:latin typeface="Overpass Light" panose="00000400000000000000"/>
                <a:ea typeface="Overpass" charset="0"/>
                <a:cs typeface="Overpass" charset="0"/>
              </a:rPr>
              <a:t>March 2021</a:t>
            </a:r>
            <a:endParaRPr lang="en-GB" sz="800" dirty="0">
              <a:latin typeface="Overpass Light" panose="00000400000000000000"/>
            </a:endParaRPr>
          </a:p>
        </p:txBody>
      </p:sp>
      <p:sp>
        <p:nvSpPr>
          <p:cNvPr id="7" name="TextBox 6">
            <a:extLst>
              <a:ext uri="{FF2B5EF4-FFF2-40B4-BE49-F238E27FC236}">
                <a16:creationId xmlns:a16="http://schemas.microsoft.com/office/drawing/2014/main" id="{52FDC6D1-53E1-4CA6-AE95-3E01836B9D02}"/>
              </a:ext>
            </a:extLst>
          </p:cNvPr>
          <p:cNvSpPr txBox="1"/>
          <p:nvPr/>
        </p:nvSpPr>
        <p:spPr>
          <a:xfrm>
            <a:off x="165817" y="4846878"/>
            <a:ext cx="211766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Sources:</a:t>
            </a:r>
            <a:r>
              <a:rPr lang="en-US" sz="800" dirty="0">
                <a:solidFill>
                  <a:schemeClr val="accent5"/>
                </a:solidFill>
                <a:latin typeface="Overpass Light" panose="00000400000000000000"/>
                <a:ea typeface="Overpass" charset="0"/>
                <a:cs typeface="Overpass" charset="0"/>
              </a:rPr>
              <a:t> EPRA, Bloomberg</a:t>
            </a:r>
            <a:endParaRPr lang="en-GB" sz="800" dirty="0">
              <a:latin typeface="Overpass Light" panose="00000400000000000000"/>
            </a:endParaRPr>
          </a:p>
        </p:txBody>
      </p:sp>
      <p:pic>
        <p:nvPicPr>
          <p:cNvPr id="3" name="Picture 2">
            <a:extLst>
              <a:ext uri="{FF2B5EF4-FFF2-40B4-BE49-F238E27FC236}">
                <a16:creationId xmlns:a16="http://schemas.microsoft.com/office/drawing/2014/main" id="{14DF1AA3-180D-4C64-8489-437799EA4A7F}"/>
              </a:ext>
            </a:extLst>
          </p:cNvPr>
          <p:cNvPicPr>
            <a:picLocks noChangeAspect="1"/>
          </p:cNvPicPr>
          <p:nvPr/>
        </p:nvPicPr>
        <p:blipFill>
          <a:blip r:embed="rId2"/>
          <a:stretch>
            <a:fillRect/>
          </a:stretch>
        </p:blipFill>
        <p:spPr>
          <a:xfrm>
            <a:off x="240750" y="598539"/>
            <a:ext cx="7937204" cy="4278982"/>
          </a:xfrm>
          <a:prstGeom prst="rect">
            <a:avLst/>
          </a:prstGeom>
        </p:spPr>
      </p:pic>
    </p:spTree>
    <p:extLst>
      <p:ext uri="{BB962C8B-B14F-4D97-AF65-F5344CB8AC3E}">
        <p14:creationId xmlns:p14="http://schemas.microsoft.com/office/powerpoint/2010/main" val="2942030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79689" y="424789"/>
            <a:ext cx="5961091" cy="585966"/>
          </a:xfrm>
        </p:spPr>
        <p:txBody>
          <a:bodyPr>
            <a:normAutofit/>
          </a:bodyPr>
          <a:lstStyle/>
          <a:p>
            <a:r>
              <a:rPr lang="en-US" dirty="0"/>
              <a:t>Contact</a:t>
            </a:r>
          </a:p>
        </p:txBody>
      </p:sp>
      <p:sp>
        <p:nvSpPr>
          <p:cNvPr id="11" name="Content Placeholder 10"/>
          <p:cNvSpPr>
            <a:spLocks noGrp="1"/>
          </p:cNvSpPr>
          <p:nvPr>
            <p:ph sz="quarter" idx="13"/>
          </p:nvPr>
        </p:nvSpPr>
        <p:spPr>
          <a:xfrm>
            <a:off x="282052" y="750628"/>
            <a:ext cx="8762556" cy="3888185"/>
          </a:xfrm>
        </p:spPr>
        <p:txBody>
          <a:bodyPr/>
          <a:lstStyle/>
          <a:p>
            <a:pPr>
              <a:lnSpc>
                <a:spcPct val="100000"/>
              </a:lnSpc>
              <a:spcBef>
                <a:spcPts val="0"/>
              </a:spcBef>
            </a:pPr>
            <a:endParaRPr lang="en-US" sz="1600" dirty="0"/>
          </a:p>
          <a:p>
            <a:pPr>
              <a:lnSpc>
                <a:spcPct val="100000"/>
              </a:lnSpc>
              <a:spcBef>
                <a:spcPts val="0"/>
              </a:spcBef>
            </a:pPr>
            <a:endParaRPr lang="en-US" sz="1600" dirty="0"/>
          </a:p>
          <a:p>
            <a:pPr>
              <a:lnSpc>
                <a:spcPct val="100000"/>
              </a:lnSpc>
              <a:spcBef>
                <a:spcPts val="0"/>
              </a:spcBef>
            </a:pPr>
            <a:r>
              <a:rPr lang="en-US" sz="1600" dirty="0"/>
              <a:t>General enquiries:	</a:t>
            </a:r>
            <a:r>
              <a:rPr lang="en-US" sz="1600" dirty="0">
                <a:hlinkClick r:id="rId2"/>
              </a:rPr>
              <a:t>info@epra.com</a:t>
            </a:r>
            <a:endParaRPr lang="en-US" sz="1600" dirty="0"/>
          </a:p>
          <a:p>
            <a:pPr>
              <a:lnSpc>
                <a:spcPct val="100000"/>
              </a:lnSpc>
              <a:spcBef>
                <a:spcPts val="0"/>
              </a:spcBef>
            </a:pPr>
            <a:endParaRPr lang="en-US" sz="1600" dirty="0"/>
          </a:p>
          <a:p>
            <a:pPr>
              <a:lnSpc>
                <a:spcPct val="100000"/>
              </a:lnSpc>
              <a:spcBef>
                <a:spcPts val="0"/>
              </a:spcBef>
            </a:pPr>
            <a:r>
              <a:rPr lang="en-US" sz="1600" dirty="0"/>
              <a:t>Switchboard:		+32 0 2739 1010</a:t>
            </a:r>
          </a:p>
          <a:p>
            <a:pPr>
              <a:lnSpc>
                <a:spcPct val="100000"/>
              </a:lnSpc>
              <a:spcBef>
                <a:spcPts val="0"/>
              </a:spcBef>
            </a:pPr>
            <a:endParaRPr lang="en-US" sz="1600" dirty="0"/>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endParaRPr lang="en-US" sz="1600" dirty="0">
              <a:latin typeface="Calibri" panose="020F0502020204030204" pitchFamily="34" charset="0"/>
            </a:endParaRPr>
          </a:p>
          <a:p>
            <a:pPr algn="ctr">
              <a:lnSpc>
                <a:spcPct val="100000"/>
              </a:lnSpc>
              <a:spcBef>
                <a:spcPts val="0"/>
              </a:spcBef>
            </a:pPr>
            <a:r>
              <a:rPr lang="en-US" sz="1600" dirty="0">
                <a:latin typeface="Calibri" panose="020F0502020204030204" pitchFamily="34" charset="0"/>
              </a:rPr>
              <a:t>Find more information on </a:t>
            </a:r>
            <a:r>
              <a:rPr lang="en-US" sz="1600" dirty="0">
                <a:latin typeface="Calibri" panose="020F0502020204030204" pitchFamily="34" charset="0"/>
                <a:hlinkClick r:id="rId3"/>
              </a:rPr>
              <a:t>www.epra.com</a:t>
            </a:r>
            <a:r>
              <a:rPr lang="en-US" sz="1600" dirty="0">
                <a:latin typeface="Calibri" panose="020F0502020204030204" pitchFamily="34" charset="0"/>
              </a:rPr>
              <a:t> </a:t>
            </a:r>
            <a:endParaRPr lang="en-US" sz="1600" dirty="0"/>
          </a:p>
        </p:txBody>
      </p:sp>
      <p:sp>
        <p:nvSpPr>
          <p:cNvPr id="2" name="TextBox 1">
            <a:extLst>
              <a:ext uri="{FF2B5EF4-FFF2-40B4-BE49-F238E27FC236}">
                <a16:creationId xmlns:a16="http://schemas.microsoft.com/office/drawing/2014/main" id="{A31700B0-1413-4DFF-B413-4FCCE22A6937}"/>
              </a:ext>
            </a:extLst>
          </p:cNvPr>
          <p:cNvSpPr txBox="1"/>
          <p:nvPr/>
        </p:nvSpPr>
        <p:spPr>
          <a:xfrm>
            <a:off x="2239817" y="2487610"/>
            <a:ext cx="2040834" cy="769441"/>
          </a:xfrm>
          <a:prstGeom prst="rect">
            <a:avLst/>
          </a:prstGeom>
          <a:noFill/>
        </p:spPr>
        <p:txBody>
          <a:bodyPr wrap="square" rtlCol="0">
            <a:spAutoFit/>
          </a:bodyPr>
          <a:lstStyle/>
          <a:p>
            <a:pPr algn="ctr"/>
            <a:r>
              <a:rPr lang="en-GB" sz="1600" b="1" dirty="0">
                <a:solidFill>
                  <a:schemeClr val="accent1"/>
                </a:solidFill>
                <a:latin typeface="Overpass Light" charset="0"/>
              </a:rPr>
              <a:t>HEAD OFFICE</a:t>
            </a:r>
          </a:p>
          <a:p>
            <a:pPr algn="ctr"/>
            <a:r>
              <a:rPr lang="en-US" sz="1400" dirty="0">
                <a:solidFill>
                  <a:srgbClr val="12497F"/>
                </a:solidFill>
                <a:latin typeface="Overpass Light" charset="0"/>
              </a:rPr>
              <a:t>Square de Meeûs 2</a:t>
            </a:r>
            <a:r>
              <a:rPr lang="en-GB" sz="1400" dirty="0">
                <a:solidFill>
                  <a:srgbClr val="12497F"/>
                </a:solidFill>
                <a:latin typeface="Overpass Light" charset="0"/>
              </a:rPr>
              <a:t>3</a:t>
            </a:r>
          </a:p>
          <a:p>
            <a:pPr algn="ctr"/>
            <a:r>
              <a:rPr lang="en-GB" sz="1400" dirty="0">
                <a:solidFill>
                  <a:srgbClr val="12497F"/>
                </a:solidFill>
                <a:latin typeface="Overpass Light" charset="0"/>
              </a:rPr>
              <a:t>1000 Brussels, BE</a:t>
            </a:r>
            <a:endParaRPr lang="en-US" sz="1400" dirty="0">
              <a:solidFill>
                <a:srgbClr val="12497F"/>
              </a:solidFill>
              <a:latin typeface="Overpass Light" charset="0"/>
            </a:endParaRPr>
          </a:p>
        </p:txBody>
      </p:sp>
      <p:sp>
        <p:nvSpPr>
          <p:cNvPr id="7" name="TextBox 6">
            <a:extLst>
              <a:ext uri="{FF2B5EF4-FFF2-40B4-BE49-F238E27FC236}">
                <a16:creationId xmlns:a16="http://schemas.microsoft.com/office/drawing/2014/main" id="{347C0D8D-9876-4C5F-A86A-B478A2406CF4}"/>
              </a:ext>
            </a:extLst>
          </p:cNvPr>
          <p:cNvSpPr txBox="1"/>
          <p:nvPr/>
        </p:nvSpPr>
        <p:spPr>
          <a:xfrm>
            <a:off x="4214740" y="2487610"/>
            <a:ext cx="4086569" cy="769441"/>
          </a:xfrm>
          <a:prstGeom prst="rect">
            <a:avLst/>
          </a:prstGeom>
          <a:noFill/>
        </p:spPr>
        <p:txBody>
          <a:bodyPr wrap="square" rtlCol="0">
            <a:spAutoFit/>
          </a:bodyPr>
          <a:lstStyle/>
          <a:p>
            <a:pPr algn="ctr"/>
            <a:r>
              <a:rPr lang="en-GB" sz="1600" b="1" dirty="0">
                <a:solidFill>
                  <a:schemeClr val="accent1"/>
                </a:solidFill>
                <a:latin typeface="Overpass Light" charset="0"/>
              </a:rPr>
              <a:t>UK</a:t>
            </a:r>
          </a:p>
          <a:p>
            <a:pPr algn="ctr"/>
            <a:r>
              <a:rPr lang="en-GB" sz="1400" dirty="0">
                <a:solidFill>
                  <a:srgbClr val="12497F"/>
                </a:solidFill>
                <a:latin typeface="Overpass Light" charset="0"/>
              </a:rPr>
              <a:t>Devonshire House, One Mayfair Place</a:t>
            </a:r>
          </a:p>
          <a:p>
            <a:pPr algn="ctr"/>
            <a:r>
              <a:rPr lang="en-GB" sz="1400" dirty="0">
                <a:solidFill>
                  <a:srgbClr val="12497F"/>
                </a:solidFill>
                <a:latin typeface="Overpass Light" charset="0"/>
              </a:rPr>
              <a:t>London W1J 8AJ, UK</a:t>
            </a:r>
            <a:endParaRPr lang="en-US" sz="1400" dirty="0">
              <a:solidFill>
                <a:srgbClr val="12497F"/>
              </a:solidFill>
              <a:latin typeface="Overpass Light" charset="0"/>
            </a:endParaRPr>
          </a:p>
        </p:txBody>
      </p:sp>
      <p:sp>
        <p:nvSpPr>
          <p:cNvPr id="5" name="Rectangle 4">
            <a:extLst>
              <a:ext uri="{FF2B5EF4-FFF2-40B4-BE49-F238E27FC236}">
                <a16:creationId xmlns:a16="http://schemas.microsoft.com/office/drawing/2014/main" id="{B5EE1496-CE2F-4F59-ABFE-0A4862AA5E19}"/>
              </a:ext>
            </a:extLst>
          </p:cNvPr>
          <p:cNvSpPr/>
          <p:nvPr/>
        </p:nvSpPr>
        <p:spPr>
          <a:xfrm>
            <a:off x="215948" y="4015130"/>
            <a:ext cx="8762556" cy="523220"/>
          </a:xfrm>
          <a:prstGeom prst="rect">
            <a:avLst/>
          </a:prstGeom>
          <a:ln w="6350">
            <a:solidFill>
              <a:srgbClr val="002F65"/>
            </a:solidFill>
          </a:ln>
        </p:spPr>
        <p:txBody>
          <a:bodyPr wrap="square">
            <a:spAutoFit/>
          </a:bodyPr>
          <a:lstStyle/>
          <a:p>
            <a:pPr algn="just"/>
            <a:r>
              <a:rPr lang="en-GB" sz="700" dirty="0">
                <a:solidFill>
                  <a:srgbClr val="002F65"/>
                </a:solidFill>
                <a:latin typeface="Overpass ExtraLight"/>
              </a:rPr>
              <a:t>The European Public Real Estate Association ("EPRA") is a not-for-profit association registered in Belgium with registered number 0811738560 and VAT registration number BE 0811.738.560. Our registered office is at Square De </a:t>
            </a:r>
            <a:r>
              <a:rPr lang="en-GB" sz="700" dirty="0" err="1">
                <a:solidFill>
                  <a:srgbClr val="002F65"/>
                </a:solidFill>
                <a:latin typeface="Overpass ExtraLight"/>
              </a:rPr>
              <a:t>Meeus</a:t>
            </a:r>
            <a:r>
              <a:rPr lang="en-GB" sz="700" dirty="0">
                <a:solidFill>
                  <a:srgbClr val="002F65"/>
                </a:solidFill>
                <a:latin typeface="Overpass ExtraLight"/>
              </a:rPr>
              <a:t> 23, 1000 Brussels, Belgium. This presentation is intended solely for the addressee and may contain confidential information. Do not use, copy or disclose the information contained in this presentation. Users of information in this presentation do so at their own risk and must still comply with their responsibilities to their regulatory authority or shareholders. We are not liable for incorrect use or interpretation of our published research, policies or guidance. We accept no liability for damage suffered as a consequence of our published research, policies or guidance being used to mislead a third party.</a:t>
            </a:r>
          </a:p>
        </p:txBody>
      </p:sp>
      <p:pic>
        <p:nvPicPr>
          <p:cNvPr id="8" name="Picture 7" descr="A group of people posing for a photo&#10;&#10;Description automatically generated">
            <a:extLst>
              <a:ext uri="{FF2B5EF4-FFF2-40B4-BE49-F238E27FC236}">
                <a16:creationId xmlns:a16="http://schemas.microsoft.com/office/drawing/2014/main" id="{CB8A7B64-7C74-4CE3-9218-B01D9C00D95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479605" y="69927"/>
            <a:ext cx="4498899" cy="1679255"/>
          </a:xfrm>
          <a:prstGeom prst="rect">
            <a:avLst/>
          </a:prstGeom>
        </p:spPr>
      </p:pic>
    </p:spTree>
    <p:extLst>
      <p:ext uri="{BB962C8B-B14F-4D97-AF65-F5344CB8AC3E}">
        <p14:creationId xmlns:p14="http://schemas.microsoft.com/office/powerpoint/2010/main" val="1996481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668869" y="1024467"/>
          <a:ext cx="7812163" cy="3571910"/>
        </p:xfrm>
        <a:graphic>
          <a:graphicData uri="http://schemas.openxmlformats.org/drawingml/2006/table">
            <a:tbl>
              <a:tblPr/>
              <a:tblGrid>
                <a:gridCol w="456797">
                  <a:extLst>
                    <a:ext uri="{9D8B030D-6E8A-4147-A177-3AD203B41FA5}">
                      <a16:colId xmlns:a16="http://schemas.microsoft.com/office/drawing/2014/main" val="20000"/>
                    </a:ext>
                  </a:extLst>
                </a:gridCol>
                <a:gridCol w="456797">
                  <a:extLst>
                    <a:ext uri="{9D8B030D-6E8A-4147-A177-3AD203B41FA5}">
                      <a16:colId xmlns:a16="http://schemas.microsoft.com/office/drawing/2014/main" val="20001"/>
                    </a:ext>
                  </a:extLst>
                </a:gridCol>
                <a:gridCol w="228398">
                  <a:extLst>
                    <a:ext uri="{9D8B030D-6E8A-4147-A177-3AD203B41FA5}">
                      <a16:colId xmlns:a16="http://schemas.microsoft.com/office/drawing/2014/main" val="20002"/>
                    </a:ext>
                  </a:extLst>
                </a:gridCol>
                <a:gridCol w="456797">
                  <a:extLst>
                    <a:ext uri="{9D8B030D-6E8A-4147-A177-3AD203B41FA5}">
                      <a16:colId xmlns:a16="http://schemas.microsoft.com/office/drawing/2014/main" val="20003"/>
                    </a:ext>
                  </a:extLst>
                </a:gridCol>
                <a:gridCol w="456797">
                  <a:extLst>
                    <a:ext uri="{9D8B030D-6E8A-4147-A177-3AD203B41FA5}">
                      <a16:colId xmlns:a16="http://schemas.microsoft.com/office/drawing/2014/main" val="20004"/>
                    </a:ext>
                  </a:extLst>
                </a:gridCol>
                <a:gridCol w="228398">
                  <a:extLst>
                    <a:ext uri="{9D8B030D-6E8A-4147-A177-3AD203B41FA5}">
                      <a16:colId xmlns:a16="http://schemas.microsoft.com/office/drawing/2014/main" val="20005"/>
                    </a:ext>
                  </a:extLst>
                </a:gridCol>
                <a:gridCol w="456797">
                  <a:extLst>
                    <a:ext uri="{9D8B030D-6E8A-4147-A177-3AD203B41FA5}">
                      <a16:colId xmlns:a16="http://schemas.microsoft.com/office/drawing/2014/main" val="20006"/>
                    </a:ext>
                  </a:extLst>
                </a:gridCol>
                <a:gridCol w="503414">
                  <a:extLst>
                    <a:ext uri="{9D8B030D-6E8A-4147-A177-3AD203B41FA5}">
                      <a16:colId xmlns:a16="http://schemas.microsoft.com/office/drawing/2014/main" val="20007"/>
                    </a:ext>
                  </a:extLst>
                </a:gridCol>
                <a:gridCol w="228398">
                  <a:extLst>
                    <a:ext uri="{9D8B030D-6E8A-4147-A177-3AD203B41FA5}">
                      <a16:colId xmlns:a16="http://schemas.microsoft.com/office/drawing/2014/main" val="20008"/>
                    </a:ext>
                  </a:extLst>
                </a:gridCol>
                <a:gridCol w="456797">
                  <a:extLst>
                    <a:ext uri="{9D8B030D-6E8A-4147-A177-3AD203B41FA5}">
                      <a16:colId xmlns:a16="http://schemas.microsoft.com/office/drawing/2014/main" val="20009"/>
                    </a:ext>
                  </a:extLst>
                </a:gridCol>
                <a:gridCol w="456797">
                  <a:extLst>
                    <a:ext uri="{9D8B030D-6E8A-4147-A177-3AD203B41FA5}">
                      <a16:colId xmlns:a16="http://schemas.microsoft.com/office/drawing/2014/main" val="20010"/>
                    </a:ext>
                  </a:extLst>
                </a:gridCol>
                <a:gridCol w="228398">
                  <a:extLst>
                    <a:ext uri="{9D8B030D-6E8A-4147-A177-3AD203B41FA5}">
                      <a16:colId xmlns:a16="http://schemas.microsoft.com/office/drawing/2014/main" val="20011"/>
                    </a:ext>
                  </a:extLst>
                </a:gridCol>
                <a:gridCol w="456797">
                  <a:extLst>
                    <a:ext uri="{9D8B030D-6E8A-4147-A177-3AD203B41FA5}">
                      <a16:colId xmlns:a16="http://schemas.microsoft.com/office/drawing/2014/main" val="20012"/>
                    </a:ext>
                  </a:extLst>
                </a:gridCol>
                <a:gridCol w="456797">
                  <a:extLst>
                    <a:ext uri="{9D8B030D-6E8A-4147-A177-3AD203B41FA5}">
                      <a16:colId xmlns:a16="http://schemas.microsoft.com/office/drawing/2014/main" val="20013"/>
                    </a:ext>
                  </a:extLst>
                </a:gridCol>
                <a:gridCol w="228398">
                  <a:extLst>
                    <a:ext uri="{9D8B030D-6E8A-4147-A177-3AD203B41FA5}">
                      <a16:colId xmlns:a16="http://schemas.microsoft.com/office/drawing/2014/main" val="20014"/>
                    </a:ext>
                  </a:extLst>
                </a:gridCol>
                <a:gridCol w="456797">
                  <a:extLst>
                    <a:ext uri="{9D8B030D-6E8A-4147-A177-3AD203B41FA5}">
                      <a16:colId xmlns:a16="http://schemas.microsoft.com/office/drawing/2014/main" val="20015"/>
                    </a:ext>
                  </a:extLst>
                </a:gridCol>
                <a:gridCol w="456797">
                  <a:extLst>
                    <a:ext uri="{9D8B030D-6E8A-4147-A177-3AD203B41FA5}">
                      <a16:colId xmlns:a16="http://schemas.microsoft.com/office/drawing/2014/main" val="20016"/>
                    </a:ext>
                  </a:extLst>
                </a:gridCol>
                <a:gridCol w="228398">
                  <a:extLst>
                    <a:ext uri="{9D8B030D-6E8A-4147-A177-3AD203B41FA5}">
                      <a16:colId xmlns:a16="http://schemas.microsoft.com/office/drawing/2014/main" val="20017"/>
                    </a:ext>
                  </a:extLst>
                </a:gridCol>
                <a:gridCol w="456797">
                  <a:extLst>
                    <a:ext uri="{9D8B030D-6E8A-4147-A177-3AD203B41FA5}">
                      <a16:colId xmlns:a16="http://schemas.microsoft.com/office/drawing/2014/main" val="20018"/>
                    </a:ext>
                  </a:extLst>
                </a:gridCol>
                <a:gridCol w="456797">
                  <a:extLst>
                    <a:ext uri="{9D8B030D-6E8A-4147-A177-3AD203B41FA5}">
                      <a16:colId xmlns:a16="http://schemas.microsoft.com/office/drawing/2014/main" val="20019"/>
                    </a:ext>
                  </a:extLst>
                </a:gridCol>
              </a:tblGrid>
              <a:tr h="262581">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w="6350" cap="flat" cmpd="sng" algn="ctr">
                      <a:solidFill>
                        <a:schemeClr val="accent2"/>
                      </a:solidFill>
                      <a:prstDash val="solid"/>
                      <a:round/>
                      <a:headEnd type="none" w="med" len="med"/>
                      <a:tailEnd type="none" w="med" len="med"/>
                    </a:lnR>
                    <a:lnT>
                      <a:noFill/>
                    </a:lnT>
                    <a:lnB>
                      <a:noFill/>
                    </a:lnB>
                  </a:tcPr>
                </a:tc>
                <a:tc gridSpan="8">
                  <a:txBody>
                    <a:bodyPr/>
                    <a:lstStyle/>
                    <a:p>
                      <a:pPr algn="ctr" fontAlgn="ctr"/>
                      <a:r>
                        <a:rPr lang="en-US" sz="1200" b="1" i="0" u="none" strike="noStrike" dirty="0">
                          <a:solidFill>
                            <a:srgbClr val="FFFFFF"/>
                          </a:solidFill>
                          <a:latin typeface="Overpass" charset="0"/>
                          <a:ea typeface="Overpass" charset="0"/>
                          <a:cs typeface="Overpass" charset="0"/>
                        </a:rPr>
                        <a:t>FTSE EPRA </a:t>
                      </a:r>
                      <a:r>
                        <a:rPr lang="en-US" sz="1200" b="1" i="0" u="none" strike="noStrike" dirty="0" err="1">
                          <a:solidFill>
                            <a:srgbClr val="FFFFFF"/>
                          </a:solidFill>
                          <a:latin typeface="Overpass" charset="0"/>
                          <a:ea typeface="Overpass" charset="0"/>
                          <a:cs typeface="Overpass" charset="0"/>
                        </a:rPr>
                        <a:t>Nareit</a:t>
                      </a:r>
                      <a:r>
                        <a:rPr lang="en-US" sz="1200" b="1" i="0" u="none" strike="noStrike" dirty="0">
                          <a:solidFill>
                            <a:srgbClr val="FFFFFF"/>
                          </a:solidFill>
                          <a:latin typeface="Overpass" charset="0"/>
                          <a:ea typeface="Overpass" charset="0"/>
                          <a:cs typeface="Overpass" charset="0"/>
                        </a:rPr>
                        <a:t> Global Real Estate Index*</a:t>
                      </a: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a:noFill/>
                    </a:lnB>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extLst>
                  <a:ext uri="{0D108BD9-81ED-4DB2-BD59-A6C34878D82A}">
                    <a16:rowId xmlns:a16="http://schemas.microsoft.com/office/drawing/2014/main" val="10000"/>
                  </a:ext>
                </a:extLst>
              </a:tr>
              <a:tr h="334534">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w="6350" cap="flat" cmpd="sng" algn="ctr">
                      <a:solidFill>
                        <a:schemeClr val="accent2"/>
                      </a:solidFill>
                      <a:prstDash val="solid"/>
                      <a:round/>
                      <a:headEnd type="none" w="med" len="med"/>
                      <a:tailEnd type="none" w="med" len="med"/>
                    </a:lnR>
                    <a:lnT>
                      <a:noFill/>
                    </a:lnT>
                    <a:lnB>
                      <a:noFill/>
                    </a:lnB>
                  </a:tcPr>
                </a:tc>
                <a:tc gridSpan="4">
                  <a:txBody>
                    <a:bodyPr/>
                    <a:lstStyle/>
                    <a:p>
                      <a:pPr algn="ctr" fontAlgn="ctr"/>
                      <a:r>
                        <a:rPr lang="en-US" sz="1100" b="0" i="0" u="none" strike="noStrike" dirty="0">
                          <a:solidFill>
                            <a:schemeClr val="accent1"/>
                          </a:solidFill>
                          <a:latin typeface="Overpass" charset="0"/>
                          <a:ea typeface="Overpass" charset="0"/>
                          <a:cs typeface="Overpass" charset="0"/>
                        </a:rPr>
                        <a:t>490 Constituents</a:t>
                      </a:r>
                    </a:p>
                  </a:txBody>
                  <a:tcPr marL="4980" marR="4980" marT="4980" marB="0" anchor="ctr">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€ 1</a:t>
                      </a:r>
                      <a:r>
                        <a:rPr lang="fr-FR" sz="1100" b="0" i="0" u="none" strike="noStrike" dirty="0">
                          <a:solidFill>
                            <a:schemeClr val="accent1"/>
                          </a:solidFill>
                          <a:latin typeface="Overpass" charset="0"/>
                          <a:ea typeface="Overpass" charset="0"/>
                          <a:cs typeface="Overpass" charset="0"/>
                        </a:rPr>
                        <a:t>,</a:t>
                      </a:r>
                      <a:r>
                        <a:rPr lang="en-US" sz="1100" b="0" i="0" u="none" strike="noStrike" dirty="0">
                          <a:solidFill>
                            <a:schemeClr val="accent1"/>
                          </a:solidFill>
                          <a:latin typeface="Overpass" charset="0"/>
                          <a:ea typeface="Overpass" charset="0"/>
                          <a:cs typeface="Overpass" charset="0"/>
                        </a:rPr>
                        <a:t>562 Billion</a:t>
                      </a:r>
                    </a:p>
                  </a:txBody>
                  <a:tcPr marL="4980" marR="4980" marT="4980" marB="0" anchor="ctr">
                    <a:lnL w="635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extLst>
                  <a:ext uri="{0D108BD9-81ED-4DB2-BD59-A6C34878D82A}">
                    <a16:rowId xmlns:a16="http://schemas.microsoft.com/office/drawing/2014/main" val="10001"/>
                  </a:ext>
                </a:extLst>
              </a:tr>
              <a:tr h="161545">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w="6350" cap="flat" cmpd="sng" algn="ctr">
                      <a:solidFill>
                        <a:schemeClr val="accent2"/>
                      </a:solidFill>
                      <a:prstDash val="solid"/>
                      <a:round/>
                      <a:headEnd type="none" w="med" len="med"/>
                      <a:tailEnd type="none" w="med" len="med"/>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extLst>
                  <a:ext uri="{0D108BD9-81ED-4DB2-BD59-A6C34878D82A}">
                    <a16:rowId xmlns:a16="http://schemas.microsoft.com/office/drawing/2014/main" val="10003"/>
                  </a:ext>
                </a:extLst>
              </a:tr>
              <a:tr h="161545">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2"/>
                      </a:solid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w="6350" cap="flat" cmpd="sng" algn="ctr">
                      <a:solidFill>
                        <a:schemeClr val="accent2"/>
                      </a:solidFill>
                      <a:prstDash val="solid"/>
                      <a:round/>
                      <a:headEnd type="none" w="med" len="med"/>
                      <a:tailEnd type="none" w="med" len="med"/>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rgbClr val="E5AC50"/>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rgbClr val="E5AC50"/>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rgbClr val="E5AC50"/>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a:noFill/>
                    </a:lnR>
                    <a:lnT>
                      <a:noFill/>
                    </a:lnT>
                    <a:lnB w="6350" cap="flat" cmpd="sng" algn="ctr">
                      <a:solidFill>
                        <a:srgbClr val="E5AC50"/>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rgbClr val="E5AC50"/>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rgbClr val="E5AC50"/>
                      </a:solidFill>
                      <a:prstDash val="solid"/>
                      <a:round/>
                      <a:headEnd type="none" w="med" len="med"/>
                      <a:tailEnd type="none" w="med" len="med"/>
                    </a:lnB>
                  </a:tcPr>
                </a:tc>
                <a:extLst>
                  <a:ext uri="{0D108BD9-81ED-4DB2-BD59-A6C34878D82A}">
                    <a16:rowId xmlns:a16="http://schemas.microsoft.com/office/drawing/2014/main" val="10004"/>
                  </a:ext>
                </a:extLst>
              </a:tr>
              <a:tr h="211992">
                <a:tc gridSpan="6">
                  <a:txBody>
                    <a:bodyPr/>
                    <a:lstStyle/>
                    <a:p>
                      <a:pPr algn="ctr" fontAlgn="ctr"/>
                      <a:r>
                        <a:rPr lang="en-US" sz="1200" b="1" i="0" u="none" strike="noStrike" dirty="0">
                          <a:solidFill>
                            <a:srgbClr val="FFFFFF"/>
                          </a:solidFill>
                          <a:latin typeface="Overpass" charset="0"/>
                          <a:ea typeface="Overpass" charset="0"/>
                          <a:cs typeface="Overpass" charset="0"/>
                        </a:rPr>
                        <a:t>EMEA</a:t>
                      </a: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a:noFill/>
                    </a:lnB>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2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a:noFill/>
                    </a:lnB>
                  </a:tcPr>
                </a:tc>
                <a:tc gridSpan="6">
                  <a:txBody>
                    <a:bodyPr/>
                    <a:lstStyle/>
                    <a:p>
                      <a:pPr algn="ctr" fontAlgn="ctr"/>
                      <a:r>
                        <a:rPr lang="en-US" sz="1200" b="1" i="0" u="none" strike="noStrike" dirty="0">
                          <a:solidFill>
                            <a:srgbClr val="FFFFFF"/>
                          </a:solidFill>
                          <a:latin typeface="Overpass" charset="0"/>
                          <a:ea typeface="Overpass" charset="0"/>
                          <a:cs typeface="Overpass" charset="0"/>
                        </a:rPr>
                        <a:t>Americas</a:t>
                      </a: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a:noFill/>
                    </a:lnB>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2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a:noFill/>
                    </a:lnB>
                  </a:tcPr>
                </a:tc>
                <a:tc gridSpan="6">
                  <a:txBody>
                    <a:bodyPr/>
                    <a:lstStyle/>
                    <a:p>
                      <a:pPr algn="ctr" fontAlgn="ctr"/>
                      <a:r>
                        <a:rPr lang="en-US" sz="1200" b="1" i="0" u="none" strike="noStrike" dirty="0">
                          <a:solidFill>
                            <a:srgbClr val="FFFFFF"/>
                          </a:solidFill>
                          <a:latin typeface="Overpass" charset="0"/>
                          <a:ea typeface="Overpass" charset="0"/>
                          <a:cs typeface="Overpass" charset="0"/>
                        </a:rPr>
                        <a:t>Asia Pacific</a:t>
                      </a: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rgbClr val="E5AC50"/>
                      </a:solidFill>
                      <a:prstDash val="solid"/>
                      <a:round/>
                      <a:headEnd type="none" w="med" len="med"/>
                      <a:tailEnd type="none" w="med" len="med"/>
                    </a:lnR>
                    <a:lnT w="6350" cap="flat" cmpd="sng" algn="ctr">
                      <a:solidFill>
                        <a:srgbClr val="E5AC50"/>
                      </a:solidFill>
                      <a:prstDash val="solid"/>
                      <a:round/>
                      <a:headEnd type="none" w="med" len="med"/>
                      <a:tailEnd type="none" w="med" len="med"/>
                    </a:lnT>
                    <a:lnB>
                      <a:noFill/>
                    </a:lnB>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336801">
                <a:tc gridSpan="3">
                  <a:txBody>
                    <a:bodyPr/>
                    <a:lstStyle/>
                    <a:p>
                      <a:pPr algn="ctr" fontAlgn="ctr"/>
                      <a:r>
                        <a:rPr lang="en-US" sz="1100" b="0" i="0" u="none" strike="noStrike" dirty="0">
                          <a:solidFill>
                            <a:schemeClr val="accent1"/>
                          </a:solidFill>
                          <a:latin typeface="Overpass" charset="0"/>
                          <a:ea typeface="Overpass" charset="0"/>
                          <a:cs typeface="Overpass" charset="0"/>
                        </a:rPr>
                        <a:t>141 Constituents</a:t>
                      </a:r>
                    </a:p>
                  </a:txBody>
                  <a:tcPr marL="4980" marR="4980" marT="4980" marB="0" anchor="ctr">
                    <a:lnL w="6350" cap="flat" cmpd="sng" algn="ctr">
                      <a:solidFill>
                        <a:schemeClr val="accent2"/>
                      </a:solidFill>
                      <a:prstDash val="solid"/>
                      <a:round/>
                      <a:headEnd type="none" w="med" len="med"/>
                      <a:tailEnd type="none" w="med" len="med"/>
                    </a:lnL>
                    <a:lnR w="12700" cap="flat" cmpd="sng" algn="ctr">
                      <a:no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€ 266 Billion</a:t>
                      </a:r>
                    </a:p>
                  </a:txBody>
                  <a:tcPr marL="4980" marR="4980" marT="4980" marB="0"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a:noFill/>
                    </a:lnB>
                  </a:tcPr>
                </a:tc>
                <a:tc gridSpan="3">
                  <a:txBody>
                    <a:bodyPr/>
                    <a:lstStyle/>
                    <a:p>
                      <a:pPr algn="ctr" fontAlgn="ctr"/>
                      <a:r>
                        <a:rPr lang="en-US" sz="1100" b="0" i="0" u="none" strike="noStrike" dirty="0">
                          <a:solidFill>
                            <a:schemeClr val="accent1"/>
                          </a:solidFill>
                          <a:latin typeface="Overpass" charset="0"/>
                          <a:ea typeface="Overpass" charset="0"/>
                          <a:cs typeface="Overpass" charset="0"/>
                        </a:rPr>
                        <a:t>165 Constituents</a:t>
                      </a:r>
                    </a:p>
                  </a:txBody>
                  <a:tcPr marL="4980" marR="4980" marT="4980" marB="0" anchor="ctr">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€ 823 Billion</a:t>
                      </a:r>
                    </a:p>
                  </a:txBody>
                  <a:tcPr marL="4980" marR="4980" marT="4980" marB="0" anchor="ctr">
                    <a:lnL w="635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a:noFill/>
                    </a:lnT>
                    <a:lnB>
                      <a:noFill/>
                    </a:lnB>
                  </a:tcPr>
                </a:tc>
                <a:tc gridSpan="3">
                  <a:txBody>
                    <a:bodyPr/>
                    <a:lstStyle/>
                    <a:p>
                      <a:pPr algn="ctr" fontAlgn="ctr"/>
                      <a:r>
                        <a:rPr lang="en-US" sz="1100" b="0" i="0" u="none" strike="noStrike" dirty="0">
                          <a:solidFill>
                            <a:schemeClr val="accent1"/>
                          </a:solidFill>
                          <a:latin typeface="Overpass" charset="0"/>
                          <a:ea typeface="Overpass" charset="0"/>
                          <a:cs typeface="Overpass" charset="0"/>
                        </a:rPr>
                        <a:t>184 Constituents</a:t>
                      </a:r>
                    </a:p>
                  </a:txBody>
                  <a:tcPr marL="4980" marR="4980" marT="4980" marB="0" anchor="ctr">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€ 473 Billion</a:t>
                      </a:r>
                    </a:p>
                  </a:txBody>
                  <a:tcPr marL="4980" marR="4980" marT="4980" marB="0" anchor="ctr">
                    <a:lnL w="6350" cap="flat" cmpd="sng" algn="ctr">
                      <a:noFill/>
                      <a:prstDash val="solid"/>
                      <a:round/>
                      <a:headEnd type="none" w="med" len="med"/>
                      <a:tailEnd type="none" w="med" len="med"/>
                    </a:lnL>
                    <a:lnR w="6350" cap="flat" cmpd="sng" algn="ctr">
                      <a:solidFill>
                        <a:srgbClr val="E5AC50"/>
                      </a:solidFill>
                      <a:prstDash val="solid"/>
                      <a:round/>
                      <a:headEnd type="none" w="med" len="med"/>
                      <a:tailEnd type="none" w="med" len="med"/>
                    </a:lnR>
                    <a:lnT>
                      <a:noFill/>
                    </a:lnT>
                    <a:lnB w="6350" cap="flat" cmpd="sng" algn="ctr">
                      <a:solidFill>
                        <a:schemeClr val="accent2"/>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184701">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2"/>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8"/>
                  </a:ext>
                </a:extLst>
              </a:tr>
              <a:tr h="262581">
                <a:tc gridSpan="8">
                  <a:txBody>
                    <a:bodyPr/>
                    <a:lstStyle/>
                    <a:p>
                      <a:pPr algn="ctr" fontAlgn="ctr"/>
                      <a:r>
                        <a:rPr lang="en-US" sz="1100" b="1" i="0" u="none" strike="noStrike" dirty="0">
                          <a:solidFill>
                            <a:srgbClr val="FFFFFF"/>
                          </a:solidFill>
                          <a:latin typeface="Overpass" charset="0"/>
                          <a:ea typeface="Overpass" charset="0"/>
                          <a:cs typeface="Overpass" charset="0"/>
                        </a:rPr>
                        <a:t>FTSE EPRA </a:t>
                      </a:r>
                      <a:r>
                        <a:rPr lang="en-US" sz="1100" b="1" i="0" u="none" strike="noStrike" dirty="0" err="1">
                          <a:solidFill>
                            <a:srgbClr val="FFFFFF"/>
                          </a:solidFill>
                          <a:latin typeface="Overpass" charset="0"/>
                          <a:ea typeface="Overpass" charset="0"/>
                          <a:cs typeface="Overpass" charset="0"/>
                        </a:rPr>
                        <a:t>Nareit</a:t>
                      </a:r>
                      <a:r>
                        <a:rPr lang="en-US" sz="1100" b="1" i="0" u="none" strike="noStrike" dirty="0">
                          <a:solidFill>
                            <a:srgbClr val="FFFFFF"/>
                          </a:solidFill>
                          <a:latin typeface="Overpass" charset="0"/>
                          <a:ea typeface="Overpass" charset="0"/>
                          <a:cs typeface="Overpass" charset="0"/>
                        </a:rPr>
                        <a:t> Developed Real Estate Index</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a:noFill/>
                    </a:lnB>
                    <a:solidFill>
                      <a:schemeClr val="accent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rowSpan="3" gridSpan="2">
                  <a:txBody>
                    <a:bodyPr/>
                    <a:lstStyle/>
                    <a:p>
                      <a:pPr algn="ctr" fontAlgn="ctr">
                        <a:lnSpc>
                          <a:spcPct val="80000"/>
                        </a:lnSpc>
                      </a:pPr>
                      <a:r>
                        <a:rPr lang="en-US" sz="900" b="0" i="0" u="none" strike="noStrike" dirty="0">
                          <a:solidFill>
                            <a:schemeClr val="accent1"/>
                          </a:solidFill>
                          <a:latin typeface="Overpass" charset="0"/>
                          <a:ea typeface="Overpass" charset="0"/>
                          <a:cs typeface="Overpass" charset="0"/>
                        </a:rPr>
                        <a:t>* Represents </a:t>
                      </a:r>
                      <a:br>
                        <a:rPr lang="en-US" sz="900" b="0" i="0" u="none" strike="noStrike" dirty="0">
                          <a:solidFill>
                            <a:schemeClr val="accent1"/>
                          </a:solidFill>
                          <a:latin typeface="Overpass" charset="0"/>
                          <a:ea typeface="Overpass" charset="0"/>
                          <a:cs typeface="Overpass" charset="0"/>
                        </a:rPr>
                      </a:br>
                      <a:r>
                        <a:rPr lang="en-US" sz="900" b="0" i="0" u="none" strike="noStrike" dirty="0">
                          <a:solidFill>
                            <a:schemeClr val="accent1"/>
                          </a:solidFill>
                          <a:latin typeface="Overpass" charset="0"/>
                          <a:ea typeface="Overpass" charset="0"/>
                          <a:cs typeface="Overpass" charset="0"/>
                        </a:rPr>
                        <a:t>the aggregate </a:t>
                      </a:r>
                      <a:br>
                        <a:rPr lang="en-US" sz="900" b="0" i="0" u="none" strike="noStrike" dirty="0">
                          <a:solidFill>
                            <a:schemeClr val="accent1"/>
                          </a:solidFill>
                          <a:latin typeface="Overpass" charset="0"/>
                          <a:ea typeface="Overpass" charset="0"/>
                          <a:cs typeface="Overpass" charset="0"/>
                        </a:rPr>
                      </a:br>
                      <a:r>
                        <a:rPr lang="en-US" sz="900" b="0" i="0" u="none" strike="noStrike" dirty="0">
                          <a:solidFill>
                            <a:schemeClr val="accent1"/>
                          </a:solidFill>
                          <a:latin typeface="Overpass" charset="0"/>
                          <a:ea typeface="Overpass" charset="0"/>
                          <a:cs typeface="Overpass" charset="0"/>
                        </a:rPr>
                        <a:t>of Developed + Emerging, </a:t>
                      </a:r>
                      <a:br>
                        <a:rPr lang="en-US" sz="900" b="0" i="0" u="none" strike="noStrike" dirty="0">
                          <a:solidFill>
                            <a:schemeClr val="accent1"/>
                          </a:solidFill>
                          <a:latin typeface="Overpass" charset="0"/>
                          <a:ea typeface="Overpass" charset="0"/>
                          <a:cs typeface="Overpass" charset="0"/>
                        </a:rPr>
                      </a:br>
                      <a:r>
                        <a:rPr lang="en-US" sz="900" b="0" i="0" u="none" strike="noStrike" dirty="0">
                          <a:solidFill>
                            <a:schemeClr val="accent1"/>
                          </a:solidFill>
                          <a:latin typeface="Overpass" charset="0"/>
                          <a:ea typeface="Overpass" charset="0"/>
                          <a:cs typeface="Overpass" charset="0"/>
                        </a:rPr>
                        <a:t>excluding AIM</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rowSpan="3" hMerge="1">
                  <a:txBody>
                    <a:bodyPr/>
                    <a:lstStyle/>
                    <a:p>
                      <a:endParaRPr lang="en-US"/>
                    </a:p>
                  </a:txBody>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a:noFill/>
                    </a:lnB>
                  </a:tcPr>
                </a:tc>
                <a:tc gridSpan="8">
                  <a:txBody>
                    <a:bodyPr/>
                    <a:lstStyle/>
                    <a:p>
                      <a:pPr algn="ctr" fontAlgn="ctr"/>
                      <a:r>
                        <a:rPr lang="en-US" sz="1100" b="1" i="0" u="none" strike="noStrike" dirty="0">
                          <a:solidFill>
                            <a:srgbClr val="FFFFFF"/>
                          </a:solidFill>
                          <a:latin typeface="Overpass" charset="0"/>
                          <a:ea typeface="Overpass" charset="0"/>
                          <a:cs typeface="Overpass" charset="0"/>
                        </a:rPr>
                        <a:t>FTSE EPRA </a:t>
                      </a:r>
                      <a:r>
                        <a:rPr lang="en-US" sz="1100" b="1" i="0" u="none" strike="noStrike" dirty="0" err="1">
                          <a:solidFill>
                            <a:srgbClr val="FFFFFF"/>
                          </a:solidFill>
                          <a:latin typeface="Overpass" charset="0"/>
                          <a:ea typeface="Overpass" charset="0"/>
                          <a:cs typeface="Overpass" charset="0"/>
                        </a:rPr>
                        <a:t>Nareit</a:t>
                      </a:r>
                      <a:r>
                        <a:rPr lang="en-US" sz="1100" b="1" i="0" u="none" strike="noStrike" dirty="0">
                          <a:solidFill>
                            <a:srgbClr val="FFFFFF"/>
                          </a:solidFill>
                          <a:latin typeface="Overpass" charset="0"/>
                          <a:ea typeface="Overpass" charset="0"/>
                          <a:cs typeface="Overpass" charset="0"/>
                        </a:rPr>
                        <a:t> Emerging Real Estate Index</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a:noFill/>
                    </a:lnB>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0"/>
                  </a:ext>
                </a:extLst>
              </a:tr>
              <a:tr h="189436">
                <a:tc rowSpan="2" gridSpan="4">
                  <a:txBody>
                    <a:bodyPr/>
                    <a:lstStyle/>
                    <a:p>
                      <a:pPr algn="ctr" fontAlgn="ctr"/>
                      <a:r>
                        <a:rPr lang="en-US" sz="1100" b="0" i="0" u="none" strike="noStrike" dirty="0">
                          <a:solidFill>
                            <a:schemeClr val="accent1"/>
                          </a:solidFill>
                          <a:latin typeface="Overpass" charset="0"/>
                          <a:ea typeface="Overpass" charset="0"/>
                          <a:cs typeface="Overpass" charset="0"/>
                        </a:rPr>
                        <a:t>342 Constituents</a:t>
                      </a:r>
                    </a:p>
                  </a:txBody>
                  <a:tcPr marL="4980" marR="4980" marT="4980" marB="0" anchor="ctr">
                    <a:lnL w="6350" cap="flat" cmpd="sng" algn="ctr">
                      <a:solidFill>
                        <a:schemeClr val="accent4"/>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€ 1,400 Billion</a:t>
                      </a:r>
                    </a:p>
                  </a:txBody>
                  <a:tcPr marL="4980" marR="4980" marT="4980" marB="0" anchor="ctr">
                    <a:lnL w="6350" cap="flat" cmpd="sng" algn="ctr">
                      <a:no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ctr" fontAlgn="ctr"/>
                      <a:r>
                        <a:rPr lang="en-US" sz="1100" b="0" i="0" u="none" strike="noStrike" dirty="0">
                          <a:solidFill>
                            <a:schemeClr val="accent1"/>
                          </a:solidFill>
                          <a:latin typeface="Overpass" charset="0"/>
                          <a:ea typeface="Overpass" charset="0"/>
                          <a:cs typeface="Overpass" charset="0"/>
                        </a:rPr>
                        <a:t> </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ctr"/>
                      <a:endParaRPr lang="en-US" sz="11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rowSpan="2" gridSpan="4">
                  <a:txBody>
                    <a:bodyPr/>
                    <a:lstStyle/>
                    <a:p>
                      <a:pPr algn="ctr" fontAlgn="ctr"/>
                      <a:r>
                        <a:rPr lang="en-US" sz="1100" b="0" i="0" u="none" strike="noStrike" dirty="0">
                          <a:solidFill>
                            <a:schemeClr val="accent1"/>
                          </a:solidFill>
                          <a:latin typeface="Overpass" charset="0"/>
                          <a:ea typeface="Overpass" charset="0"/>
                          <a:cs typeface="Overpass" charset="0"/>
                        </a:rPr>
                        <a:t>148 Constituents</a:t>
                      </a:r>
                    </a:p>
                  </a:txBody>
                  <a:tcPr marL="4980" marR="4980" marT="4980" marB="0"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gridSpan="4">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accent1"/>
                          </a:solidFill>
                          <a:latin typeface="Overpass" charset="0"/>
                          <a:ea typeface="Overpass" charset="0"/>
                          <a:cs typeface="Overpass" charset="0"/>
                        </a:rPr>
                        <a:t>€ 162 Billion</a:t>
                      </a:r>
                    </a:p>
                  </a:txBody>
                  <a:tcPr marL="4980" marR="4980" marT="4980" marB="0" anchor="ctr">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11"/>
                  </a:ext>
                </a:extLst>
              </a:tr>
              <a:tr h="161545">
                <a:tc gridSpan="4" vMerge="1">
                  <a:txBody>
                    <a:bodyPr/>
                    <a:lstStyle/>
                    <a:p>
                      <a:pPr algn="ctr" fontAlgn="ctr"/>
                      <a:endParaRPr lang="en-US" sz="1100" b="0" i="0" u="none" strike="noStrike" dirty="0">
                        <a:solidFill>
                          <a:srgbClr val="142A59"/>
                        </a:solidFill>
                        <a:latin typeface="Overpass" charset="0"/>
                        <a:ea typeface="Overpass" charset="0"/>
                        <a:cs typeface="Overpass" charset="0"/>
                      </a:endParaRPr>
                    </a:p>
                  </a:txBody>
                  <a:tcPr marL="4980" marR="4980" marT="4980" marB="0" anchor="ctr">
                    <a:lnL w="6350" cap="flat" cmpd="sng" algn="ctr">
                      <a:solidFill>
                        <a:srgbClr val="009180"/>
                      </a:solidFill>
                      <a:prstDash val="solid"/>
                      <a:round/>
                      <a:headEnd type="none" w="med" len="med"/>
                      <a:tailEnd type="none" w="med" len="med"/>
                    </a:lnL>
                    <a:lnR w="6350" cap="flat" cmpd="sng" algn="ctr">
                      <a:solidFill>
                        <a:srgbClr val="009180"/>
                      </a:solidFill>
                      <a:prstDash val="solid"/>
                      <a:round/>
                      <a:headEnd type="none" w="med" len="med"/>
                      <a:tailEnd type="none" w="med" len="med"/>
                    </a:lnR>
                    <a:lnT>
                      <a:noFill/>
                    </a:lnT>
                    <a:lnB w="6350" cap="flat" cmpd="sng" algn="ctr">
                      <a:solidFill>
                        <a:srgbClr val="009180"/>
                      </a:solidFill>
                      <a:prstDash val="solid"/>
                      <a:round/>
                      <a:headEnd type="none" w="med" len="med"/>
                      <a:tailEnd type="none" w="med" len="med"/>
                    </a:lnB>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pPr algn="ctr" fontAlgn="ctr"/>
                      <a:endParaRPr lang="en-US" sz="1100" b="0" i="0" u="none" strike="noStrike" dirty="0">
                        <a:solidFill>
                          <a:srgbClr val="142A59"/>
                        </a:solidFill>
                        <a:latin typeface="Overpass" charset="0"/>
                        <a:ea typeface="Overpass" charset="0"/>
                        <a:cs typeface="Overpass" charset="0"/>
                      </a:endParaRPr>
                    </a:p>
                  </a:txBody>
                  <a:tcPr marL="4980" marR="4980" marT="4980" marB="0" anchor="ctr">
                    <a:lnL w="6350" cap="flat" cmpd="sng" algn="ctr">
                      <a:solidFill>
                        <a:srgbClr val="009180"/>
                      </a:solidFill>
                      <a:prstDash val="solid"/>
                      <a:round/>
                      <a:headEnd type="none" w="med" len="med"/>
                      <a:tailEnd type="none" w="med" len="med"/>
                    </a:lnL>
                    <a:lnR w="6350" cap="flat" cmpd="sng" algn="ctr">
                      <a:solidFill>
                        <a:srgbClr val="009180"/>
                      </a:solidFill>
                      <a:prstDash val="solid"/>
                      <a:round/>
                      <a:headEnd type="none" w="med" len="med"/>
                      <a:tailEnd type="none" w="med" len="med"/>
                    </a:lnR>
                    <a:lnT>
                      <a:noFill/>
                    </a:lnT>
                    <a:lnB w="6350" cap="flat" cmpd="sng" algn="ctr">
                      <a:solidFill>
                        <a:srgbClr val="009180"/>
                      </a:solidFill>
                      <a:prstDash val="solid"/>
                      <a:round/>
                      <a:headEnd type="none" w="med" len="med"/>
                      <a:tailEnd type="none" w="med" len="med"/>
                    </a:lnB>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vMerge="1">
                  <a:txBody>
                    <a:bodyPr/>
                    <a:lstStyle/>
                    <a:p>
                      <a:endParaRPr lang="en-US"/>
                    </a:p>
                  </a:txBody>
                  <a:tcPr/>
                </a:tc>
                <a:tc hMerge="1" vMerge="1">
                  <a:txBody>
                    <a:bodyPr/>
                    <a:lstStyle/>
                    <a:p>
                      <a:endParaRPr lang="en-US"/>
                    </a:p>
                  </a:txBody>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4" vMerge="1">
                  <a:txBody>
                    <a:bodyPr/>
                    <a:lstStyle/>
                    <a:p>
                      <a:pPr algn="ctr" fontAlgn="ctr"/>
                      <a:endParaRPr lang="en-US" sz="1100" b="0" i="0" u="none" strike="noStrike" dirty="0">
                        <a:solidFill>
                          <a:srgbClr val="142A59"/>
                        </a:solidFill>
                        <a:latin typeface="Overpass" charset="0"/>
                        <a:ea typeface="Overpass" charset="0"/>
                        <a:cs typeface="Overpass" charset="0"/>
                      </a:endParaRPr>
                    </a:p>
                  </a:txBody>
                  <a:tcPr marL="4980" marR="4980" marT="4980" marB="0" anchor="ctr">
                    <a:lnL w="6350" cap="flat" cmpd="sng" algn="ctr">
                      <a:solidFill>
                        <a:srgbClr val="730030"/>
                      </a:solidFill>
                      <a:prstDash val="solid"/>
                      <a:round/>
                      <a:headEnd type="none" w="med" len="med"/>
                      <a:tailEnd type="none" w="med" len="med"/>
                    </a:lnL>
                    <a:lnR w="6350" cap="flat" cmpd="sng" algn="ctr">
                      <a:solidFill>
                        <a:srgbClr val="730030"/>
                      </a:solidFill>
                      <a:prstDash val="solid"/>
                      <a:round/>
                      <a:headEnd type="none" w="med" len="med"/>
                      <a:tailEnd type="none" w="med" len="med"/>
                    </a:lnR>
                    <a:lnT>
                      <a:noFill/>
                    </a:lnT>
                    <a:lnB w="6350" cap="flat" cmpd="sng" algn="ctr">
                      <a:solidFill>
                        <a:srgbClr val="730030"/>
                      </a:solidFill>
                      <a:prstDash val="solid"/>
                      <a:round/>
                      <a:headEnd type="none" w="med" len="med"/>
                      <a:tailEnd type="none" w="med" len="med"/>
                    </a:lnB>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vMerge="1">
                  <a:txBody>
                    <a:bodyPr/>
                    <a:lstStyle/>
                    <a:p>
                      <a:pPr algn="ctr" fontAlgn="ctr"/>
                      <a:endParaRPr lang="en-US" sz="1100" b="0" i="0" u="none" strike="noStrike" dirty="0">
                        <a:solidFill>
                          <a:srgbClr val="142A59"/>
                        </a:solidFill>
                        <a:latin typeface="Overpass" charset="0"/>
                        <a:ea typeface="Overpass" charset="0"/>
                        <a:cs typeface="Overpass" charset="0"/>
                      </a:endParaRPr>
                    </a:p>
                  </a:txBody>
                  <a:tcPr marL="4980" marR="4980" marT="4980" marB="0" anchor="ctr">
                    <a:lnL w="6350" cap="flat" cmpd="sng" algn="ctr">
                      <a:solidFill>
                        <a:srgbClr val="730030"/>
                      </a:solidFill>
                      <a:prstDash val="solid"/>
                      <a:round/>
                      <a:headEnd type="none" w="med" len="med"/>
                      <a:tailEnd type="none" w="med" len="med"/>
                    </a:lnL>
                    <a:lnR w="6350" cap="flat" cmpd="sng" algn="ctr">
                      <a:solidFill>
                        <a:srgbClr val="730030"/>
                      </a:solidFill>
                      <a:prstDash val="solid"/>
                      <a:round/>
                      <a:headEnd type="none" w="med" len="med"/>
                      <a:tailEnd type="none" w="med" len="med"/>
                    </a:lnR>
                    <a:lnT>
                      <a:noFill/>
                    </a:lnT>
                    <a:lnB w="6350" cap="flat" cmpd="sng" algn="ctr">
                      <a:solidFill>
                        <a:srgbClr val="730030"/>
                      </a:solidFill>
                      <a:prstDash val="solid"/>
                      <a:round/>
                      <a:headEnd type="none" w="med" len="med"/>
                      <a:tailEnd type="none" w="med" len="med"/>
                    </a:lnB>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12"/>
                  </a:ext>
                </a:extLst>
              </a:tr>
              <a:tr h="161545">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4"/>
                      </a:solidFill>
                      <a:prstDash val="solid"/>
                      <a:round/>
                      <a:headEnd type="none" w="med" len="med"/>
                      <a:tailEnd type="none" w="med" len="med"/>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w="6350" cap="flat" cmpd="sng" algn="ctr">
                      <a:solidFill>
                        <a:schemeClr val="accent4"/>
                      </a:solidFill>
                      <a:prstDash val="solid"/>
                      <a:round/>
                      <a:headEnd type="none" w="med" len="med"/>
                      <a:tailEnd type="none" w="med" len="med"/>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4"/>
                      </a:solidFill>
                      <a:prstDash val="solid"/>
                      <a:round/>
                      <a:headEnd type="none" w="med" len="med"/>
                      <a:tailEnd type="none" w="med" len="med"/>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1"/>
                      </a:solidFill>
                      <a:prstDash val="solid"/>
                      <a:round/>
                      <a:headEnd type="none" w="med" len="med"/>
                      <a:tailEnd type="none" w="med" len="med"/>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w="6350" cap="flat" cmpd="sng" algn="ctr">
                      <a:noFill/>
                      <a:prstDash val="solid"/>
                      <a:round/>
                      <a:headEnd type="none" w="med" len="med"/>
                      <a:tailEnd type="none" w="med" len="med"/>
                    </a:lnR>
                    <a:lnT w="6350" cap="flat" cmpd="sng" algn="ctr">
                      <a:solidFill>
                        <a:schemeClr val="accent1"/>
                      </a:solidFill>
                      <a:prstDash val="solid"/>
                      <a:round/>
                      <a:headEnd type="none" w="med" len="med"/>
                      <a:tailEnd type="none" w="med" len="med"/>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noFill/>
                      <a:prstDash val="solid"/>
                      <a:round/>
                      <a:headEnd type="none" w="med" len="med"/>
                      <a:tailEnd type="none" w="med" len="med"/>
                    </a:lnL>
                    <a:lnR>
                      <a:noFill/>
                    </a:lnR>
                    <a:lnT>
                      <a:noFill/>
                    </a:lnT>
                    <a:lnB>
                      <a:noFill/>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1"/>
                      </a:solidFill>
                      <a:prstDash val="solid"/>
                      <a:round/>
                      <a:headEnd type="none" w="med" len="med"/>
                      <a:tailEnd type="none" w="med" len="med"/>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w="6350" cap="flat" cmpd="sng" algn="ctr">
                      <a:solidFill>
                        <a:schemeClr val="accent1"/>
                      </a:solidFill>
                      <a:prstDash val="solid"/>
                      <a:round/>
                      <a:headEnd type="none" w="med" len="med"/>
                      <a:tailEnd type="none" w="med" len="med"/>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1"/>
                      </a:solidFill>
                      <a:prstDash val="solid"/>
                      <a:round/>
                      <a:headEnd type="none" w="med" len="med"/>
                      <a:tailEnd type="none" w="med" len="med"/>
                    </a:lnT>
                    <a:lnB>
                      <a:noFill/>
                    </a:lnB>
                  </a:tcPr>
                </a:tc>
                <a:extLst>
                  <a:ext uri="{0D108BD9-81ED-4DB2-BD59-A6C34878D82A}">
                    <a16:rowId xmlns:a16="http://schemas.microsoft.com/office/drawing/2014/main" val="10013"/>
                  </a:ext>
                </a:extLst>
              </a:tr>
              <a:tr h="161545">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4"/>
                      </a:solid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4"/>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4"/>
                      </a:solidFill>
                      <a:prstDash val="solid"/>
                      <a:round/>
                      <a:headEnd type="none" w="med" len="med"/>
                      <a:tailEnd type="none" w="med" len="med"/>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a:noFill/>
                    </a:lnR>
                    <a:lnT>
                      <a:noFill/>
                    </a:lnT>
                    <a:lnB w="6350" cap="flat" cmpd="sng" algn="ctr">
                      <a:solidFill>
                        <a:schemeClr val="accent4"/>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5">
                          <a:lumMod val="60000"/>
                          <a:lumOff val="40000"/>
                        </a:schemeClr>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a:noFill/>
                    </a:lnL>
                    <a:lnR>
                      <a:noFill/>
                    </a:lnR>
                    <a:lnT>
                      <a:noFill/>
                    </a:lnT>
                    <a:lnB w="6350" cap="flat" cmpd="sng" algn="ctr">
                      <a:solidFill>
                        <a:schemeClr val="accent5">
                          <a:lumMod val="60000"/>
                          <a:lumOff val="40000"/>
                        </a:schemeClr>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a:noFill/>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1"/>
                      </a:solid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1"/>
                      </a:solidFill>
                      <a:prstDash val="solid"/>
                      <a:round/>
                      <a:headEnd type="none" w="med" len="med"/>
                      <a:tailEnd type="none" w="med" len="med"/>
                    </a:lnT>
                    <a:lnB>
                      <a:noFill/>
                    </a:lnB>
                  </a:tcPr>
                </a:tc>
                <a:tc>
                  <a:txBody>
                    <a:bodyPr/>
                    <a:lstStyle/>
                    <a:p>
                      <a:pPr algn="ctr" fontAlgn="ctr"/>
                      <a:r>
                        <a:rPr lang="en-US" sz="1100" b="0" i="0" u="none" strike="noStrike">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a:noFill/>
                    </a:lnL>
                    <a:lnR>
                      <a:noFill/>
                    </a:lnR>
                    <a:lnT w="6350" cap="flat" cmpd="sng" algn="ctr">
                      <a:solidFill>
                        <a:schemeClr val="accent1"/>
                      </a:solidFill>
                      <a:prstDash val="solid"/>
                      <a:round/>
                      <a:headEnd type="none" w="med" len="med"/>
                      <a:tailEnd type="none" w="med" len="med"/>
                    </a:lnT>
                    <a:lnB>
                      <a:noFill/>
                    </a:lnB>
                  </a:tcPr>
                </a:tc>
                <a:tc>
                  <a:txBody>
                    <a:bodyPr/>
                    <a:lstStyle/>
                    <a:p>
                      <a:pPr algn="ctr" fontAlgn="ctr"/>
                      <a:r>
                        <a:rPr lang="en-US" sz="1100" b="0" i="0" u="none" strike="noStrike" dirty="0">
                          <a:solidFill>
                            <a:srgbClr val="000000"/>
                          </a:solidFill>
                          <a:latin typeface="Overpass" charset="0"/>
                          <a:ea typeface="Overpass" charset="0"/>
                          <a:cs typeface="Overpass" charset="0"/>
                        </a:rPr>
                        <a:t> </a:t>
                      </a:r>
                    </a:p>
                  </a:txBody>
                  <a:tcPr marL="4980" marR="4980" marT="4980" marB="0" anchor="ctr">
                    <a:lnL>
                      <a:noFill/>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pPr algn="ctr" fontAlgn="ctr"/>
                      <a:endParaRPr lang="en-US" sz="1100" b="0"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a:noFill/>
                    </a:lnR>
                    <a:lnT>
                      <a:noFill/>
                    </a:lnT>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14"/>
                  </a:ext>
                </a:extLst>
              </a:tr>
              <a:tr h="318429">
                <a:tc gridSpan="2">
                  <a:txBody>
                    <a:bodyPr/>
                    <a:lstStyle/>
                    <a:p>
                      <a:pPr algn="ctr" fontAlgn="ctr"/>
                      <a:r>
                        <a:rPr lang="en-US" sz="1100" b="1" i="0" u="none" strike="noStrike" dirty="0">
                          <a:solidFill>
                            <a:srgbClr val="FFFFFF"/>
                          </a:solidFill>
                          <a:latin typeface="Overpass" charset="0"/>
                          <a:ea typeface="Overpass" charset="0"/>
                          <a:cs typeface="Overpass" charset="0"/>
                        </a:rPr>
                        <a:t>EMEA</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rgbClr val="009180"/>
                      </a:solidFill>
                      <a:prstDash val="solid"/>
                      <a:round/>
                      <a:headEnd type="none" w="med" len="med"/>
                      <a:tailEnd type="none" w="med" len="med"/>
                    </a:lnB>
                    <a:solidFill>
                      <a:schemeClr val="accent4"/>
                    </a:solidFill>
                  </a:tcPr>
                </a:tc>
                <a:tc hMerge="1">
                  <a:txBody>
                    <a:bodyPr/>
                    <a:lstStyle/>
                    <a:p>
                      <a:endParaRPr lang="en-US"/>
                    </a:p>
                  </a:txBody>
                  <a:tcPr/>
                </a:tc>
                <a:tc>
                  <a:txBody>
                    <a:bodyPr/>
                    <a:lstStyle/>
                    <a:p>
                      <a:pPr algn="ctr" fontAlgn="ctr"/>
                      <a:endParaRPr lang="en-US" sz="1100" b="1"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noFill/>
                      <a:prstDash val="solid"/>
                      <a:round/>
                      <a:headEnd type="none" w="med" len="med"/>
                      <a:tailEnd type="none" w="med" len="med"/>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North America</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a:noFill/>
                    </a:lnB>
                    <a:solidFill>
                      <a:schemeClr val="accent4"/>
                    </a:solidFill>
                  </a:tcPr>
                </a:tc>
                <a:tc hMerge="1">
                  <a:txBody>
                    <a:bodyPr/>
                    <a:lstStyle/>
                    <a:p>
                      <a:endParaRPr lang="en-US"/>
                    </a:p>
                  </a:txBody>
                  <a:tcPr/>
                </a:tc>
                <a:tc>
                  <a:txBody>
                    <a:bodyPr/>
                    <a:lstStyle/>
                    <a:p>
                      <a:pPr algn="ctr" fontAlgn="ctr"/>
                      <a:endParaRPr lang="en-US" sz="1100" b="1"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Asia Pacific</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a:noFill/>
                    </a:lnB>
                    <a:solidFill>
                      <a:schemeClr val="accent4"/>
                    </a:solidFill>
                  </a:tcPr>
                </a:tc>
                <a:tc hMerge="1">
                  <a:txBody>
                    <a:bodyPr/>
                    <a:lstStyle/>
                    <a:p>
                      <a:endParaRPr lang="en-US"/>
                    </a:p>
                  </a:txBody>
                  <a:tcPr/>
                </a:tc>
                <a:tc>
                  <a:txBody>
                    <a:bodyPr/>
                    <a:lstStyle/>
                    <a:p>
                      <a:pPr algn="ctr" fontAlgn="ctr"/>
                      <a:endParaRPr lang="en-US" sz="1100" b="1"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AIM Index</a:t>
                      </a: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w="6350" cap="flat" cmpd="sng" algn="ctr">
                      <a:solidFill>
                        <a:schemeClr val="accent5">
                          <a:lumMod val="60000"/>
                          <a:lumOff val="40000"/>
                        </a:schemeClr>
                      </a:solidFill>
                      <a:prstDash val="solid"/>
                      <a:round/>
                      <a:headEnd type="none" w="med" len="med"/>
                      <a:tailEnd type="none" w="med" len="med"/>
                    </a:lnT>
                    <a:lnB>
                      <a:noFill/>
                    </a:lnB>
                    <a:solidFill>
                      <a:schemeClr val="accent5">
                        <a:lumMod val="60000"/>
                        <a:lumOff val="40000"/>
                      </a:schemeClr>
                    </a:solidFill>
                  </a:tcPr>
                </a:tc>
                <a:tc hMerge="1">
                  <a:txBody>
                    <a:bodyPr/>
                    <a:lstStyle/>
                    <a:p>
                      <a:endParaRPr lang="en-US"/>
                    </a:p>
                  </a:txBody>
                  <a:tcPr/>
                </a:tc>
                <a:tc>
                  <a:txBody>
                    <a:bodyPr/>
                    <a:lstStyle/>
                    <a:p>
                      <a:pPr algn="ctr" fontAlgn="ctr"/>
                      <a:endParaRPr lang="en-US" sz="1100" b="1"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EMEA</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a:noFill/>
                    </a:lnB>
                    <a:solidFill>
                      <a:schemeClr val="accent1"/>
                    </a:solidFill>
                  </a:tcPr>
                </a:tc>
                <a:tc hMerge="1">
                  <a:txBody>
                    <a:bodyPr/>
                    <a:lstStyle/>
                    <a:p>
                      <a:endParaRPr lang="en-US"/>
                    </a:p>
                  </a:txBody>
                  <a:tcPr/>
                </a:tc>
                <a:tc>
                  <a:txBody>
                    <a:bodyPr/>
                    <a:lstStyle/>
                    <a:p>
                      <a:pPr algn="ctr" fontAlgn="ctr"/>
                      <a:endParaRPr lang="en-US" sz="1100" b="1" i="0" u="none" strike="noStrike" dirty="0">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Americas</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a:noFill/>
                    </a:lnB>
                    <a:solidFill>
                      <a:schemeClr val="accent1"/>
                    </a:solidFill>
                  </a:tcPr>
                </a:tc>
                <a:tc hMerge="1">
                  <a:txBody>
                    <a:bodyPr/>
                    <a:lstStyle/>
                    <a:p>
                      <a:endParaRPr lang="en-US"/>
                    </a:p>
                  </a:txBody>
                  <a:tcPr/>
                </a:tc>
                <a:tc>
                  <a:txBody>
                    <a:bodyPr/>
                    <a:lstStyle/>
                    <a:p>
                      <a:pPr algn="ctr" fontAlgn="ctr"/>
                      <a:endParaRPr lang="en-US" sz="1100" b="1" i="0" u="none" strike="noStrike">
                        <a:solidFill>
                          <a:srgbClr val="000000"/>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1100" b="1" i="0" u="none" strike="noStrike" dirty="0">
                          <a:solidFill>
                            <a:srgbClr val="FFFFFF"/>
                          </a:solidFill>
                          <a:latin typeface="Overpass" charset="0"/>
                          <a:ea typeface="Overpass" charset="0"/>
                          <a:cs typeface="Overpass" charset="0"/>
                        </a:rPr>
                        <a:t>Asia Pacific</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rgbClr val="730030"/>
                      </a:solidFill>
                      <a:prstDash val="solid"/>
                      <a:round/>
                      <a:headEnd type="none" w="med" len="med"/>
                      <a:tailEnd type="none" w="med" len="med"/>
                    </a:lnB>
                    <a:solidFill>
                      <a:schemeClr val="accent1"/>
                    </a:solidFill>
                  </a:tcPr>
                </a:tc>
                <a:tc hMerge="1">
                  <a:txBody>
                    <a:bodyPr/>
                    <a:lstStyle/>
                    <a:p>
                      <a:endParaRPr lang="en-US"/>
                    </a:p>
                  </a:txBody>
                  <a:tcPr/>
                </a:tc>
                <a:extLst>
                  <a:ext uri="{0D108BD9-81ED-4DB2-BD59-A6C34878D82A}">
                    <a16:rowId xmlns:a16="http://schemas.microsoft.com/office/drawing/2014/main" val="10015"/>
                  </a:ext>
                </a:extLst>
              </a:tr>
              <a:tr h="202585">
                <a:tc gridSpan="2">
                  <a:txBody>
                    <a:bodyPr/>
                    <a:lstStyle/>
                    <a:p>
                      <a:pPr algn="ctr" fontAlgn="ctr"/>
                      <a:r>
                        <a:rPr lang="en-US" sz="900" b="0" i="0" u="none" strike="noStrike" dirty="0">
                          <a:solidFill>
                            <a:schemeClr val="accent1"/>
                          </a:solidFill>
                          <a:latin typeface="Overpass" charset="0"/>
                          <a:ea typeface="Overpass" charset="0"/>
                          <a:cs typeface="Overpass" charset="0"/>
                        </a:rPr>
                        <a:t>107 Constituents</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rgbClr val="009180"/>
                      </a:solidFill>
                      <a:prstDash val="solid"/>
                      <a:round/>
                      <a:headEnd type="none" w="med" len="med"/>
                      <a:tailEnd type="none" w="med" len="med"/>
                    </a:lnT>
                    <a:lnB>
                      <a:noFill/>
                    </a:lnB>
                    <a:solidFill>
                      <a:schemeClr val="accent4">
                        <a:lumMod val="40000"/>
                        <a:lumOff val="60000"/>
                      </a:schemeClr>
                    </a:solidFill>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142 Constituents</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93 Constituents</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7 Constituents</a:t>
                      </a: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34 Constituents</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23 Constituents</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91 Constituents</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73003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10016"/>
                  </a:ext>
                </a:extLst>
              </a:tr>
              <a:tr h="202585">
                <a:tc gridSpan="2">
                  <a:txBody>
                    <a:bodyPr/>
                    <a:lstStyle/>
                    <a:p>
                      <a:pPr algn="ctr" fontAlgn="ctr"/>
                      <a:r>
                        <a:rPr lang="en-US" sz="900" b="0" i="0" u="none" strike="noStrike" dirty="0">
                          <a:solidFill>
                            <a:schemeClr val="accent1"/>
                          </a:solidFill>
                          <a:latin typeface="Overpass" charset="0"/>
                          <a:ea typeface="Overpass" charset="0"/>
                          <a:cs typeface="Overpass" charset="0"/>
                        </a:rPr>
                        <a:t>€ 251 Billion</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solidFill>
                      <a:schemeClr val="accent4">
                        <a:lumMod val="40000"/>
                        <a:lumOff val="60000"/>
                      </a:schemeClr>
                    </a:solidFill>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€ 808 Billion</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€ 342 Billion</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€ 2.3 Billion</a:t>
                      </a: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a:solidFill>
                          <a:schemeClr val="accent1"/>
                        </a:solidFill>
                        <a:latin typeface="Overpass" charset="0"/>
                        <a:ea typeface="Overpass" charset="0"/>
                        <a:cs typeface="Overpass" charset="0"/>
                      </a:endParaRP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€ 15 Billion</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solidFill>
                      <a:schemeClr val="accent1">
                        <a:lumMod val="40000"/>
                        <a:lumOff val="60000"/>
                      </a:schemeClr>
                    </a:solidFill>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€ 15 Billion</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hMerge="1">
                  <a:txBody>
                    <a:bodyPr/>
                    <a:lstStyle/>
                    <a:p>
                      <a:endParaRPr lang="en-US"/>
                    </a:p>
                  </a:txBody>
                  <a:tcPr/>
                </a:tc>
                <a:tc>
                  <a:txBody>
                    <a:bodyPr/>
                    <a:lstStyle/>
                    <a:p>
                      <a:pPr algn="ctr" fontAlgn="ctr"/>
                      <a:endParaRPr lang="en-US" sz="900" b="0" i="0"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0" u="none" strike="noStrike" dirty="0">
                          <a:solidFill>
                            <a:schemeClr val="accent1"/>
                          </a:solidFill>
                          <a:latin typeface="Overpass" charset="0"/>
                          <a:ea typeface="Overpass" charset="0"/>
                          <a:cs typeface="Overpass" charset="0"/>
                        </a:rPr>
                        <a:t>€ 132 Billion</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hMerge="1">
                  <a:txBody>
                    <a:bodyPr/>
                    <a:lstStyle/>
                    <a:p>
                      <a:endParaRPr lang="en-US"/>
                    </a:p>
                  </a:txBody>
                  <a:tcPr/>
                </a:tc>
                <a:extLst>
                  <a:ext uri="{0D108BD9-81ED-4DB2-BD59-A6C34878D82A}">
                    <a16:rowId xmlns:a16="http://schemas.microsoft.com/office/drawing/2014/main" val="10017"/>
                  </a:ext>
                </a:extLst>
              </a:tr>
              <a:tr h="202585">
                <a:tc gridSpan="2">
                  <a:txBody>
                    <a:bodyPr/>
                    <a:lstStyle/>
                    <a:p>
                      <a:pPr algn="ctr" fontAlgn="ctr"/>
                      <a:r>
                        <a:rPr lang="en-US" sz="900" b="0" i="1" u="none" strike="noStrike" dirty="0">
                          <a:solidFill>
                            <a:schemeClr val="accent1"/>
                          </a:solidFill>
                          <a:latin typeface="Overpass" charset="0"/>
                          <a:ea typeface="Overpass" charset="0"/>
                          <a:cs typeface="Overpass" charset="0"/>
                        </a:rPr>
                        <a:t>18%</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tc>
                <a:tc>
                  <a:txBody>
                    <a:bodyPr/>
                    <a:lstStyle/>
                    <a:p>
                      <a:pPr algn="ctr" fontAlgn="ctr"/>
                      <a:endParaRPr lang="en-US" sz="900" b="0" i="1"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58%</a:t>
                      </a: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tcPr>
                </a:tc>
                <a:tc hMerge="1">
                  <a:txBody>
                    <a:bodyPr/>
                    <a:lstStyle/>
                    <a:p>
                      <a:endParaRPr lang="en-US"/>
                    </a:p>
                  </a:txBody>
                  <a:tcPr/>
                </a:tc>
                <a:tc>
                  <a:txBody>
                    <a:bodyPr/>
                    <a:lstStyle/>
                    <a:p>
                      <a:pPr algn="ctr" fontAlgn="ctr"/>
                      <a:endParaRPr lang="en-US" sz="900" b="0" i="1" u="none" strike="noStrike">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rgbClr val="009180"/>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24%</a:t>
                      </a:r>
                    </a:p>
                  </a:txBody>
                  <a:tcPr marL="4980" marR="4980" marT="4980" marB="0" anchor="ctr">
                    <a:lnL w="6350" cap="flat" cmpd="sng" algn="ctr">
                      <a:solidFill>
                        <a:srgbClr val="009180"/>
                      </a:solidFill>
                      <a:prstDash val="solid"/>
                      <a:round/>
                      <a:headEnd type="none" w="med" len="med"/>
                      <a:tailEnd type="none" w="med" len="med"/>
                    </a:lnL>
                    <a:lnR w="6350" cap="flat" cmpd="sng" algn="ctr">
                      <a:solidFill>
                        <a:schemeClr val="accent4"/>
                      </a:solidFill>
                      <a:prstDash val="solid"/>
                      <a:round/>
                      <a:headEnd type="none" w="med" len="med"/>
                      <a:tailEnd type="none" w="med" len="med"/>
                    </a:lnR>
                    <a:lnT>
                      <a:noFill/>
                    </a:lnT>
                    <a:lnB w="6350" cap="flat" cmpd="sng" algn="ctr">
                      <a:solidFill>
                        <a:schemeClr val="accent4"/>
                      </a:solidFill>
                      <a:prstDash val="solid"/>
                      <a:round/>
                      <a:headEnd type="none" w="med" len="med"/>
                      <a:tailEnd type="none" w="med" len="med"/>
                    </a:lnB>
                  </a:tcPr>
                </a:tc>
                <a:tc hMerge="1">
                  <a:txBody>
                    <a:bodyPr/>
                    <a:lstStyle/>
                    <a:p>
                      <a:endParaRPr lang="en-US"/>
                    </a:p>
                  </a:txBody>
                  <a:tcPr/>
                </a:tc>
                <a:tc>
                  <a:txBody>
                    <a:bodyPr/>
                    <a:lstStyle/>
                    <a:p>
                      <a:pPr algn="ctr" fontAlgn="ctr"/>
                      <a:endParaRPr lang="en-US" sz="900" b="0" i="1"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4"/>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 </a:t>
                      </a: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5">
                          <a:lumMod val="60000"/>
                          <a:lumOff val="40000"/>
                        </a:schemeClr>
                      </a:solidFill>
                      <a:prstDash val="solid"/>
                      <a:round/>
                      <a:headEnd type="none" w="med" len="med"/>
                      <a:tailEnd type="none" w="med" len="med"/>
                    </a:lnR>
                    <a:lnT>
                      <a:noFill/>
                    </a:lnT>
                    <a:lnB w="6350" cap="flat" cmpd="sng" algn="ctr">
                      <a:solidFill>
                        <a:schemeClr val="accent5">
                          <a:lumMod val="60000"/>
                          <a:lumOff val="40000"/>
                        </a:schemeClr>
                      </a:solidFill>
                      <a:prstDash val="solid"/>
                      <a:round/>
                      <a:headEnd type="none" w="med" len="med"/>
                      <a:tailEnd type="none" w="med" len="med"/>
                    </a:lnB>
                  </a:tcPr>
                </a:tc>
                <a:tc hMerge="1">
                  <a:txBody>
                    <a:bodyPr/>
                    <a:lstStyle/>
                    <a:p>
                      <a:endParaRPr lang="en-US"/>
                    </a:p>
                  </a:txBody>
                  <a:tcPr/>
                </a:tc>
                <a:tc>
                  <a:txBody>
                    <a:bodyPr/>
                    <a:lstStyle/>
                    <a:p>
                      <a:pPr algn="ctr" fontAlgn="ctr"/>
                      <a:endParaRPr lang="en-US" sz="900" b="0" i="1"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5">
                          <a:lumMod val="60000"/>
                          <a:lumOff val="40000"/>
                        </a:schemeClr>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9.5%</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solidFill>
                      <a:schemeClr val="accent1">
                        <a:lumMod val="40000"/>
                        <a:lumOff val="60000"/>
                      </a:schemeClr>
                    </a:solidFill>
                  </a:tcPr>
                </a:tc>
                <a:tc hMerge="1">
                  <a:txBody>
                    <a:bodyPr/>
                    <a:lstStyle/>
                    <a:p>
                      <a:endParaRPr lang="en-US"/>
                    </a:p>
                  </a:txBody>
                  <a:tcPr/>
                </a:tc>
                <a:tc>
                  <a:txBody>
                    <a:bodyPr/>
                    <a:lstStyle/>
                    <a:p>
                      <a:pPr algn="ctr" fontAlgn="ctr"/>
                      <a:endParaRPr lang="en-US" sz="900" b="0" i="1"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9.5%</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tcPr>
                </a:tc>
                <a:tc hMerge="1">
                  <a:txBody>
                    <a:bodyPr/>
                    <a:lstStyle/>
                    <a:p>
                      <a:endParaRPr lang="en-US"/>
                    </a:p>
                  </a:txBody>
                  <a:tcPr/>
                </a:tc>
                <a:tc>
                  <a:txBody>
                    <a:bodyPr/>
                    <a:lstStyle/>
                    <a:p>
                      <a:pPr algn="ctr" fontAlgn="ctr"/>
                      <a:endParaRPr lang="en-US" sz="900" b="0" i="1" u="none" strike="noStrike" dirty="0">
                        <a:solidFill>
                          <a:schemeClr val="accent1"/>
                        </a:solidFill>
                        <a:latin typeface="Overpass" charset="0"/>
                        <a:ea typeface="Overpass" charset="0"/>
                        <a:cs typeface="Overpass" charset="0"/>
                      </a:endParaRP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a:noFill/>
                    </a:lnB>
                  </a:tcPr>
                </a:tc>
                <a:tc gridSpan="2">
                  <a:txBody>
                    <a:bodyPr/>
                    <a:lstStyle/>
                    <a:p>
                      <a:pPr algn="ctr" fontAlgn="ctr"/>
                      <a:r>
                        <a:rPr lang="en-US" sz="900" b="0" i="1" u="none" strike="noStrike" dirty="0">
                          <a:solidFill>
                            <a:schemeClr val="accent1"/>
                          </a:solidFill>
                          <a:latin typeface="Overpass" charset="0"/>
                          <a:ea typeface="Overpass" charset="0"/>
                          <a:cs typeface="Overpass" charset="0"/>
                        </a:rPr>
                        <a:t>81%</a:t>
                      </a:r>
                    </a:p>
                  </a:txBody>
                  <a:tcPr marL="4980" marR="4980" marT="498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a:noFill/>
                    </a:lnT>
                    <a:lnB w="6350" cap="flat" cmpd="sng" algn="ctr">
                      <a:solidFill>
                        <a:schemeClr val="accent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18"/>
                  </a:ext>
                </a:extLst>
              </a:tr>
            </a:tbl>
          </a:graphicData>
        </a:graphic>
      </p:graphicFrame>
      <p:sp>
        <p:nvSpPr>
          <p:cNvPr id="2" name="TextBox 1">
            <a:extLst>
              <a:ext uri="{FF2B5EF4-FFF2-40B4-BE49-F238E27FC236}">
                <a16:creationId xmlns:a16="http://schemas.microsoft.com/office/drawing/2014/main" id="{0C52B405-129C-4B10-9AB9-533A32A2007A}"/>
              </a:ext>
            </a:extLst>
          </p:cNvPr>
          <p:cNvSpPr txBox="1"/>
          <p:nvPr/>
        </p:nvSpPr>
        <p:spPr>
          <a:xfrm>
            <a:off x="219868" y="4855879"/>
            <a:ext cx="1890158" cy="215444"/>
          </a:xfrm>
          <a:prstGeom prst="rect">
            <a:avLst/>
          </a:prstGeom>
          <a:noFill/>
        </p:spPr>
        <p:txBody>
          <a:bodyPr wrap="square" rtlCol="0">
            <a:spAutoFit/>
          </a:bodyPr>
          <a:lstStyle/>
          <a:p>
            <a:r>
              <a:rPr lang="en-US" sz="800" b="1" dirty="0">
                <a:solidFill>
                  <a:schemeClr val="tx1">
                    <a:lumMod val="50000"/>
                    <a:lumOff val="50000"/>
                  </a:schemeClr>
                </a:solidFill>
                <a:latin typeface="Overpass Light" panose="00000400000000000000" pitchFamily="50" charset="0"/>
              </a:rPr>
              <a:t>Sources</a:t>
            </a:r>
            <a:r>
              <a:rPr lang="en-US" sz="800" dirty="0">
                <a:solidFill>
                  <a:schemeClr val="tx1">
                    <a:lumMod val="50000"/>
                    <a:lumOff val="50000"/>
                  </a:schemeClr>
                </a:solidFill>
                <a:latin typeface="Overpass Light" panose="00000400000000000000" pitchFamily="50" charset="0"/>
              </a:rPr>
              <a:t>: FTSE, EPRA</a:t>
            </a:r>
            <a:endParaRPr lang="en-GB" sz="800" dirty="0">
              <a:solidFill>
                <a:schemeClr val="tx1">
                  <a:lumMod val="50000"/>
                  <a:lumOff val="50000"/>
                </a:schemeClr>
              </a:solidFill>
              <a:latin typeface="Overpass Light" panose="00000400000000000000" pitchFamily="50" charset="0"/>
            </a:endParaRPr>
          </a:p>
        </p:txBody>
      </p:sp>
      <p:sp>
        <p:nvSpPr>
          <p:cNvPr id="6" name="TextBox 5">
            <a:extLst>
              <a:ext uri="{FF2B5EF4-FFF2-40B4-BE49-F238E27FC236}">
                <a16:creationId xmlns:a16="http://schemas.microsoft.com/office/drawing/2014/main" id="{FE803A63-0BFB-44E5-BCCC-2B8B538EE8E1}"/>
              </a:ext>
            </a:extLst>
          </p:cNvPr>
          <p:cNvSpPr txBox="1"/>
          <p:nvPr/>
        </p:nvSpPr>
        <p:spPr>
          <a:xfrm>
            <a:off x="1230335" y="4855879"/>
            <a:ext cx="1890158" cy="215444"/>
          </a:xfrm>
          <a:prstGeom prst="rect">
            <a:avLst/>
          </a:prstGeom>
          <a:noFill/>
        </p:spPr>
        <p:txBody>
          <a:bodyPr wrap="square" rtlCol="0">
            <a:spAutoFit/>
          </a:bodyPr>
          <a:lstStyle/>
          <a:p>
            <a:r>
              <a:rPr lang="en-US" sz="800" b="1" dirty="0">
                <a:solidFill>
                  <a:schemeClr val="tx1">
                    <a:lumMod val="50000"/>
                    <a:lumOff val="50000"/>
                  </a:schemeClr>
                </a:solidFill>
                <a:latin typeface="Overpass Light" panose="00000400000000000000" pitchFamily="50" charset="0"/>
              </a:rPr>
              <a:t>Data as of</a:t>
            </a:r>
            <a:r>
              <a:rPr lang="en-US" sz="800" dirty="0">
                <a:solidFill>
                  <a:schemeClr val="tx1">
                    <a:lumMod val="50000"/>
                    <a:lumOff val="50000"/>
                  </a:schemeClr>
                </a:solidFill>
                <a:latin typeface="Overpass Light" panose="00000400000000000000" pitchFamily="50" charset="0"/>
              </a:rPr>
              <a:t>: March 31, 2021</a:t>
            </a:r>
            <a:endParaRPr lang="en-GB" sz="800" dirty="0">
              <a:solidFill>
                <a:schemeClr val="tx1">
                  <a:lumMod val="50000"/>
                  <a:lumOff val="50000"/>
                </a:schemeClr>
              </a:solidFill>
              <a:latin typeface="Overpass Light" panose="00000400000000000000" pitchFamily="50" charset="0"/>
            </a:endParaRPr>
          </a:p>
        </p:txBody>
      </p:sp>
      <p:sp>
        <p:nvSpPr>
          <p:cNvPr id="9" name="Title 3">
            <a:extLst>
              <a:ext uri="{FF2B5EF4-FFF2-40B4-BE49-F238E27FC236}">
                <a16:creationId xmlns:a16="http://schemas.microsoft.com/office/drawing/2014/main" id="{5FE3C6BF-E51F-4FDD-9680-010B9AFD17F3}"/>
              </a:ext>
            </a:extLst>
          </p:cNvPr>
          <p:cNvSpPr txBox="1">
            <a:spLocks/>
          </p:cNvSpPr>
          <p:nvPr/>
        </p:nvSpPr>
        <p:spPr>
          <a:xfrm>
            <a:off x="741860" y="294372"/>
            <a:ext cx="7776242" cy="416141"/>
          </a:xfrm>
          <a:prstGeom prst="rect">
            <a:avLst/>
          </a:prstGeom>
        </p:spPr>
        <p:txBody>
          <a:bodyPr vert="horz" lIns="0" tIns="45720" rIns="91440" bIns="45720" rtlCol="0" anchor="ctr">
            <a:noAutofit/>
          </a:bodyPr>
          <a:lstStyle>
            <a:lvl1pPr algn="ctr" defTabSz="685800" rtl="0" eaLnBrk="1" latinLnBrk="0" hangingPunct="1">
              <a:lnSpc>
                <a:spcPct val="90000"/>
              </a:lnSpc>
              <a:spcBef>
                <a:spcPct val="0"/>
              </a:spcBef>
              <a:buNone/>
              <a:defRPr sz="1600" b="1" i="0" kern="1200" spc="600">
                <a:solidFill>
                  <a:schemeClr val="accent1"/>
                </a:solidFill>
                <a:latin typeface="Overpass" charset="0"/>
                <a:ea typeface="Overpass" charset="0"/>
                <a:cs typeface="Overpass" charset="0"/>
              </a:defRPr>
            </a:lvl1pPr>
          </a:lstStyle>
          <a:p>
            <a:r>
              <a:rPr lang="en-GB" sz="2400" spc="0" dirty="0">
                <a:solidFill>
                  <a:srgbClr val="12497F"/>
                </a:solidFill>
                <a:latin typeface="Overpass SemiBold"/>
              </a:rPr>
              <a:t>FTSE EPRA </a:t>
            </a:r>
            <a:r>
              <a:rPr lang="en-GB" sz="2400" spc="0" dirty="0" err="1">
                <a:solidFill>
                  <a:srgbClr val="12497F"/>
                </a:solidFill>
                <a:latin typeface="Overpass SemiBold"/>
              </a:rPr>
              <a:t>Nareit</a:t>
            </a:r>
            <a:r>
              <a:rPr lang="en-GB" sz="2400" spc="0" dirty="0">
                <a:solidFill>
                  <a:srgbClr val="12497F"/>
                </a:solidFill>
                <a:latin typeface="Overpass SemiBold"/>
              </a:rPr>
              <a:t> </a:t>
            </a:r>
            <a:br>
              <a:rPr lang="en-GB" sz="2400" spc="0" dirty="0">
                <a:solidFill>
                  <a:srgbClr val="12497F"/>
                </a:solidFill>
                <a:latin typeface="Overpass SemiBold"/>
              </a:rPr>
            </a:br>
            <a:r>
              <a:rPr lang="en-GB" sz="2400" spc="0" dirty="0">
                <a:solidFill>
                  <a:srgbClr val="12497F"/>
                </a:solidFill>
                <a:latin typeface="Overpass SemiBold"/>
              </a:rPr>
              <a:t>GLOBAL REAL ESTATE INDEX SERIES</a:t>
            </a:r>
            <a:endParaRPr lang="en-US" sz="2400" spc="0" dirty="0">
              <a:solidFill>
                <a:srgbClr val="12497F"/>
              </a:solidFill>
              <a:latin typeface="Overpass SemiBold"/>
            </a:endParaRPr>
          </a:p>
        </p:txBody>
      </p:sp>
    </p:spTree>
    <p:custDataLst>
      <p:tags r:id="rId1"/>
    </p:custDataLst>
    <p:extLst>
      <p:ext uri="{BB962C8B-B14F-4D97-AF65-F5344CB8AC3E}">
        <p14:creationId xmlns:p14="http://schemas.microsoft.com/office/powerpoint/2010/main" val="2071309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28D3105-372B-4541-8E04-8102F9E11830}"/>
              </a:ext>
            </a:extLst>
          </p:cNvPr>
          <p:cNvSpPr txBox="1"/>
          <p:nvPr/>
        </p:nvSpPr>
        <p:spPr>
          <a:xfrm>
            <a:off x="1059620" y="800014"/>
            <a:ext cx="1435993" cy="338554"/>
          </a:xfrm>
          <a:prstGeom prst="rect">
            <a:avLst/>
          </a:prstGeom>
          <a:noFill/>
        </p:spPr>
        <p:txBody>
          <a:bodyPr wrap="square" rtlCol="0">
            <a:spAutoFit/>
          </a:bodyPr>
          <a:lstStyle/>
          <a:p>
            <a:r>
              <a:rPr lang="en-GB" sz="1600" b="1" dirty="0">
                <a:solidFill>
                  <a:srgbClr val="EBA61C"/>
                </a:solidFill>
                <a:latin typeface="Overpass" panose="00000500000000000000" pitchFamily="50" charset="0"/>
              </a:rPr>
              <a:t>THE BASICS</a:t>
            </a:r>
          </a:p>
        </p:txBody>
      </p:sp>
      <p:sp>
        <p:nvSpPr>
          <p:cNvPr id="13" name="TextBox 12">
            <a:extLst>
              <a:ext uri="{FF2B5EF4-FFF2-40B4-BE49-F238E27FC236}">
                <a16:creationId xmlns:a16="http://schemas.microsoft.com/office/drawing/2014/main" id="{50043A51-2F4A-4ADE-8314-DB6F50EA5BF5}"/>
              </a:ext>
            </a:extLst>
          </p:cNvPr>
          <p:cNvSpPr txBox="1"/>
          <p:nvPr/>
        </p:nvSpPr>
        <p:spPr>
          <a:xfrm>
            <a:off x="3581891" y="821764"/>
            <a:ext cx="1571221" cy="307777"/>
          </a:xfrm>
          <a:prstGeom prst="rect">
            <a:avLst/>
          </a:prstGeom>
          <a:noFill/>
        </p:spPr>
        <p:txBody>
          <a:bodyPr wrap="square" rtlCol="0">
            <a:spAutoFit/>
          </a:bodyPr>
          <a:lstStyle/>
          <a:p>
            <a:r>
              <a:rPr lang="en-GB" sz="1400" b="1" dirty="0">
                <a:solidFill>
                  <a:schemeClr val="bg1"/>
                </a:solidFill>
                <a:latin typeface="Overpass" panose="00000500000000000000" pitchFamily="50" charset="0"/>
              </a:rPr>
              <a:t>QUANTITATIVE</a:t>
            </a:r>
          </a:p>
        </p:txBody>
      </p:sp>
      <p:sp>
        <p:nvSpPr>
          <p:cNvPr id="14" name="TextBox 13">
            <a:extLst>
              <a:ext uri="{FF2B5EF4-FFF2-40B4-BE49-F238E27FC236}">
                <a16:creationId xmlns:a16="http://schemas.microsoft.com/office/drawing/2014/main" id="{E58AB985-4F27-415E-815C-FD989F698D3F}"/>
              </a:ext>
            </a:extLst>
          </p:cNvPr>
          <p:cNvSpPr txBox="1"/>
          <p:nvPr/>
        </p:nvSpPr>
        <p:spPr>
          <a:xfrm>
            <a:off x="6220717" y="800014"/>
            <a:ext cx="1571221" cy="338554"/>
          </a:xfrm>
          <a:prstGeom prst="rect">
            <a:avLst/>
          </a:prstGeom>
          <a:noFill/>
        </p:spPr>
        <p:txBody>
          <a:bodyPr wrap="square" rtlCol="0">
            <a:spAutoFit/>
          </a:bodyPr>
          <a:lstStyle/>
          <a:p>
            <a:r>
              <a:rPr lang="en-GB" sz="1600" b="1" dirty="0">
                <a:solidFill>
                  <a:srgbClr val="EBA61C"/>
                </a:solidFill>
                <a:latin typeface="Overpass" panose="00000500000000000000" pitchFamily="50" charset="0"/>
              </a:rPr>
              <a:t>QUALITATIVE</a:t>
            </a:r>
          </a:p>
        </p:txBody>
      </p:sp>
      <p:sp>
        <p:nvSpPr>
          <p:cNvPr id="3" name="Rectangle 2">
            <a:extLst>
              <a:ext uri="{FF2B5EF4-FFF2-40B4-BE49-F238E27FC236}">
                <a16:creationId xmlns:a16="http://schemas.microsoft.com/office/drawing/2014/main" id="{5C24B3F8-D3DA-4CBD-A908-40061D914AE3}"/>
              </a:ext>
            </a:extLst>
          </p:cNvPr>
          <p:cNvSpPr/>
          <p:nvPr/>
        </p:nvSpPr>
        <p:spPr>
          <a:xfrm>
            <a:off x="709568" y="757497"/>
            <a:ext cx="2074662" cy="3073968"/>
          </a:xfrm>
          <a:prstGeom prst="rect">
            <a:avLst/>
          </a:prstGeom>
          <a:noFill/>
          <a:ln w="9525">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AC281D0A-B837-44F7-A729-AAF033771726}"/>
              </a:ext>
            </a:extLst>
          </p:cNvPr>
          <p:cNvSpPr/>
          <p:nvPr/>
        </p:nvSpPr>
        <p:spPr>
          <a:xfrm>
            <a:off x="888184" y="1154981"/>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2F52B213-C9BF-4C54-BD2E-DB016BE42D2F}"/>
              </a:ext>
            </a:extLst>
          </p:cNvPr>
          <p:cNvSpPr txBox="1"/>
          <p:nvPr/>
        </p:nvSpPr>
        <p:spPr>
          <a:xfrm>
            <a:off x="888184" y="1154981"/>
            <a:ext cx="1750548" cy="523220"/>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English Annual Report</a:t>
            </a:r>
          </a:p>
        </p:txBody>
      </p:sp>
      <p:sp>
        <p:nvSpPr>
          <p:cNvPr id="9" name="TextBox 8">
            <a:extLst>
              <a:ext uri="{FF2B5EF4-FFF2-40B4-BE49-F238E27FC236}">
                <a16:creationId xmlns:a16="http://schemas.microsoft.com/office/drawing/2014/main" id="{DFDB6D5E-E4AA-4387-987F-CF5AA86AFE34}"/>
              </a:ext>
            </a:extLst>
          </p:cNvPr>
          <p:cNvSpPr txBox="1"/>
          <p:nvPr/>
        </p:nvSpPr>
        <p:spPr>
          <a:xfrm>
            <a:off x="951600" y="1678201"/>
            <a:ext cx="1724332" cy="600164"/>
          </a:xfrm>
          <a:prstGeom prst="rect">
            <a:avLst/>
          </a:prstGeom>
          <a:noFill/>
          <a:ln>
            <a:solidFill>
              <a:schemeClr val="bg1"/>
            </a:solidFill>
          </a:ln>
        </p:spPr>
        <p:txBody>
          <a:bodyPr wrap="square" rtlCol="0">
            <a:spAutoFit/>
          </a:bodyPr>
          <a:lstStyle/>
          <a:p>
            <a:pPr algn="ctr"/>
            <a:r>
              <a:rPr lang="en-GB" sz="1100" dirty="0">
                <a:solidFill>
                  <a:srgbClr val="12497F"/>
                </a:solidFill>
                <a:latin typeface="Overpass" panose="00000500000000000000" pitchFamily="50" charset="0"/>
              </a:rPr>
              <a:t>Full Public Available, BS, P&amp;L, Full notes &amp; </a:t>
            </a:r>
            <a:r>
              <a:rPr lang="en-GB" sz="1100" dirty="0" err="1">
                <a:solidFill>
                  <a:srgbClr val="12497F"/>
                </a:solidFill>
                <a:latin typeface="Overpass" panose="00000500000000000000" pitchFamily="50" charset="0"/>
              </a:rPr>
              <a:t>Mgmt</a:t>
            </a:r>
            <a:r>
              <a:rPr lang="en-GB" sz="1100" dirty="0">
                <a:solidFill>
                  <a:srgbClr val="12497F"/>
                </a:solidFill>
                <a:latin typeface="Overpass" panose="00000500000000000000" pitchFamily="50" charset="0"/>
              </a:rPr>
              <a:t> statement</a:t>
            </a:r>
            <a:endParaRPr lang="en-GB" sz="1200" dirty="0"/>
          </a:p>
        </p:txBody>
      </p:sp>
      <p:sp>
        <p:nvSpPr>
          <p:cNvPr id="23" name="TextBox 22">
            <a:extLst>
              <a:ext uri="{FF2B5EF4-FFF2-40B4-BE49-F238E27FC236}">
                <a16:creationId xmlns:a16="http://schemas.microsoft.com/office/drawing/2014/main" id="{8ECC9BE0-AADB-4A61-9844-79A32B03C328}"/>
              </a:ext>
            </a:extLst>
          </p:cNvPr>
          <p:cNvSpPr txBox="1"/>
          <p:nvPr/>
        </p:nvSpPr>
        <p:spPr>
          <a:xfrm>
            <a:off x="902342" y="2520015"/>
            <a:ext cx="1750548"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ICB Universe</a:t>
            </a:r>
          </a:p>
        </p:txBody>
      </p:sp>
      <p:sp>
        <p:nvSpPr>
          <p:cNvPr id="24" name="Rectangle 23">
            <a:extLst>
              <a:ext uri="{FF2B5EF4-FFF2-40B4-BE49-F238E27FC236}">
                <a16:creationId xmlns:a16="http://schemas.microsoft.com/office/drawing/2014/main" id="{8E71D97C-E2AE-4803-AAFC-09553D37B53D}"/>
              </a:ext>
            </a:extLst>
          </p:cNvPr>
          <p:cNvSpPr/>
          <p:nvPr/>
        </p:nvSpPr>
        <p:spPr>
          <a:xfrm>
            <a:off x="893676" y="2509781"/>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4B23490-68CA-49B6-9D77-CAB2C0B49108}"/>
              </a:ext>
            </a:extLst>
          </p:cNvPr>
          <p:cNvSpPr/>
          <p:nvPr/>
        </p:nvSpPr>
        <p:spPr>
          <a:xfrm>
            <a:off x="1007487" y="3004394"/>
            <a:ext cx="1507528" cy="430887"/>
          </a:xfrm>
          <a:prstGeom prst="rect">
            <a:avLst/>
          </a:prstGeom>
        </p:spPr>
        <p:txBody>
          <a:bodyPr wrap="square">
            <a:spAutoFit/>
          </a:bodyPr>
          <a:lstStyle/>
          <a:p>
            <a:pPr algn="ctr"/>
            <a:r>
              <a:rPr lang="en-GB" sz="1100" dirty="0">
                <a:solidFill>
                  <a:srgbClr val="12497F"/>
                </a:solidFill>
                <a:latin typeface="Overpass" panose="00000500000000000000" pitchFamily="50" charset="0"/>
              </a:rPr>
              <a:t>ICB Codes: 2357 – 3728 - 8600</a:t>
            </a:r>
          </a:p>
        </p:txBody>
      </p:sp>
      <p:sp>
        <p:nvSpPr>
          <p:cNvPr id="26" name="Rectangle 25">
            <a:extLst>
              <a:ext uri="{FF2B5EF4-FFF2-40B4-BE49-F238E27FC236}">
                <a16:creationId xmlns:a16="http://schemas.microsoft.com/office/drawing/2014/main" id="{7E724F95-869E-48A1-8E1C-9111245FE272}"/>
              </a:ext>
            </a:extLst>
          </p:cNvPr>
          <p:cNvSpPr/>
          <p:nvPr/>
        </p:nvSpPr>
        <p:spPr>
          <a:xfrm>
            <a:off x="3302766" y="757497"/>
            <a:ext cx="2074662" cy="3073968"/>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A6726434-DF93-4AF2-8E68-C5DE98C51FDB}"/>
              </a:ext>
            </a:extLst>
          </p:cNvPr>
          <p:cNvSpPr txBox="1"/>
          <p:nvPr/>
        </p:nvSpPr>
        <p:spPr>
          <a:xfrm>
            <a:off x="3524996" y="794437"/>
            <a:ext cx="1734319" cy="338554"/>
          </a:xfrm>
          <a:prstGeom prst="rect">
            <a:avLst/>
          </a:prstGeom>
          <a:noFill/>
        </p:spPr>
        <p:txBody>
          <a:bodyPr wrap="square" rtlCol="0">
            <a:spAutoFit/>
          </a:bodyPr>
          <a:lstStyle/>
          <a:p>
            <a:r>
              <a:rPr lang="en-GB" sz="1600" b="1" dirty="0">
                <a:solidFill>
                  <a:srgbClr val="EBA61C"/>
                </a:solidFill>
                <a:latin typeface="Overpass" panose="00000500000000000000" pitchFamily="50" charset="0"/>
              </a:rPr>
              <a:t>QUANTITATIVE</a:t>
            </a:r>
          </a:p>
        </p:txBody>
      </p:sp>
      <p:sp>
        <p:nvSpPr>
          <p:cNvPr id="29" name="TextBox 28">
            <a:extLst>
              <a:ext uri="{FF2B5EF4-FFF2-40B4-BE49-F238E27FC236}">
                <a16:creationId xmlns:a16="http://schemas.microsoft.com/office/drawing/2014/main" id="{ED588FA0-3BF8-4894-92DF-F089C8F72F4A}"/>
              </a:ext>
            </a:extLst>
          </p:cNvPr>
          <p:cNvSpPr txBox="1"/>
          <p:nvPr/>
        </p:nvSpPr>
        <p:spPr>
          <a:xfrm>
            <a:off x="3492227" y="1159041"/>
            <a:ext cx="1750548"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Free Float</a:t>
            </a:r>
          </a:p>
        </p:txBody>
      </p:sp>
      <p:sp>
        <p:nvSpPr>
          <p:cNvPr id="30" name="Rectangle 29">
            <a:extLst>
              <a:ext uri="{FF2B5EF4-FFF2-40B4-BE49-F238E27FC236}">
                <a16:creationId xmlns:a16="http://schemas.microsoft.com/office/drawing/2014/main" id="{3EDCEA6F-78C7-410F-9EC7-CE9B7362C03D}"/>
              </a:ext>
            </a:extLst>
          </p:cNvPr>
          <p:cNvSpPr/>
          <p:nvPr/>
        </p:nvSpPr>
        <p:spPr>
          <a:xfrm>
            <a:off x="3487696" y="1161256"/>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C70E821B-3E8C-4D63-A876-C7D346074501}"/>
              </a:ext>
            </a:extLst>
          </p:cNvPr>
          <p:cNvSpPr/>
          <p:nvPr/>
        </p:nvSpPr>
        <p:spPr>
          <a:xfrm>
            <a:off x="4096279" y="1674739"/>
            <a:ext cx="487634" cy="261610"/>
          </a:xfrm>
          <a:prstGeom prst="rect">
            <a:avLst/>
          </a:prstGeom>
        </p:spPr>
        <p:txBody>
          <a:bodyPr wrap="none">
            <a:spAutoFit/>
          </a:bodyPr>
          <a:lstStyle/>
          <a:p>
            <a:pPr algn="ctr"/>
            <a:r>
              <a:rPr lang="en-GB" sz="1100" dirty="0">
                <a:solidFill>
                  <a:srgbClr val="12497F"/>
                </a:solidFill>
                <a:latin typeface="Overpass" panose="00000500000000000000" pitchFamily="50" charset="0"/>
              </a:rPr>
              <a:t>≥5%</a:t>
            </a:r>
          </a:p>
        </p:txBody>
      </p:sp>
      <p:sp>
        <p:nvSpPr>
          <p:cNvPr id="33" name="Rectangle 32">
            <a:extLst>
              <a:ext uri="{FF2B5EF4-FFF2-40B4-BE49-F238E27FC236}">
                <a16:creationId xmlns:a16="http://schemas.microsoft.com/office/drawing/2014/main" id="{20881392-22DC-4C22-AA62-61130041120B}"/>
              </a:ext>
            </a:extLst>
          </p:cNvPr>
          <p:cNvSpPr/>
          <p:nvPr/>
        </p:nvSpPr>
        <p:spPr>
          <a:xfrm>
            <a:off x="3492227" y="2517026"/>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D9B879F3-C7D2-4BE3-9F0D-0CBDAF3CC0F5}"/>
              </a:ext>
            </a:extLst>
          </p:cNvPr>
          <p:cNvSpPr txBox="1"/>
          <p:nvPr/>
        </p:nvSpPr>
        <p:spPr>
          <a:xfrm>
            <a:off x="3492227" y="2517026"/>
            <a:ext cx="1750548"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FF Market Cap</a:t>
            </a:r>
          </a:p>
        </p:txBody>
      </p:sp>
      <p:sp>
        <p:nvSpPr>
          <p:cNvPr id="35" name="Rectangle 34">
            <a:extLst>
              <a:ext uri="{FF2B5EF4-FFF2-40B4-BE49-F238E27FC236}">
                <a16:creationId xmlns:a16="http://schemas.microsoft.com/office/drawing/2014/main" id="{FE6FB74C-D1BF-445F-9144-24E8BFD152F1}"/>
              </a:ext>
            </a:extLst>
          </p:cNvPr>
          <p:cNvSpPr/>
          <p:nvPr/>
        </p:nvSpPr>
        <p:spPr>
          <a:xfrm>
            <a:off x="3755065" y="2890358"/>
            <a:ext cx="1197966" cy="769441"/>
          </a:xfrm>
          <a:prstGeom prst="rect">
            <a:avLst/>
          </a:prstGeom>
        </p:spPr>
        <p:txBody>
          <a:bodyPr wrap="square">
            <a:spAutoFit/>
          </a:bodyPr>
          <a:lstStyle/>
          <a:p>
            <a:pPr algn="ctr"/>
            <a:r>
              <a:rPr lang="en-GB" sz="1100" dirty="0">
                <a:solidFill>
                  <a:srgbClr val="12497F"/>
                </a:solidFill>
                <a:latin typeface="Overpass" panose="00000500000000000000" pitchFamily="50" charset="0"/>
              </a:rPr>
              <a:t>Per region</a:t>
            </a:r>
          </a:p>
          <a:p>
            <a:pPr algn="ctr"/>
            <a:r>
              <a:rPr lang="en-GB" sz="1100" dirty="0">
                <a:solidFill>
                  <a:srgbClr val="12497F"/>
                </a:solidFill>
                <a:latin typeface="Overpass" panose="00000500000000000000" pitchFamily="50" charset="0"/>
              </a:rPr>
              <a:t>Ex: ≥0.10% for Developed Europe Index</a:t>
            </a:r>
          </a:p>
        </p:txBody>
      </p:sp>
      <p:sp>
        <p:nvSpPr>
          <p:cNvPr id="36" name="Rectangle 35">
            <a:extLst>
              <a:ext uri="{FF2B5EF4-FFF2-40B4-BE49-F238E27FC236}">
                <a16:creationId xmlns:a16="http://schemas.microsoft.com/office/drawing/2014/main" id="{1641E158-D5BE-4C1F-91BD-CF8311B1135A}"/>
              </a:ext>
            </a:extLst>
          </p:cNvPr>
          <p:cNvSpPr/>
          <p:nvPr/>
        </p:nvSpPr>
        <p:spPr>
          <a:xfrm>
            <a:off x="5896462" y="757497"/>
            <a:ext cx="2074662" cy="3073968"/>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86DBEA9A-269C-47C5-BA69-2F7CA1CB376C}"/>
              </a:ext>
            </a:extLst>
          </p:cNvPr>
          <p:cNvSpPr txBox="1"/>
          <p:nvPr/>
        </p:nvSpPr>
        <p:spPr>
          <a:xfrm>
            <a:off x="6067590" y="1150567"/>
            <a:ext cx="1750548"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Liquidity</a:t>
            </a:r>
          </a:p>
        </p:txBody>
      </p:sp>
      <p:sp>
        <p:nvSpPr>
          <p:cNvPr id="39" name="Rectangle 38">
            <a:extLst>
              <a:ext uri="{FF2B5EF4-FFF2-40B4-BE49-F238E27FC236}">
                <a16:creationId xmlns:a16="http://schemas.microsoft.com/office/drawing/2014/main" id="{E2903C5C-9503-4435-8564-4DA50415E626}"/>
              </a:ext>
            </a:extLst>
          </p:cNvPr>
          <p:cNvSpPr/>
          <p:nvPr/>
        </p:nvSpPr>
        <p:spPr>
          <a:xfrm>
            <a:off x="6061371" y="1144763"/>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3DE55F78-69BE-4BA0-AA3A-460D2D93626A}"/>
              </a:ext>
            </a:extLst>
          </p:cNvPr>
          <p:cNvSpPr/>
          <p:nvPr/>
        </p:nvSpPr>
        <p:spPr>
          <a:xfrm>
            <a:off x="6150102" y="1489801"/>
            <a:ext cx="1674254" cy="769441"/>
          </a:xfrm>
          <a:prstGeom prst="rect">
            <a:avLst/>
          </a:prstGeom>
        </p:spPr>
        <p:txBody>
          <a:bodyPr wrap="square">
            <a:spAutoFit/>
          </a:bodyPr>
          <a:lstStyle/>
          <a:p>
            <a:pPr algn="ctr"/>
            <a:r>
              <a:rPr lang="en-GB" sz="1100" dirty="0">
                <a:solidFill>
                  <a:srgbClr val="12497F"/>
                </a:solidFill>
                <a:latin typeface="Overpass" panose="00000500000000000000" pitchFamily="50" charset="0"/>
              </a:rPr>
              <a:t>FF adj. median daily trading ≥0.05% of SII for ≥10 out of 12 </a:t>
            </a:r>
            <a:r>
              <a:rPr lang="en-GB" sz="1100" dirty="0" err="1">
                <a:solidFill>
                  <a:srgbClr val="12497F"/>
                </a:solidFill>
                <a:latin typeface="Overpass" panose="00000500000000000000" pitchFamily="50" charset="0"/>
              </a:rPr>
              <a:t>months→Bi-annual</a:t>
            </a:r>
            <a:endParaRPr lang="en-GB" sz="1100" dirty="0">
              <a:solidFill>
                <a:srgbClr val="12497F"/>
              </a:solidFill>
              <a:latin typeface="Overpass" panose="00000500000000000000" pitchFamily="50" charset="0"/>
            </a:endParaRPr>
          </a:p>
        </p:txBody>
      </p:sp>
      <p:sp>
        <p:nvSpPr>
          <p:cNvPr id="42" name="Rectangle 41">
            <a:extLst>
              <a:ext uri="{FF2B5EF4-FFF2-40B4-BE49-F238E27FC236}">
                <a16:creationId xmlns:a16="http://schemas.microsoft.com/office/drawing/2014/main" id="{5DBA821F-2A33-45F7-BBA3-FC8EBBDF4FE8}"/>
              </a:ext>
            </a:extLst>
          </p:cNvPr>
          <p:cNvSpPr/>
          <p:nvPr/>
        </p:nvSpPr>
        <p:spPr>
          <a:xfrm>
            <a:off x="6061371" y="2517026"/>
            <a:ext cx="1750548" cy="115954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058BC9A2-4855-4F11-BCC8-9E29E9055691}"/>
              </a:ext>
            </a:extLst>
          </p:cNvPr>
          <p:cNvSpPr txBox="1"/>
          <p:nvPr/>
        </p:nvSpPr>
        <p:spPr>
          <a:xfrm>
            <a:off x="6058519" y="2522850"/>
            <a:ext cx="1750548"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EBITDA</a:t>
            </a:r>
          </a:p>
        </p:txBody>
      </p:sp>
      <p:sp>
        <p:nvSpPr>
          <p:cNvPr id="44" name="Rectangle 43">
            <a:extLst>
              <a:ext uri="{FF2B5EF4-FFF2-40B4-BE49-F238E27FC236}">
                <a16:creationId xmlns:a16="http://schemas.microsoft.com/office/drawing/2014/main" id="{CD60305A-43AD-4233-904A-C4DEF8A8392B}"/>
              </a:ext>
            </a:extLst>
          </p:cNvPr>
          <p:cNvSpPr/>
          <p:nvPr/>
        </p:nvSpPr>
        <p:spPr>
          <a:xfrm>
            <a:off x="6009734" y="2802975"/>
            <a:ext cx="1897894" cy="938719"/>
          </a:xfrm>
          <a:prstGeom prst="rect">
            <a:avLst/>
          </a:prstGeom>
        </p:spPr>
        <p:txBody>
          <a:bodyPr wrap="square">
            <a:spAutoFit/>
          </a:bodyPr>
          <a:lstStyle/>
          <a:p>
            <a:pPr algn="ctr"/>
            <a:r>
              <a:rPr lang="en-GB" sz="1100" dirty="0">
                <a:solidFill>
                  <a:srgbClr val="12497F"/>
                </a:solidFill>
                <a:latin typeface="Overpass" panose="00000500000000000000" pitchFamily="50" charset="0"/>
              </a:rPr>
              <a:t>≥75% from relevant real estate activities: ownership, trading &amp; development of income producing real estate</a:t>
            </a:r>
            <a:endParaRPr lang="en-GB" sz="1200" dirty="0">
              <a:solidFill>
                <a:srgbClr val="12497F"/>
              </a:solidFill>
              <a:latin typeface="Overpass" panose="00000500000000000000" pitchFamily="50" charset="0"/>
            </a:endParaRPr>
          </a:p>
        </p:txBody>
      </p:sp>
      <p:sp>
        <p:nvSpPr>
          <p:cNvPr id="41" name="TextBox 40">
            <a:extLst>
              <a:ext uri="{FF2B5EF4-FFF2-40B4-BE49-F238E27FC236}">
                <a16:creationId xmlns:a16="http://schemas.microsoft.com/office/drawing/2014/main" id="{06E0200B-CFBD-4167-8A7C-D47DB4351EF6}"/>
              </a:ext>
            </a:extLst>
          </p:cNvPr>
          <p:cNvSpPr txBox="1"/>
          <p:nvPr/>
        </p:nvSpPr>
        <p:spPr>
          <a:xfrm>
            <a:off x="564592" y="4282024"/>
            <a:ext cx="7768033" cy="338554"/>
          </a:xfrm>
          <a:prstGeom prst="rect">
            <a:avLst/>
          </a:prstGeom>
          <a:noFill/>
        </p:spPr>
        <p:txBody>
          <a:bodyPr wrap="square" rtlCol="0">
            <a:spAutoFit/>
          </a:bodyPr>
          <a:lstStyle/>
          <a:p>
            <a:pPr algn="ctr"/>
            <a:r>
              <a:rPr lang="en-GB" sz="1600" b="1" dirty="0">
                <a:solidFill>
                  <a:srgbClr val="12497F"/>
                </a:solidFill>
                <a:latin typeface="Overpass" panose="00000500000000000000" pitchFamily="50" charset="0"/>
              </a:rPr>
              <a:t>EPRA</a:t>
            </a:r>
            <a:r>
              <a:rPr lang="en-GB" sz="1600" dirty="0">
                <a:solidFill>
                  <a:srgbClr val="12497F"/>
                </a:solidFill>
                <a:latin typeface="Overpass" panose="00000500000000000000" pitchFamily="50" charset="0"/>
              </a:rPr>
              <a:t>: focused, relevant &amp; </a:t>
            </a:r>
            <a:r>
              <a:rPr lang="en-GB" sz="1600" b="1" dirty="0">
                <a:solidFill>
                  <a:srgbClr val="12497F"/>
                </a:solidFill>
                <a:latin typeface="Overpass" panose="00000500000000000000" pitchFamily="50" charset="0"/>
              </a:rPr>
              <a:t>investible</a:t>
            </a:r>
            <a:r>
              <a:rPr lang="en-GB" sz="1600" dirty="0">
                <a:solidFill>
                  <a:srgbClr val="12497F"/>
                </a:solidFill>
                <a:latin typeface="Overpass" panose="00000500000000000000" pitchFamily="50" charset="0"/>
              </a:rPr>
              <a:t> benchmark for </a:t>
            </a:r>
            <a:r>
              <a:rPr lang="en-GB" sz="1600" b="1" dirty="0">
                <a:solidFill>
                  <a:srgbClr val="12497F"/>
                </a:solidFill>
                <a:latin typeface="Overpass" panose="00000500000000000000" pitchFamily="50" charset="0"/>
              </a:rPr>
              <a:t>Global Listed Real Estate</a:t>
            </a:r>
          </a:p>
        </p:txBody>
      </p:sp>
      <p:sp>
        <p:nvSpPr>
          <p:cNvPr id="45" name="Rectangle 44">
            <a:extLst>
              <a:ext uri="{FF2B5EF4-FFF2-40B4-BE49-F238E27FC236}">
                <a16:creationId xmlns:a16="http://schemas.microsoft.com/office/drawing/2014/main" id="{A41E8FBB-2CC9-4C1A-87A9-CC241F86BE66}"/>
              </a:ext>
            </a:extLst>
          </p:cNvPr>
          <p:cNvSpPr/>
          <p:nvPr/>
        </p:nvSpPr>
        <p:spPr>
          <a:xfrm>
            <a:off x="564592" y="4211051"/>
            <a:ext cx="7768034" cy="523160"/>
          </a:xfrm>
          <a:prstGeom prst="rect">
            <a:avLst/>
          </a:prstGeom>
          <a:ln w="25400">
            <a:solidFill>
              <a:srgbClr val="EBA61C"/>
            </a:solidFill>
            <a:prstDash val="sysDot"/>
          </a:ln>
        </p:spPr>
        <p:txBody>
          <a:bodyPr vert="horz" lIns="90000" tIns="46800" rIns="91440" bIns="45720" rtlCol="0">
            <a:noAutofit/>
          </a:bodyPr>
          <a:lstStyle/>
          <a:p>
            <a:pPr>
              <a:spcBef>
                <a:spcPts val="400"/>
              </a:spcBef>
            </a:pPr>
            <a:endParaRPr lang="en-GB" sz="1400" dirty="0">
              <a:solidFill>
                <a:srgbClr val="2274BC"/>
              </a:solidFill>
              <a:latin typeface="Overpass Light" charset="0"/>
            </a:endParaRPr>
          </a:p>
        </p:txBody>
      </p:sp>
      <p:sp>
        <p:nvSpPr>
          <p:cNvPr id="46" name="Title 1">
            <a:extLst>
              <a:ext uri="{FF2B5EF4-FFF2-40B4-BE49-F238E27FC236}">
                <a16:creationId xmlns:a16="http://schemas.microsoft.com/office/drawing/2014/main" id="{21DF5EF8-2125-4320-BF38-2F721149EE59}"/>
              </a:ext>
            </a:extLst>
          </p:cNvPr>
          <p:cNvSpPr>
            <a:spLocks noGrp="1"/>
          </p:cNvSpPr>
          <p:nvPr>
            <p:ph type="title"/>
          </p:nvPr>
        </p:nvSpPr>
        <p:spPr>
          <a:xfrm>
            <a:off x="789338" y="129438"/>
            <a:ext cx="7565324" cy="585966"/>
          </a:xfrm>
        </p:spPr>
        <p:txBody>
          <a:bodyPr>
            <a:normAutofit/>
          </a:bodyPr>
          <a:lstStyle/>
          <a:p>
            <a:pPr algn="ctr"/>
            <a:r>
              <a:rPr lang="en-GB" sz="2400" dirty="0"/>
              <a:t>FTSE EPRA </a:t>
            </a:r>
            <a:r>
              <a:rPr lang="en-GB" sz="2400" dirty="0" err="1"/>
              <a:t>Nareit</a:t>
            </a:r>
            <a:r>
              <a:rPr lang="en-GB" sz="2400" dirty="0"/>
              <a:t> Global Index Ground Rules</a:t>
            </a:r>
          </a:p>
        </p:txBody>
      </p:sp>
    </p:spTree>
    <p:extLst>
      <p:ext uri="{BB962C8B-B14F-4D97-AF65-F5344CB8AC3E}">
        <p14:creationId xmlns:p14="http://schemas.microsoft.com/office/powerpoint/2010/main" val="2667424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719C2-B4D0-46D8-B5C1-E05901D2F1D7}"/>
              </a:ext>
            </a:extLst>
          </p:cNvPr>
          <p:cNvSpPr>
            <a:spLocks noGrp="1"/>
          </p:cNvSpPr>
          <p:nvPr>
            <p:ph type="title"/>
          </p:nvPr>
        </p:nvSpPr>
        <p:spPr>
          <a:xfrm>
            <a:off x="789338" y="163178"/>
            <a:ext cx="7565324" cy="585966"/>
          </a:xfrm>
        </p:spPr>
        <p:txBody>
          <a:bodyPr>
            <a:normAutofit/>
          </a:bodyPr>
          <a:lstStyle/>
          <a:p>
            <a:pPr algn="ctr"/>
            <a:r>
              <a:rPr lang="en-GB" sz="2400" dirty="0"/>
              <a:t>FTSE EPRA </a:t>
            </a:r>
            <a:r>
              <a:rPr lang="en-GB" sz="2400" dirty="0" err="1"/>
              <a:t>Nareit</a:t>
            </a:r>
            <a:r>
              <a:rPr lang="en-GB" sz="2400" dirty="0"/>
              <a:t> Global Index Ground Rules</a:t>
            </a:r>
          </a:p>
        </p:txBody>
      </p:sp>
      <p:sp>
        <p:nvSpPr>
          <p:cNvPr id="10" name="Rectangle 9">
            <a:extLst>
              <a:ext uri="{FF2B5EF4-FFF2-40B4-BE49-F238E27FC236}">
                <a16:creationId xmlns:a16="http://schemas.microsoft.com/office/drawing/2014/main" id="{8892CD24-00D8-4745-8D41-E87110334B6A}"/>
              </a:ext>
            </a:extLst>
          </p:cNvPr>
          <p:cNvSpPr/>
          <p:nvPr/>
        </p:nvSpPr>
        <p:spPr>
          <a:xfrm>
            <a:off x="564592" y="4211051"/>
            <a:ext cx="7768034" cy="523160"/>
          </a:xfrm>
          <a:prstGeom prst="rect">
            <a:avLst/>
          </a:prstGeom>
          <a:ln w="25400">
            <a:solidFill>
              <a:srgbClr val="EBA61C"/>
            </a:solidFill>
            <a:prstDash val="sysDot"/>
          </a:ln>
        </p:spPr>
        <p:txBody>
          <a:bodyPr vert="horz" lIns="90000" tIns="46800" rIns="91440" bIns="45720" rtlCol="0">
            <a:noAutofit/>
          </a:bodyPr>
          <a:lstStyle/>
          <a:p>
            <a:pPr>
              <a:spcBef>
                <a:spcPts val="400"/>
              </a:spcBef>
            </a:pPr>
            <a:endParaRPr lang="en-GB" sz="1400" dirty="0">
              <a:solidFill>
                <a:srgbClr val="2274BC"/>
              </a:solidFill>
              <a:latin typeface="Overpass Light" charset="0"/>
            </a:endParaRPr>
          </a:p>
        </p:txBody>
      </p:sp>
      <p:sp>
        <p:nvSpPr>
          <p:cNvPr id="11" name="TextBox 10">
            <a:extLst>
              <a:ext uri="{FF2B5EF4-FFF2-40B4-BE49-F238E27FC236}">
                <a16:creationId xmlns:a16="http://schemas.microsoft.com/office/drawing/2014/main" id="{9D339169-BFA9-4FF4-BB93-D4B79FE771B5}"/>
              </a:ext>
            </a:extLst>
          </p:cNvPr>
          <p:cNvSpPr txBox="1"/>
          <p:nvPr/>
        </p:nvSpPr>
        <p:spPr>
          <a:xfrm>
            <a:off x="564592" y="4282024"/>
            <a:ext cx="7768033" cy="338554"/>
          </a:xfrm>
          <a:prstGeom prst="rect">
            <a:avLst/>
          </a:prstGeom>
          <a:noFill/>
        </p:spPr>
        <p:txBody>
          <a:bodyPr wrap="square" rtlCol="0">
            <a:spAutoFit/>
          </a:bodyPr>
          <a:lstStyle/>
          <a:p>
            <a:pPr algn="ctr"/>
            <a:r>
              <a:rPr lang="en-GB" sz="1600" b="1" dirty="0">
                <a:solidFill>
                  <a:srgbClr val="12497F"/>
                </a:solidFill>
                <a:latin typeface="Overpass" panose="00000500000000000000" pitchFamily="50" charset="0"/>
              </a:rPr>
              <a:t>EPRA</a:t>
            </a:r>
            <a:r>
              <a:rPr lang="en-GB" sz="1600" dirty="0">
                <a:solidFill>
                  <a:srgbClr val="12497F"/>
                </a:solidFill>
                <a:latin typeface="Overpass" panose="00000500000000000000" pitchFamily="50" charset="0"/>
              </a:rPr>
              <a:t>: focused, relevant &amp; </a:t>
            </a:r>
            <a:r>
              <a:rPr lang="en-GB" sz="1600" b="1" dirty="0">
                <a:solidFill>
                  <a:srgbClr val="12497F"/>
                </a:solidFill>
                <a:latin typeface="Overpass" panose="00000500000000000000" pitchFamily="50" charset="0"/>
              </a:rPr>
              <a:t>investible</a:t>
            </a:r>
            <a:r>
              <a:rPr lang="en-GB" sz="1600" dirty="0">
                <a:solidFill>
                  <a:srgbClr val="12497F"/>
                </a:solidFill>
                <a:latin typeface="Overpass" panose="00000500000000000000" pitchFamily="50" charset="0"/>
              </a:rPr>
              <a:t> benchmark for </a:t>
            </a:r>
            <a:r>
              <a:rPr lang="en-GB" sz="1600" b="1" dirty="0">
                <a:solidFill>
                  <a:srgbClr val="12497F"/>
                </a:solidFill>
                <a:latin typeface="Overpass" panose="00000500000000000000" pitchFamily="50" charset="0"/>
              </a:rPr>
              <a:t>Global Listed Real Estate</a:t>
            </a:r>
          </a:p>
        </p:txBody>
      </p:sp>
      <p:sp>
        <p:nvSpPr>
          <p:cNvPr id="12" name="TextBox 11">
            <a:extLst>
              <a:ext uri="{FF2B5EF4-FFF2-40B4-BE49-F238E27FC236}">
                <a16:creationId xmlns:a16="http://schemas.microsoft.com/office/drawing/2014/main" id="{028D3105-372B-4541-8E04-8102F9E11830}"/>
              </a:ext>
            </a:extLst>
          </p:cNvPr>
          <p:cNvSpPr txBox="1"/>
          <p:nvPr/>
        </p:nvSpPr>
        <p:spPr>
          <a:xfrm>
            <a:off x="988915" y="1088755"/>
            <a:ext cx="1305612" cy="307777"/>
          </a:xfrm>
          <a:prstGeom prst="rect">
            <a:avLst/>
          </a:prstGeom>
          <a:noFill/>
        </p:spPr>
        <p:txBody>
          <a:bodyPr wrap="square" rtlCol="0">
            <a:spAutoFit/>
          </a:bodyPr>
          <a:lstStyle/>
          <a:p>
            <a:pPr algn="ctr"/>
            <a:r>
              <a:rPr lang="en-GB" sz="1400" b="1" dirty="0">
                <a:solidFill>
                  <a:srgbClr val="EBA61C"/>
                </a:solidFill>
                <a:latin typeface="Overpass" panose="00000500000000000000" pitchFamily="50" charset="0"/>
              </a:rPr>
              <a:t>THE BASICS</a:t>
            </a:r>
          </a:p>
        </p:txBody>
      </p:sp>
      <p:sp>
        <p:nvSpPr>
          <p:cNvPr id="14" name="TextBox 13">
            <a:extLst>
              <a:ext uri="{FF2B5EF4-FFF2-40B4-BE49-F238E27FC236}">
                <a16:creationId xmlns:a16="http://schemas.microsoft.com/office/drawing/2014/main" id="{E58AB985-4F27-415E-815C-FD989F698D3F}"/>
              </a:ext>
            </a:extLst>
          </p:cNvPr>
          <p:cNvSpPr txBox="1"/>
          <p:nvPr/>
        </p:nvSpPr>
        <p:spPr>
          <a:xfrm>
            <a:off x="4524173" y="1089956"/>
            <a:ext cx="1428562" cy="307777"/>
          </a:xfrm>
          <a:prstGeom prst="rect">
            <a:avLst/>
          </a:prstGeom>
          <a:noFill/>
        </p:spPr>
        <p:txBody>
          <a:bodyPr wrap="square" rtlCol="0">
            <a:spAutoFit/>
          </a:bodyPr>
          <a:lstStyle/>
          <a:p>
            <a:pPr algn="ctr"/>
            <a:r>
              <a:rPr lang="en-GB" sz="1400" b="1" dirty="0">
                <a:solidFill>
                  <a:srgbClr val="EBA61C"/>
                </a:solidFill>
                <a:latin typeface="Overpass" panose="00000500000000000000" pitchFamily="50" charset="0"/>
              </a:rPr>
              <a:t>QUALITATIVE</a:t>
            </a:r>
          </a:p>
        </p:txBody>
      </p:sp>
      <p:sp>
        <p:nvSpPr>
          <p:cNvPr id="3" name="Rectangle 2">
            <a:extLst>
              <a:ext uri="{FF2B5EF4-FFF2-40B4-BE49-F238E27FC236}">
                <a16:creationId xmlns:a16="http://schemas.microsoft.com/office/drawing/2014/main" id="{5C24B3F8-D3DA-4CBD-A908-40061D914AE3}"/>
              </a:ext>
            </a:extLst>
          </p:cNvPr>
          <p:cNvSpPr/>
          <p:nvPr/>
        </p:nvSpPr>
        <p:spPr>
          <a:xfrm>
            <a:off x="841480" y="1075378"/>
            <a:ext cx="1568950" cy="2938372"/>
          </a:xfrm>
          <a:prstGeom prst="rect">
            <a:avLst/>
          </a:prstGeom>
          <a:noFill/>
          <a:ln w="9525">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AC281D0A-B837-44F7-A729-AAF033771726}"/>
              </a:ext>
            </a:extLst>
          </p:cNvPr>
          <p:cNvSpPr/>
          <p:nvPr/>
        </p:nvSpPr>
        <p:spPr>
          <a:xfrm>
            <a:off x="944758" y="1452976"/>
            <a:ext cx="1399380" cy="121659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2F52B213-C9BF-4C54-BD2E-DB016BE42D2F}"/>
              </a:ext>
            </a:extLst>
          </p:cNvPr>
          <p:cNvSpPr txBox="1"/>
          <p:nvPr/>
        </p:nvSpPr>
        <p:spPr>
          <a:xfrm>
            <a:off x="944758" y="1446344"/>
            <a:ext cx="1399380" cy="523220"/>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English Annual Report</a:t>
            </a:r>
          </a:p>
        </p:txBody>
      </p:sp>
      <p:sp>
        <p:nvSpPr>
          <p:cNvPr id="9" name="TextBox 8">
            <a:extLst>
              <a:ext uri="{FF2B5EF4-FFF2-40B4-BE49-F238E27FC236}">
                <a16:creationId xmlns:a16="http://schemas.microsoft.com/office/drawing/2014/main" id="{DFDB6D5E-E4AA-4387-987F-CF5AA86AFE34}"/>
              </a:ext>
            </a:extLst>
          </p:cNvPr>
          <p:cNvSpPr txBox="1"/>
          <p:nvPr/>
        </p:nvSpPr>
        <p:spPr>
          <a:xfrm>
            <a:off x="1057076" y="1970984"/>
            <a:ext cx="1224254" cy="646331"/>
          </a:xfrm>
          <a:prstGeom prst="rect">
            <a:avLst/>
          </a:prstGeom>
          <a:noFill/>
          <a:ln>
            <a:solidFill>
              <a:schemeClr val="bg1"/>
            </a:solidFill>
          </a:ln>
        </p:spPr>
        <p:txBody>
          <a:bodyPr wrap="square" rtlCol="0">
            <a:spAutoFit/>
          </a:bodyPr>
          <a:lstStyle/>
          <a:p>
            <a:pPr algn="ctr"/>
            <a:r>
              <a:rPr lang="en-GB" sz="900" dirty="0">
                <a:solidFill>
                  <a:srgbClr val="12497F"/>
                </a:solidFill>
                <a:latin typeface="Overpass" panose="00000500000000000000" pitchFamily="50" charset="0"/>
              </a:rPr>
              <a:t>Full Public Available, BS, P&amp;L, Full notes &amp; </a:t>
            </a:r>
            <a:r>
              <a:rPr lang="en-GB" sz="900" dirty="0" err="1">
                <a:solidFill>
                  <a:srgbClr val="12497F"/>
                </a:solidFill>
                <a:latin typeface="Overpass" panose="00000500000000000000" pitchFamily="50" charset="0"/>
              </a:rPr>
              <a:t>Mgmt</a:t>
            </a:r>
            <a:r>
              <a:rPr lang="en-GB" sz="900" dirty="0">
                <a:solidFill>
                  <a:srgbClr val="12497F"/>
                </a:solidFill>
                <a:latin typeface="Overpass" panose="00000500000000000000" pitchFamily="50" charset="0"/>
              </a:rPr>
              <a:t> statement</a:t>
            </a:r>
            <a:endParaRPr lang="en-GB" sz="900" dirty="0"/>
          </a:p>
        </p:txBody>
      </p:sp>
      <p:sp>
        <p:nvSpPr>
          <p:cNvPr id="23" name="TextBox 22">
            <a:extLst>
              <a:ext uri="{FF2B5EF4-FFF2-40B4-BE49-F238E27FC236}">
                <a16:creationId xmlns:a16="http://schemas.microsoft.com/office/drawing/2014/main" id="{8ECC9BE0-AADB-4A61-9844-79A32B03C328}"/>
              </a:ext>
            </a:extLst>
          </p:cNvPr>
          <p:cNvSpPr txBox="1"/>
          <p:nvPr/>
        </p:nvSpPr>
        <p:spPr>
          <a:xfrm>
            <a:off x="944758" y="2812975"/>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ICB Universe</a:t>
            </a:r>
          </a:p>
        </p:txBody>
      </p:sp>
      <p:sp>
        <p:nvSpPr>
          <p:cNvPr id="24" name="Rectangle 23">
            <a:extLst>
              <a:ext uri="{FF2B5EF4-FFF2-40B4-BE49-F238E27FC236}">
                <a16:creationId xmlns:a16="http://schemas.microsoft.com/office/drawing/2014/main" id="{8E71D97C-E2AE-4803-AAFC-09553D37B53D}"/>
              </a:ext>
            </a:extLst>
          </p:cNvPr>
          <p:cNvSpPr/>
          <p:nvPr/>
        </p:nvSpPr>
        <p:spPr>
          <a:xfrm>
            <a:off x="944758" y="2809749"/>
            <a:ext cx="1399380" cy="1083138"/>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E4B23490-68CA-49B6-9D77-CAB2C0B49108}"/>
              </a:ext>
            </a:extLst>
          </p:cNvPr>
          <p:cNvSpPr/>
          <p:nvPr/>
        </p:nvSpPr>
        <p:spPr>
          <a:xfrm>
            <a:off x="1104817" y="3340226"/>
            <a:ext cx="1205111" cy="369332"/>
          </a:xfrm>
          <a:prstGeom prst="rect">
            <a:avLst/>
          </a:prstGeom>
        </p:spPr>
        <p:txBody>
          <a:bodyPr wrap="square">
            <a:spAutoFit/>
          </a:bodyPr>
          <a:lstStyle/>
          <a:p>
            <a:pPr algn="ctr"/>
            <a:r>
              <a:rPr lang="en-GB" sz="900" dirty="0">
                <a:solidFill>
                  <a:srgbClr val="12497F"/>
                </a:solidFill>
                <a:latin typeface="Overpass" panose="00000500000000000000" pitchFamily="50" charset="0"/>
              </a:rPr>
              <a:t>ICB Codes: 2357 – 3728 - 8600</a:t>
            </a:r>
          </a:p>
        </p:txBody>
      </p:sp>
      <p:sp>
        <p:nvSpPr>
          <p:cNvPr id="27" name="TextBox 26">
            <a:extLst>
              <a:ext uri="{FF2B5EF4-FFF2-40B4-BE49-F238E27FC236}">
                <a16:creationId xmlns:a16="http://schemas.microsoft.com/office/drawing/2014/main" id="{A6726434-DF93-4AF2-8E68-C5DE98C51FDB}"/>
              </a:ext>
            </a:extLst>
          </p:cNvPr>
          <p:cNvSpPr txBox="1"/>
          <p:nvPr/>
        </p:nvSpPr>
        <p:spPr>
          <a:xfrm>
            <a:off x="2645982" y="1088755"/>
            <a:ext cx="1576851" cy="307777"/>
          </a:xfrm>
          <a:prstGeom prst="rect">
            <a:avLst/>
          </a:prstGeom>
          <a:noFill/>
        </p:spPr>
        <p:txBody>
          <a:bodyPr wrap="square" rtlCol="0">
            <a:spAutoFit/>
          </a:bodyPr>
          <a:lstStyle/>
          <a:p>
            <a:pPr algn="ctr"/>
            <a:r>
              <a:rPr lang="en-GB" sz="1400" b="1" dirty="0">
                <a:solidFill>
                  <a:srgbClr val="EBA61C"/>
                </a:solidFill>
                <a:latin typeface="Overpass" panose="00000500000000000000" pitchFamily="50" charset="0"/>
              </a:rPr>
              <a:t>QUANTITATIVE</a:t>
            </a:r>
          </a:p>
        </p:txBody>
      </p:sp>
      <p:sp>
        <p:nvSpPr>
          <p:cNvPr id="29" name="TextBox 28">
            <a:extLst>
              <a:ext uri="{FF2B5EF4-FFF2-40B4-BE49-F238E27FC236}">
                <a16:creationId xmlns:a16="http://schemas.microsoft.com/office/drawing/2014/main" id="{ED588FA0-3BF8-4894-92DF-F089C8F72F4A}"/>
              </a:ext>
            </a:extLst>
          </p:cNvPr>
          <p:cNvSpPr txBox="1"/>
          <p:nvPr/>
        </p:nvSpPr>
        <p:spPr>
          <a:xfrm>
            <a:off x="2757536" y="1457312"/>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Free Float</a:t>
            </a:r>
          </a:p>
        </p:txBody>
      </p:sp>
      <p:sp>
        <p:nvSpPr>
          <p:cNvPr id="31" name="Rectangle 30">
            <a:extLst>
              <a:ext uri="{FF2B5EF4-FFF2-40B4-BE49-F238E27FC236}">
                <a16:creationId xmlns:a16="http://schemas.microsoft.com/office/drawing/2014/main" id="{C70E821B-3E8C-4D63-A876-C7D346074501}"/>
              </a:ext>
            </a:extLst>
          </p:cNvPr>
          <p:cNvSpPr/>
          <p:nvPr/>
        </p:nvSpPr>
        <p:spPr>
          <a:xfrm>
            <a:off x="3213279" y="2140261"/>
            <a:ext cx="503521" cy="230832"/>
          </a:xfrm>
          <a:prstGeom prst="rect">
            <a:avLst/>
          </a:prstGeom>
        </p:spPr>
        <p:txBody>
          <a:bodyPr wrap="square">
            <a:spAutoFit/>
          </a:bodyPr>
          <a:lstStyle/>
          <a:p>
            <a:pPr algn="ctr"/>
            <a:r>
              <a:rPr lang="en-GB" sz="900" dirty="0">
                <a:solidFill>
                  <a:srgbClr val="12497F"/>
                </a:solidFill>
                <a:latin typeface="Overpass" panose="00000500000000000000" pitchFamily="50" charset="0"/>
              </a:rPr>
              <a:t>≥5%</a:t>
            </a:r>
          </a:p>
        </p:txBody>
      </p:sp>
      <p:sp>
        <p:nvSpPr>
          <p:cNvPr id="34" name="TextBox 33">
            <a:extLst>
              <a:ext uri="{FF2B5EF4-FFF2-40B4-BE49-F238E27FC236}">
                <a16:creationId xmlns:a16="http://schemas.microsoft.com/office/drawing/2014/main" id="{D9B879F3-C7D2-4BE3-9F0D-0CBDAF3CC0F5}"/>
              </a:ext>
            </a:extLst>
          </p:cNvPr>
          <p:cNvSpPr txBox="1"/>
          <p:nvPr/>
        </p:nvSpPr>
        <p:spPr>
          <a:xfrm>
            <a:off x="2757536" y="2818328"/>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FF Market Cap</a:t>
            </a:r>
          </a:p>
        </p:txBody>
      </p:sp>
      <p:sp>
        <p:nvSpPr>
          <p:cNvPr id="38" name="TextBox 37">
            <a:extLst>
              <a:ext uri="{FF2B5EF4-FFF2-40B4-BE49-F238E27FC236}">
                <a16:creationId xmlns:a16="http://schemas.microsoft.com/office/drawing/2014/main" id="{86DBEA9A-269C-47C5-BA69-2F7CA1CB376C}"/>
              </a:ext>
            </a:extLst>
          </p:cNvPr>
          <p:cNvSpPr txBox="1"/>
          <p:nvPr/>
        </p:nvSpPr>
        <p:spPr>
          <a:xfrm>
            <a:off x="4549345" y="1456533"/>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Liquidity</a:t>
            </a:r>
          </a:p>
        </p:txBody>
      </p:sp>
      <p:sp>
        <p:nvSpPr>
          <p:cNvPr id="40" name="Rectangle 39">
            <a:extLst>
              <a:ext uri="{FF2B5EF4-FFF2-40B4-BE49-F238E27FC236}">
                <a16:creationId xmlns:a16="http://schemas.microsoft.com/office/drawing/2014/main" id="{3DE55F78-69BE-4BA0-AA3A-460D2D93626A}"/>
              </a:ext>
            </a:extLst>
          </p:cNvPr>
          <p:cNvSpPr/>
          <p:nvPr/>
        </p:nvSpPr>
        <p:spPr>
          <a:xfrm>
            <a:off x="4609814" y="1848464"/>
            <a:ext cx="1338391" cy="646331"/>
          </a:xfrm>
          <a:prstGeom prst="rect">
            <a:avLst/>
          </a:prstGeom>
        </p:spPr>
        <p:txBody>
          <a:bodyPr wrap="square">
            <a:spAutoFit/>
          </a:bodyPr>
          <a:lstStyle/>
          <a:p>
            <a:pPr algn="ctr"/>
            <a:r>
              <a:rPr lang="en-GB" sz="900" dirty="0">
                <a:solidFill>
                  <a:srgbClr val="12497F"/>
                </a:solidFill>
                <a:latin typeface="Overpass" panose="00000500000000000000" pitchFamily="50" charset="0"/>
              </a:rPr>
              <a:t>FF adj. median daily trading ≥0.05% of SII for ≥10 out of 12 </a:t>
            </a:r>
            <a:r>
              <a:rPr lang="en-GB" sz="900" dirty="0" err="1">
                <a:solidFill>
                  <a:srgbClr val="12497F"/>
                </a:solidFill>
                <a:latin typeface="Overpass" panose="00000500000000000000" pitchFamily="50" charset="0"/>
              </a:rPr>
              <a:t>months→Bi-annual</a:t>
            </a:r>
            <a:endParaRPr lang="en-GB" sz="900" dirty="0">
              <a:solidFill>
                <a:srgbClr val="12497F"/>
              </a:solidFill>
              <a:latin typeface="Overpass" panose="00000500000000000000" pitchFamily="50" charset="0"/>
            </a:endParaRPr>
          </a:p>
        </p:txBody>
      </p:sp>
      <p:sp>
        <p:nvSpPr>
          <p:cNvPr id="43" name="TextBox 42">
            <a:extLst>
              <a:ext uri="{FF2B5EF4-FFF2-40B4-BE49-F238E27FC236}">
                <a16:creationId xmlns:a16="http://schemas.microsoft.com/office/drawing/2014/main" id="{058BC9A2-4855-4F11-BCC8-9E29E9055691}"/>
              </a:ext>
            </a:extLst>
          </p:cNvPr>
          <p:cNvSpPr txBox="1"/>
          <p:nvPr/>
        </p:nvSpPr>
        <p:spPr>
          <a:xfrm>
            <a:off x="4546184" y="2809748"/>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EBITDA</a:t>
            </a:r>
          </a:p>
        </p:txBody>
      </p:sp>
      <p:sp>
        <p:nvSpPr>
          <p:cNvPr id="44" name="Rectangle 43">
            <a:extLst>
              <a:ext uri="{FF2B5EF4-FFF2-40B4-BE49-F238E27FC236}">
                <a16:creationId xmlns:a16="http://schemas.microsoft.com/office/drawing/2014/main" id="{CD60305A-43AD-4233-904A-C4DEF8A8392B}"/>
              </a:ext>
            </a:extLst>
          </p:cNvPr>
          <p:cNvSpPr/>
          <p:nvPr/>
        </p:nvSpPr>
        <p:spPr>
          <a:xfrm>
            <a:off x="4471439" y="3167817"/>
            <a:ext cx="1517168" cy="784830"/>
          </a:xfrm>
          <a:prstGeom prst="rect">
            <a:avLst/>
          </a:prstGeom>
        </p:spPr>
        <p:txBody>
          <a:bodyPr wrap="square">
            <a:spAutoFit/>
          </a:bodyPr>
          <a:lstStyle/>
          <a:p>
            <a:pPr algn="ctr"/>
            <a:r>
              <a:rPr lang="en-GB" sz="900" dirty="0">
                <a:solidFill>
                  <a:srgbClr val="12497F"/>
                </a:solidFill>
                <a:latin typeface="Overpass" panose="00000500000000000000" pitchFamily="50" charset="0"/>
              </a:rPr>
              <a:t>≥75% from relevant real estate activities: ownership, trading &amp; development of income producing real estate</a:t>
            </a:r>
          </a:p>
        </p:txBody>
      </p:sp>
      <p:sp>
        <p:nvSpPr>
          <p:cNvPr id="45" name="Rectangle 44">
            <a:extLst>
              <a:ext uri="{FF2B5EF4-FFF2-40B4-BE49-F238E27FC236}">
                <a16:creationId xmlns:a16="http://schemas.microsoft.com/office/drawing/2014/main" id="{D04A4791-641E-4BB8-A6E4-BB92F6B02021}"/>
              </a:ext>
            </a:extLst>
          </p:cNvPr>
          <p:cNvSpPr/>
          <p:nvPr/>
        </p:nvSpPr>
        <p:spPr>
          <a:xfrm>
            <a:off x="2642440" y="1075378"/>
            <a:ext cx="1568950" cy="2938372"/>
          </a:xfrm>
          <a:prstGeom prst="rect">
            <a:avLst/>
          </a:prstGeom>
          <a:noFill/>
          <a:ln w="9525">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8A920F46-9712-43A4-9A83-5B3960D41495}"/>
              </a:ext>
            </a:extLst>
          </p:cNvPr>
          <p:cNvSpPr/>
          <p:nvPr/>
        </p:nvSpPr>
        <p:spPr>
          <a:xfrm>
            <a:off x="4439051" y="1075378"/>
            <a:ext cx="1568950" cy="2938372"/>
          </a:xfrm>
          <a:prstGeom prst="rect">
            <a:avLst/>
          </a:prstGeom>
          <a:noFill/>
          <a:ln w="9525">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F96BE7F7-D019-49F6-A900-3BD26CBBDEED}"/>
              </a:ext>
            </a:extLst>
          </p:cNvPr>
          <p:cNvSpPr/>
          <p:nvPr/>
        </p:nvSpPr>
        <p:spPr>
          <a:xfrm>
            <a:off x="6235645" y="1086272"/>
            <a:ext cx="1568950" cy="2938372"/>
          </a:xfrm>
          <a:prstGeom prst="rect">
            <a:avLst/>
          </a:prstGeom>
          <a:noFill/>
          <a:ln w="9525">
            <a:solidFill>
              <a:srgbClr val="1249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a:extLst>
              <a:ext uri="{FF2B5EF4-FFF2-40B4-BE49-F238E27FC236}">
                <a16:creationId xmlns:a16="http://schemas.microsoft.com/office/drawing/2014/main" id="{B30C2317-C115-4336-9DBE-6A67E095EA44}"/>
              </a:ext>
            </a:extLst>
          </p:cNvPr>
          <p:cNvSpPr txBox="1"/>
          <p:nvPr/>
        </p:nvSpPr>
        <p:spPr>
          <a:xfrm>
            <a:off x="6328343" y="1093180"/>
            <a:ext cx="1428562" cy="307777"/>
          </a:xfrm>
          <a:prstGeom prst="rect">
            <a:avLst/>
          </a:prstGeom>
          <a:noFill/>
        </p:spPr>
        <p:txBody>
          <a:bodyPr wrap="square" rtlCol="0">
            <a:spAutoFit/>
          </a:bodyPr>
          <a:lstStyle/>
          <a:p>
            <a:pPr algn="ctr"/>
            <a:r>
              <a:rPr lang="en-GB" sz="1400" b="1" dirty="0">
                <a:solidFill>
                  <a:srgbClr val="EBA61C"/>
                </a:solidFill>
                <a:latin typeface="Overpass" panose="00000500000000000000" pitchFamily="50" charset="0"/>
              </a:rPr>
              <a:t>FAST TRACK</a:t>
            </a:r>
          </a:p>
        </p:txBody>
      </p:sp>
      <p:sp>
        <p:nvSpPr>
          <p:cNvPr id="49" name="Rectangle 48">
            <a:extLst>
              <a:ext uri="{FF2B5EF4-FFF2-40B4-BE49-F238E27FC236}">
                <a16:creationId xmlns:a16="http://schemas.microsoft.com/office/drawing/2014/main" id="{D5C11970-EB55-4F87-878D-0C238AB0B89C}"/>
              </a:ext>
            </a:extLst>
          </p:cNvPr>
          <p:cNvSpPr/>
          <p:nvPr/>
        </p:nvSpPr>
        <p:spPr>
          <a:xfrm>
            <a:off x="2748501" y="1452976"/>
            <a:ext cx="1399380" cy="121659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8ED8D1EA-52CA-435A-8B90-082EDA692176}"/>
              </a:ext>
            </a:extLst>
          </p:cNvPr>
          <p:cNvSpPr/>
          <p:nvPr/>
        </p:nvSpPr>
        <p:spPr>
          <a:xfrm>
            <a:off x="2757536" y="2815685"/>
            <a:ext cx="1399380" cy="1091926"/>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id="{747E34B0-F040-4AED-8A00-BD14C47C97E4}"/>
              </a:ext>
            </a:extLst>
          </p:cNvPr>
          <p:cNvSpPr/>
          <p:nvPr/>
        </p:nvSpPr>
        <p:spPr>
          <a:xfrm>
            <a:off x="4545112" y="1452976"/>
            <a:ext cx="1399380" cy="121659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extLst>
              <a:ext uri="{FF2B5EF4-FFF2-40B4-BE49-F238E27FC236}">
                <a16:creationId xmlns:a16="http://schemas.microsoft.com/office/drawing/2014/main" id="{7EC03D29-1E8E-4E92-BB38-AD2896404240}"/>
              </a:ext>
            </a:extLst>
          </p:cNvPr>
          <p:cNvSpPr/>
          <p:nvPr/>
        </p:nvSpPr>
        <p:spPr>
          <a:xfrm>
            <a:off x="4546184" y="2809748"/>
            <a:ext cx="1399380" cy="1091926"/>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id="{24123531-8DAF-4173-B85D-C941DFC1B339}"/>
              </a:ext>
            </a:extLst>
          </p:cNvPr>
          <p:cNvSpPr/>
          <p:nvPr/>
        </p:nvSpPr>
        <p:spPr>
          <a:xfrm>
            <a:off x="6341704" y="1468239"/>
            <a:ext cx="1399380" cy="1216592"/>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a:extLst>
              <a:ext uri="{FF2B5EF4-FFF2-40B4-BE49-F238E27FC236}">
                <a16:creationId xmlns:a16="http://schemas.microsoft.com/office/drawing/2014/main" id="{F4CA60DB-ACF5-4DB4-A1BE-EACA4FE13A37}"/>
              </a:ext>
            </a:extLst>
          </p:cNvPr>
          <p:cNvSpPr txBox="1"/>
          <p:nvPr/>
        </p:nvSpPr>
        <p:spPr>
          <a:xfrm>
            <a:off x="6341704" y="1468250"/>
            <a:ext cx="1399380" cy="523220"/>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English IPO Prospectus</a:t>
            </a:r>
          </a:p>
        </p:txBody>
      </p:sp>
      <p:sp>
        <p:nvSpPr>
          <p:cNvPr id="55" name="Rectangle 54">
            <a:extLst>
              <a:ext uri="{FF2B5EF4-FFF2-40B4-BE49-F238E27FC236}">
                <a16:creationId xmlns:a16="http://schemas.microsoft.com/office/drawing/2014/main" id="{2B864026-22D7-4986-A618-F07662885F7D}"/>
              </a:ext>
            </a:extLst>
          </p:cNvPr>
          <p:cNvSpPr/>
          <p:nvPr/>
        </p:nvSpPr>
        <p:spPr>
          <a:xfrm>
            <a:off x="6341704" y="2804405"/>
            <a:ext cx="1399380" cy="1091926"/>
          </a:xfrm>
          <a:prstGeom prst="rect">
            <a:avLst/>
          </a:prstGeom>
          <a:noFill/>
          <a:ln w="9525">
            <a:solidFill>
              <a:srgbClr val="2274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TextBox 55">
            <a:extLst>
              <a:ext uri="{FF2B5EF4-FFF2-40B4-BE49-F238E27FC236}">
                <a16:creationId xmlns:a16="http://schemas.microsoft.com/office/drawing/2014/main" id="{5193757F-05D0-4965-AB52-160FE4E3FC95}"/>
              </a:ext>
            </a:extLst>
          </p:cNvPr>
          <p:cNvSpPr txBox="1"/>
          <p:nvPr/>
        </p:nvSpPr>
        <p:spPr>
          <a:xfrm>
            <a:off x="6341704" y="2804405"/>
            <a:ext cx="1399380" cy="307777"/>
          </a:xfrm>
          <a:prstGeom prst="rect">
            <a:avLst/>
          </a:prstGeom>
          <a:solidFill>
            <a:srgbClr val="2274BC"/>
          </a:solidFill>
        </p:spPr>
        <p:txBody>
          <a:bodyPr wrap="square" rtlCol="0">
            <a:spAutoFit/>
          </a:bodyPr>
          <a:lstStyle/>
          <a:p>
            <a:pPr algn="ctr"/>
            <a:r>
              <a:rPr lang="en-GB" sz="1400" b="1" dirty="0">
                <a:solidFill>
                  <a:schemeClr val="bg1"/>
                </a:solidFill>
                <a:latin typeface="Overpass" panose="00000500000000000000" pitchFamily="50" charset="0"/>
              </a:rPr>
              <a:t>FF Market Cap</a:t>
            </a:r>
          </a:p>
        </p:txBody>
      </p:sp>
      <p:sp>
        <p:nvSpPr>
          <p:cNvPr id="57" name="Rectangle 56">
            <a:extLst>
              <a:ext uri="{FF2B5EF4-FFF2-40B4-BE49-F238E27FC236}">
                <a16:creationId xmlns:a16="http://schemas.microsoft.com/office/drawing/2014/main" id="{075C3589-9F8B-4F98-B3D7-AEDB69862C06}"/>
              </a:ext>
            </a:extLst>
          </p:cNvPr>
          <p:cNvSpPr/>
          <p:nvPr/>
        </p:nvSpPr>
        <p:spPr>
          <a:xfrm>
            <a:off x="6379851" y="2034088"/>
            <a:ext cx="1338391" cy="646331"/>
          </a:xfrm>
          <a:prstGeom prst="rect">
            <a:avLst/>
          </a:prstGeom>
        </p:spPr>
        <p:txBody>
          <a:bodyPr wrap="square">
            <a:spAutoFit/>
          </a:bodyPr>
          <a:lstStyle/>
          <a:p>
            <a:pPr algn="ctr"/>
            <a:r>
              <a:rPr lang="en-GB" sz="900" dirty="0">
                <a:solidFill>
                  <a:srgbClr val="12497F"/>
                </a:solidFill>
                <a:latin typeface="Overpass" panose="00000500000000000000" pitchFamily="50" charset="0"/>
              </a:rPr>
              <a:t>Publicly Available with historic and pro forma audited annual accounts</a:t>
            </a:r>
          </a:p>
        </p:txBody>
      </p:sp>
      <p:sp>
        <p:nvSpPr>
          <p:cNvPr id="58" name="Rectangle 57">
            <a:extLst>
              <a:ext uri="{FF2B5EF4-FFF2-40B4-BE49-F238E27FC236}">
                <a16:creationId xmlns:a16="http://schemas.microsoft.com/office/drawing/2014/main" id="{BFE5E3BD-1F3F-44B0-880C-E565E54C3748}"/>
              </a:ext>
            </a:extLst>
          </p:cNvPr>
          <p:cNvSpPr/>
          <p:nvPr/>
        </p:nvSpPr>
        <p:spPr>
          <a:xfrm>
            <a:off x="6379851" y="3264970"/>
            <a:ext cx="1338391" cy="646331"/>
          </a:xfrm>
          <a:prstGeom prst="rect">
            <a:avLst/>
          </a:prstGeom>
        </p:spPr>
        <p:txBody>
          <a:bodyPr wrap="square">
            <a:spAutoFit/>
          </a:bodyPr>
          <a:lstStyle/>
          <a:p>
            <a:pPr algn="ctr"/>
            <a:r>
              <a:rPr lang="en-GB" sz="900" dirty="0">
                <a:solidFill>
                  <a:srgbClr val="12497F"/>
                </a:solidFill>
                <a:latin typeface="Overpass" panose="00000500000000000000" pitchFamily="50" charset="0"/>
              </a:rPr>
              <a:t>Per region</a:t>
            </a:r>
          </a:p>
          <a:p>
            <a:pPr algn="ctr"/>
            <a:r>
              <a:rPr lang="en-GB" sz="900" dirty="0">
                <a:solidFill>
                  <a:srgbClr val="12497F"/>
                </a:solidFill>
                <a:latin typeface="Overpass" panose="00000500000000000000" pitchFamily="50" charset="0"/>
              </a:rPr>
              <a:t>Ex: ≥0.20% for Developed EMEA Index</a:t>
            </a:r>
          </a:p>
        </p:txBody>
      </p:sp>
      <p:sp>
        <p:nvSpPr>
          <p:cNvPr id="37" name="Rectangle 36">
            <a:extLst>
              <a:ext uri="{FF2B5EF4-FFF2-40B4-BE49-F238E27FC236}">
                <a16:creationId xmlns:a16="http://schemas.microsoft.com/office/drawing/2014/main" id="{1FFCB137-A17D-4093-989F-54389299AE53}"/>
              </a:ext>
            </a:extLst>
          </p:cNvPr>
          <p:cNvSpPr/>
          <p:nvPr/>
        </p:nvSpPr>
        <p:spPr>
          <a:xfrm>
            <a:off x="3024792" y="3250000"/>
            <a:ext cx="957648" cy="646331"/>
          </a:xfrm>
          <a:prstGeom prst="rect">
            <a:avLst/>
          </a:prstGeom>
        </p:spPr>
        <p:txBody>
          <a:bodyPr wrap="square">
            <a:spAutoFit/>
          </a:bodyPr>
          <a:lstStyle/>
          <a:p>
            <a:pPr algn="ctr"/>
            <a:r>
              <a:rPr lang="en-GB" sz="900" dirty="0">
                <a:solidFill>
                  <a:srgbClr val="12497F"/>
                </a:solidFill>
                <a:latin typeface="Overpass" panose="00000500000000000000" pitchFamily="50" charset="0"/>
              </a:rPr>
              <a:t>Per region</a:t>
            </a:r>
          </a:p>
          <a:p>
            <a:pPr algn="ctr"/>
            <a:r>
              <a:rPr lang="en-GB" sz="900" dirty="0">
                <a:solidFill>
                  <a:srgbClr val="12497F"/>
                </a:solidFill>
                <a:latin typeface="Overpass" panose="00000500000000000000" pitchFamily="50" charset="0"/>
              </a:rPr>
              <a:t>Ex: ≥0.10% for Developed Europe Index</a:t>
            </a:r>
          </a:p>
        </p:txBody>
      </p:sp>
    </p:spTree>
    <p:extLst>
      <p:ext uri="{BB962C8B-B14F-4D97-AF65-F5344CB8AC3E}">
        <p14:creationId xmlns:p14="http://schemas.microsoft.com/office/powerpoint/2010/main" val="1063634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10F99-39C2-4196-8353-72C2A1C0B05F}"/>
              </a:ext>
            </a:extLst>
          </p:cNvPr>
          <p:cNvSpPr>
            <a:spLocks noGrp="1"/>
          </p:cNvSpPr>
          <p:nvPr>
            <p:ph type="title"/>
          </p:nvPr>
        </p:nvSpPr>
        <p:spPr>
          <a:xfrm>
            <a:off x="300409" y="277182"/>
            <a:ext cx="7899374" cy="585966"/>
          </a:xfrm>
        </p:spPr>
        <p:txBody>
          <a:bodyPr/>
          <a:lstStyle/>
          <a:p>
            <a:r>
              <a:rPr lang="en-GB" dirty="0"/>
              <a:t>Sectors vs real estate assets</a:t>
            </a:r>
          </a:p>
        </p:txBody>
      </p:sp>
      <p:sp>
        <p:nvSpPr>
          <p:cNvPr id="7" name="TextBox 6">
            <a:extLst>
              <a:ext uri="{FF2B5EF4-FFF2-40B4-BE49-F238E27FC236}">
                <a16:creationId xmlns:a16="http://schemas.microsoft.com/office/drawing/2014/main" id="{F1B1B32A-025B-43C0-917D-0E26CB5CBF3B}"/>
              </a:ext>
            </a:extLst>
          </p:cNvPr>
          <p:cNvSpPr txBox="1"/>
          <p:nvPr/>
        </p:nvSpPr>
        <p:spPr>
          <a:xfrm>
            <a:off x="198781" y="754099"/>
            <a:ext cx="4595097" cy="338554"/>
          </a:xfrm>
          <a:prstGeom prst="rect">
            <a:avLst/>
          </a:prstGeom>
          <a:solidFill>
            <a:schemeClr val="bg1"/>
          </a:solidFill>
        </p:spPr>
        <p:txBody>
          <a:bodyPr wrap="square" rtlCol="0">
            <a:spAutoFit/>
          </a:bodyPr>
          <a:lstStyle/>
          <a:p>
            <a:r>
              <a:rPr lang="en-US" sz="1600" b="1" dirty="0">
                <a:solidFill>
                  <a:srgbClr val="12497F"/>
                </a:solidFill>
                <a:latin typeface="Overpass" panose="00000500000000000000" pitchFamily="50" charset="0"/>
              </a:rPr>
              <a:t>FTSE EPRA Nareit Developed Europe Index</a:t>
            </a:r>
          </a:p>
        </p:txBody>
      </p:sp>
      <p:sp>
        <p:nvSpPr>
          <p:cNvPr id="8" name="TextBox 7">
            <a:extLst>
              <a:ext uri="{FF2B5EF4-FFF2-40B4-BE49-F238E27FC236}">
                <a16:creationId xmlns:a16="http://schemas.microsoft.com/office/drawing/2014/main" id="{A15566AD-3D4C-4270-B3CD-015FB892FAB8}"/>
              </a:ext>
            </a:extLst>
          </p:cNvPr>
          <p:cNvSpPr txBox="1"/>
          <p:nvPr/>
        </p:nvSpPr>
        <p:spPr>
          <a:xfrm>
            <a:off x="3959874" y="1275962"/>
            <a:ext cx="4715801" cy="307777"/>
          </a:xfrm>
          <a:prstGeom prst="rect">
            <a:avLst/>
          </a:prstGeom>
          <a:solidFill>
            <a:schemeClr val="bg1"/>
          </a:solidFill>
        </p:spPr>
        <p:txBody>
          <a:bodyPr wrap="square" rtlCol="0">
            <a:spAutoFit/>
          </a:bodyPr>
          <a:lstStyle/>
          <a:p>
            <a:pPr algn="ctr"/>
            <a:r>
              <a:rPr lang="en-US" sz="1400" b="1" dirty="0">
                <a:solidFill>
                  <a:srgbClr val="EBA61C"/>
                </a:solidFill>
                <a:latin typeface="Overpass" panose="00000500000000000000" pitchFamily="50" charset="0"/>
              </a:rPr>
              <a:t>Aggregated Property Portfolio owned by Index Constituents</a:t>
            </a:r>
          </a:p>
        </p:txBody>
      </p:sp>
      <p:sp>
        <p:nvSpPr>
          <p:cNvPr id="12" name="TextBox 11">
            <a:extLst>
              <a:ext uri="{FF2B5EF4-FFF2-40B4-BE49-F238E27FC236}">
                <a16:creationId xmlns:a16="http://schemas.microsoft.com/office/drawing/2014/main" id="{43773461-1DD9-49A8-BD44-2A010FEDAF69}"/>
              </a:ext>
            </a:extLst>
          </p:cNvPr>
          <p:cNvSpPr txBox="1"/>
          <p:nvPr/>
        </p:nvSpPr>
        <p:spPr>
          <a:xfrm>
            <a:off x="2797334" y="4726912"/>
            <a:ext cx="1176618"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 </a:t>
            </a:r>
            <a:r>
              <a:rPr lang="en-US" sz="800" dirty="0">
                <a:solidFill>
                  <a:schemeClr val="accent5"/>
                </a:solidFill>
                <a:latin typeface="Overpass Light" panose="00000400000000000000"/>
                <a:ea typeface="Overpass" charset="0"/>
                <a:cs typeface="Overpass" charset="0"/>
              </a:rPr>
              <a:t>EPRA</a:t>
            </a:r>
            <a:endParaRPr lang="en-GB" sz="800" dirty="0"/>
          </a:p>
        </p:txBody>
      </p:sp>
      <p:sp>
        <p:nvSpPr>
          <p:cNvPr id="5" name="TextBox 4">
            <a:extLst>
              <a:ext uri="{FF2B5EF4-FFF2-40B4-BE49-F238E27FC236}">
                <a16:creationId xmlns:a16="http://schemas.microsoft.com/office/drawing/2014/main" id="{73AEB97C-1389-48F5-89BC-BFB3A99D531D}"/>
              </a:ext>
            </a:extLst>
          </p:cNvPr>
          <p:cNvSpPr txBox="1"/>
          <p:nvPr/>
        </p:nvSpPr>
        <p:spPr>
          <a:xfrm>
            <a:off x="719825" y="1275756"/>
            <a:ext cx="3403585" cy="307777"/>
          </a:xfrm>
          <a:prstGeom prst="rect">
            <a:avLst/>
          </a:prstGeom>
          <a:solidFill>
            <a:schemeClr val="bg1"/>
          </a:solidFill>
        </p:spPr>
        <p:txBody>
          <a:bodyPr wrap="square" rtlCol="0">
            <a:spAutoFit/>
          </a:bodyPr>
          <a:lstStyle/>
          <a:p>
            <a:pPr algn="ctr"/>
            <a:r>
              <a:rPr lang="en-US" sz="1400" b="1" dirty="0">
                <a:solidFill>
                  <a:srgbClr val="EBA61C"/>
                </a:solidFill>
                <a:latin typeface="Overpass" panose="00000500000000000000" pitchFamily="50" charset="0"/>
              </a:rPr>
              <a:t>Constituents’ classification by sectors    </a:t>
            </a:r>
          </a:p>
        </p:txBody>
      </p:sp>
      <p:graphicFrame>
        <p:nvGraphicFramePr>
          <p:cNvPr id="13" name="Chart 12">
            <a:extLst>
              <a:ext uri="{FF2B5EF4-FFF2-40B4-BE49-F238E27FC236}">
                <a16:creationId xmlns:a16="http://schemas.microsoft.com/office/drawing/2014/main" id="{5D75FC2E-4B09-4270-9205-CB23812C4C3D}"/>
              </a:ext>
            </a:extLst>
          </p:cNvPr>
          <p:cNvGraphicFramePr>
            <a:graphicFrameLocks/>
          </p:cNvGraphicFramePr>
          <p:nvPr/>
        </p:nvGraphicFramePr>
        <p:xfrm>
          <a:off x="3485053" y="1583533"/>
          <a:ext cx="6214051" cy="32661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B07362DD-7AC4-4ED7-9E2D-DAEE60DD130A}"/>
              </a:ext>
            </a:extLst>
          </p:cNvPr>
          <p:cNvGraphicFramePr>
            <a:graphicFrameLocks/>
          </p:cNvGraphicFramePr>
          <p:nvPr/>
        </p:nvGraphicFramePr>
        <p:xfrm>
          <a:off x="-795245" y="1362133"/>
          <a:ext cx="6476092" cy="3439885"/>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14">
            <a:extLst>
              <a:ext uri="{FF2B5EF4-FFF2-40B4-BE49-F238E27FC236}">
                <a16:creationId xmlns:a16="http://schemas.microsoft.com/office/drawing/2014/main" id="{672965D2-CD27-4B55-B3F2-9B61DAB83FE1}"/>
              </a:ext>
            </a:extLst>
          </p:cNvPr>
          <p:cNvSpPr txBox="1"/>
          <p:nvPr/>
        </p:nvSpPr>
        <p:spPr>
          <a:xfrm>
            <a:off x="3575201" y="4717683"/>
            <a:ext cx="2105646"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  Data as of: </a:t>
            </a:r>
            <a:r>
              <a:rPr lang="en-US" sz="800" dirty="0">
                <a:solidFill>
                  <a:schemeClr val="accent5"/>
                </a:solidFill>
                <a:latin typeface="Overpass Light" panose="00000400000000000000"/>
                <a:ea typeface="Overpass" charset="0"/>
                <a:cs typeface="Overpass" charset="0"/>
              </a:rPr>
              <a:t>March 31, 2021</a:t>
            </a:r>
            <a:endParaRPr lang="en-GB" sz="800" dirty="0"/>
          </a:p>
        </p:txBody>
      </p:sp>
    </p:spTree>
    <p:extLst>
      <p:ext uri="{BB962C8B-B14F-4D97-AF65-F5344CB8AC3E}">
        <p14:creationId xmlns:p14="http://schemas.microsoft.com/office/powerpoint/2010/main" val="1090091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DDB45-3F24-4F3D-B078-57848DC70F73}"/>
              </a:ext>
            </a:extLst>
          </p:cNvPr>
          <p:cNvSpPr>
            <a:spLocks noGrp="1"/>
          </p:cNvSpPr>
          <p:nvPr>
            <p:ph type="title"/>
          </p:nvPr>
        </p:nvSpPr>
        <p:spPr>
          <a:xfrm>
            <a:off x="246620" y="258111"/>
            <a:ext cx="7899374" cy="585966"/>
          </a:xfrm>
        </p:spPr>
        <p:txBody>
          <a:bodyPr/>
          <a:lstStyle/>
          <a:p>
            <a:r>
              <a:rPr lang="en-GB" dirty="0"/>
              <a:t>Countries vs real estate assets</a:t>
            </a:r>
          </a:p>
        </p:txBody>
      </p:sp>
      <p:sp>
        <p:nvSpPr>
          <p:cNvPr id="3" name="TextBox 2">
            <a:extLst>
              <a:ext uri="{FF2B5EF4-FFF2-40B4-BE49-F238E27FC236}">
                <a16:creationId xmlns:a16="http://schemas.microsoft.com/office/drawing/2014/main" id="{0F073736-3065-4463-A266-9942758C0C86}"/>
              </a:ext>
            </a:extLst>
          </p:cNvPr>
          <p:cNvSpPr txBox="1"/>
          <p:nvPr/>
        </p:nvSpPr>
        <p:spPr>
          <a:xfrm>
            <a:off x="198781" y="673912"/>
            <a:ext cx="4611758" cy="338554"/>
          </a:xfrm>
          <a:prstGeom prst="rect">
            <a:avLst/>
          </a:prstGeom>
          <a:solidFill>
            <a:schemeClr val="bg1"/>
          </a:solidFill>
        </p:spPr>
        <p:txBody>
          <a:bodyPr wrap="square" rtlCol="0">
            <a:spAutoFit/>
          </a:bodyPr>
          <a:lstStyle/>
          <a:p>
            <a:r>
              <a:rPr lang="en-US" sz="1600" b="1" dirty="0">
                <a:solidFill>
                  <a:srgbClr val="12497F"/>
                </a:solidFill>
                <a:latin typeface="Overpass" panose="00000500000000000000" pitchFamily="50" charset="0"/>
              </a:rPr>
              <a:t>FTSE EPRA Nareit Developed Europe Index</a:t>
            </a:r>
          </a:p>
        </p:txBody>
      </p:sp>
      <p:sp>
        <p:nvSpPr>
          <p:cNvPr id="20" name="TextBox 19">
            <a:extLst>
              <a:ext uri="{FF2B5EF4-FFF2-40B4-BE49-F238E27FC236}">
                <a16:creationId xmlns:a16="http://schemas.microsoft.com/office/drawing/2014/main" id="{74EACD65-4151-4DBD-8869-4774E8D16B44}"/>
              </a:ext>
            </a:extLst>
          </p:cNvPr>
          <p:cNvSpPr txBox="1"/>
          <p:nvPr/>
        </p:nvSpPr>
        <p:spPr>
          <a:xfrm>
            <a:off x="132651" y="1275683"/>
            <a:ext cx="3645832" cy="307777"/>
          </a:xfrm>
          <a:prstGeom prst="rect">
            <a:avLst/>
          </a:prstGeom>
          <a:solidFill>
            <a:schemeClr val="bg1"/>
          </a:solidFill>
        </p:spPr>
        <p:txBody>
          <a:bodyPr wrap="square" rtlCol="0">
            <a:spAutoFit/>
          </a:bodyPr>
          <a:lstStyle/>
          <a:p>
            <a:pPr algn="ctr"/>
            <a:r>
              <a:rPr lang="en-US" sz="1400" b="1" dirty="0">
                <a:solidFill>
                  <a:srgbClr val="EBA61C"/>
                </a:solidFill>
                <a:latin typeface="Overpass" panose="00000500000000000000" pitchFamily="50" charset="0"/>
              </a:rPr>
              <a:t>Constituents’ classification by countries    </a:t>
            </a:r>
          </a:p>
        </p:txBody>
      </p:sp>
      <p:sp>
        <p:nvSpPr>
          <p:cNvPr id="10" name="TextBox 9">
            <a:extLst>
              <a:ext uri="{FF2B5EF4-FFF2-40B4-BE49-F238E27FC236}">
                <a16:creationId xmlns:a16="http://schemas.microsoft.com/office/drawing/2014/main" id="{745439A8-0236-4044-819A-4253DADD6029}"/>
              </a:ext>
            </a:extLst>
          </p:cNvPr>
          <p:cNvSpPr txBox="1"/>
          <p:nvPr/>
        </p:nvSpPr>
        <p:spPr>
          <a:xfrm>
            <a:off x="3848201" y="1274024"/>
            <a:ext cx="4715801" cy="307777"/>
          </a:xfrm>
          <a:prstGeom prst="rect">
            <a:avLst/>
          </a:prstGeom>
          <a:solidFill>
            <a:schemeClr val="bg1"/>
          </a:solidFill>
        </p:spPr>
        <p:txBody>
          <a:bodyPr wrap="square" rtlCol="0">
            <a:spAutoFit/>
          </a:bodyPr>
          <a:lstStyle/>
          <a:p>
            <a:pPr algn="ctr"/>
            <a:r>
              <a:rPr lang="en-US" sz="1400" b="1" dirty="0">
                <a:solidFill>
                  <a:srgbClr val="EBA61C"/>
                </a:solidFill>
                <a:latin typeface="Overpass" panose="00000500000000000000" pitchFamily="50" charset="0"/>
              </a:rPr>
              <a:t>Aggregated Property Portfolio owned by Index Constituents</a:t>
            </a:r>
          </a:p>
        </p:txBody>
      </p:sp>
      <p:sp>
        <p:nvSpPr>
          <p:cNvPr id="13" name="TextBox 12">
            <a:extLst>
              <a:ext uri="{FF2B5EF4-FFF2-40B4-BE49-F238E27FC236}">
                <a16:creationId xmlns:a16="http://schemas.microsoft.com/office/drawing/2014/main" id="{7C4E1A5F-0E9D-4B54-9494-6ED08D335840}"/>
              </a:ext>
            </a:extLst>
          </p:cNvPr>
          <p:cNvSpPr txBox="1"/>
          <p:nvPr/>
        </p:nvSpPr>
        <p:spPr>
          <a:xfrm>
            <a:off x="2894322" y="4710349"/>
            <a:ext cx="1176618"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 </a:t>
            </a:r>
            <a:r>
              <a:rPr lang="en-US" sz="800" dirty="0">
                <a:solidFill>
                  <a:schemeClr val="accent5"/>
                </a:solidFill>
                <a:latin typeface="Overpass Light" panose="00000400000000000000"/>
                <a:ea typeface="Overpass" charset="0"/>
                <a:cs typeface="Overpass" charset="0"/>
              </a:rPr>
              <a:t>EPRA</a:t>
            </a:r>
            <a:endParaRPr lang="en-GB" sz="800" dirty="0"/>
          </a:p>
        </p:txBody>
      </p:sp>
      <p:graphicFrame>
        <p:nvGraphicFramePr>
          <p:cNvPr id="12" name="Chart 11">
            <a:extLst>
              <a:ext uri="{FF2B5EF4-FFF2-40B4-BE49-F238E27FC236}">
                <a16:creationId xmlns:a16="http://schemas.microsoft.com/office/drawing/2014/main" id="{AF8BB006-F203-42E8-A9D9-CC137F160FC9}"/>
              </a:ext>
            </a:extLst>
          </p:cNvPr>
          <p:cNvGraphicFramePr>
            <a:graphicFrameLocks/>
          </p:cNvGraphicFramePr>
          <p:nvPr/>
        </p:nvGraphicFramePr>
        <p:xfrm>
          <a:off x="3603104" y="1552016"/>
          <a:ext cx="5618497" cy="313587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a:extLst>
              <a:ext uri="{FF2B5EF4-FFF2-40B4-BE49-F238E27FC236}">
                <a16:creationId xmlns:a16="http://schemas.microsoft.com/office/drawing/2014/main" id="{1D8F56B4-AF20-4B11-8EBE-C964A8702286}"/>
              </a:ext>
            </a:extLst>
          </p:cNvPr>
          <p:cNvGraphicFramePr>
            <a:graphicFrameLocks/>
          </p:cNvGraphicFramePr>
          <p:nvPr/>
        </p:nvGraphicFramePr>
        <p:xfrm>
          <a:off x="-1532354" y="1593388"/>
          <a:ext cx="7397455" cy="3191339"/>
        </p:xfrm>
        <a:graphic>
          <a:graphicData uri="http://schemas.openxmlformats.org/drawingml/2006/chart">
            <c:chart xmlns:c="http://schemas.openxmlformats.org/drawingml/2006/chart" xmlns:r="http://schemas.openxmlformats.org/officeDocument/2006/relationships" r:id="rId5"/>
          </a:graphicData>
        </a:graphic>
      </p:graphicFrame>
      <p:sp>
        <p:nvSpPr>
          <p:cNvPr id="16" name="TextBox 15">
            <a:extLst>
              <a:ext uri="{FF2B5EF4-FFF2-40B4-BE49-F238E27FC236}">
                <a16:creationId xmlns:a16="http://schemas.microsoft.com/office/drawing/2014/main" id="{181D89B0-20E5-4ACD-B83D-FEB4D5B3F9AF}"/>
              </a:ext>
            </a:extLst>
          </p:cNvPr>
          <p:cNvSpPr txBox="1"/>
          <p:nvPr/>
        </p:nvSpPr>
        <p:spPr>
          <a:xfrm>
            <a:off x="3736602" y="4715134"/>
            <a:ext cx="2105646"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  Data as of: </a:t>
            </a:r>
            <a:r>
              <a:rPr lang="en-US" sz="800" dirty="0">
                <a:solidFill>
                  <a:schemeClr val="accent5"/>
                </a:solidFill>
                <a:latin typeface="Overpass Light" panose="00000400000000000000"/>
                <a:ea typeface="Overpass" charset="0"/>
                <a:cs typeface="Overpass" charset="0"/>
              </a:rPr>
              <a:t>March 31, 2021</a:t>
            </a:r>
            <a:endParaRPr lang="en-GB" sz="800" dirty="0"/>
          </a:p>
        </p:txBody>
      </p:sp>
    </p:spTree>
    <p:custDataLst>
      <p:tags r:id="rId1"/>
    </p:custDataLst>
    <p:extLst>
      <p:ext uri="{BB962C8B-B14F-4D97-AF65-F5344CB8AC3E}">
        <p14:creationId xmlns:p14="http://schemas.microsoft.com/office/powerpoint/2010/main" val="2122506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23E2A-12D8-4210-B5BE-94AF20D6AC8A}"/>
              </a:ext>
            </a:extLst>
          </p:cNvPr>
          <p:cNvSpPr>
            <a:spLocks noGrp="1"/>
          </p:cNvSpPr>
          <p:nvPr>
            <p:ph type="title"/>
          </p:nvPr>
        </p:nvSpPr>
        <p:spPr>
          <a:xfrm>
            <a:off x="300409" y="121574"/>
            <a:ext cx="7899374" cy="585966"/>
          </a:xfrm>
        </p:spPr>
        <p:txBody>
          <a:bodyPr>
            <a:normAutofit/>
          </a:bodyPr>
          <a:lstStyle/>
          <a:p>
            <a:pPr algn="ctr"/>
            <a:r>
              <a:rPr lang="en-GB" sz="2400" dirty="0"/>
              <a:t>EPRA Developed Europe Index</a:t>
            </a:r>
          </a:p>
        </p:txBody>
      </p:sp>
      <p:graphicFrame>
        <p:nvGraphicFramePr>
          <p:cNvPr id="3" name="Table 2">
            <a:extLst>
              <a:ext uri="{FF2B5EF4-FFF2-40B4-BE49-F238E27FC236}">
                <a16:creationId xmlns:a16="http://schemas.microsoft.com/office/drawing/2014/main" id="{2D96A7B9-9A3D-41BA-83A7-E1144EFA5E84}"/>
              </a:ext>
            </a:extLst>
          </p:cNvPr>
          <p:cNvGraphicFramePr>
            <a:graphicFrameLocks noGrp="1"/>
          </p:cNvGraphicFramePr>
          <p:nvPr/>
        </p:nvGraphicFramePr>
        <p:xfrm>
          <a:off x="1340974" y="610260"/>
          <a:ext cx="5818244" cy="4069080"/>
        </p:xfrm>
        <a:graphic>
          <a:graphicData uri="http://schemas.openxmlformats.org/drawingml/2006/table">
            <a:tbl>
              <a:tblPr firstRow="1" bandRow="1">
                <a:tableStyleId>{5C22544A-7EE6-4342-B048-85BDC9FD1C3A}</a:tableStyleId>
              </a:tblPr>
              <a:tblGrid>
                <a:gridCol w="2134139">
                  <a:extLst>
                    <a:ext uri="{9D8B030D-6E8A-4147-A177-3AD203B41FA5}">
                      <a16:colId xmlns:a16="http://schemas.microsoft.com/office/drawing/2014/main" val="930739618"/>
                    </a:ext>
                  </a:extLst>
                </a:gridCol>
                <a:gridCol w="1146313">
                  <a:extLst>
                    <a:ext uri="{9D8B030D-6E8A-4147-A177-3AD203B41FA5}">
                      <a16:colId xmlns:a16="http://schemas.microsoft.com/office/drawing/2014/main" val="36519198"/>
                    </a:ext>
                  </a:extLst>
                </a:gridCol>
                <a:gridCol w="1275791">
                  <a:extLst>
                    <a:ext uri="{9D8B030D-6E8A-4147-A177-3AD203B41FA5}">
                      <a16:colId xmlns:a16="http://schemas.microsoft.com/office/drawing/2014/main" val="802359491"/>
                    </a:ext>
                  </a:extLst>
                </a:gridCol>
                <a:gridCol w="1262001">
                  <a:extLst>
                    <a:ext uri="{9D8B030D-6E8A-4147-A177-3AD203B41FA5}">
                      <a16:colId xmlns:a16="http://schemas.microsoft.com/office/drawing/2014/main" val="275616112"/>
                    </a:ext>
                  </a:extLst>
                </a:gridCol>
              </a:tblGrid>
              <a:tr h="448933">
                <a:tc>
                  <a:txBody>
                    <a:bodyPr/>
                    <a:lstStyle/>
                    <a:p>
                      <a:r>
                        <a:rPr lang="en-US" dirty="0">
                          <a:latin typeface="Overpass" charset="0"/>
                          <a:ea typeface="Overpass" charset="0"/>
                          <a:cs typeface="Overpass" charset="0"/>
                        </a:rPr>
                        <a:t>Country</a:t>
                      </a:r>
                      <a:endParaRPr lang="en-GB" dirty="0">
                        <a:latin typeface="Overpass" charset="0"/>
                        <a:ea typeface="Overpass" charset="0"/>
                        <a:cs typeface="Overpass" charset="0"/>
                      </a:endParaRPr>
                    </a:p>
                  </a:txBody>
                  <a:tcPr anchor="ctr"/>
                </a:tc>
                <a:tc>
                  <a:txBody>
                    <a:bodyPr/>
                    <a:lstStyle/>
                    <a:p>
                      <a:pPr algn="ctr"/>
                      <a:r>
                        <a:rPr lang="en-US" dirty="0">
                          <a:latin typeface="Overpass" charset="0"/>
                          <a:ea typeface="Overpass" charset="0"/>
                          <a:cs typeface="Overpass" charset="0"/>
                        </a:rPr>
                        <a:t>Companies</a:t>
                      </a:r>
                      <a:endParaRPr lang="en-GB" dirty="0">
                        <a:latin typeface="Overpass" charset="0"/>
                        <a:ea typeface="Overpass" charset="0"/>
                        <a:cs typeface="Overpass" charset="0"/>
                      </a:endParaRPr>
                    </a:p>
                  </a:txBody>
                  <a:tcPr anchor="ctr"/>
                </a:tc>
                <a:tc>
                  <a:txBody>
                    <a:bodyPr/>
                    <a:lstStyle/>
                    <a:p>
                      <a:pPr algn="ctr"/>
                      <a:r>
                        <a:rPr lang="en-US" dirty="0">
                          <a:latin typeface="Overpass" charset="0"/>
                          <a:ea typeface="Overpass" charset="0"/>
                          <a:cs typeface="Overpass" charset="0"/>
                        </a:rPr>
                        <a:t>Market Cap </a:t>
                      </a:r>
                      <a:r>
                        <a:rPr lang="en-US" b="0" dirty="0">
                          <a:latin typeface="Overpass" charset="0"/>
                          <a:ea typeface="Overpass" charset="0"/>
                          <a:cs typeface="Overpass" charset="0"/>
                        </a:rPr>
                        <a:t>(€ Bln)</a:t>
                      </a:r>
                      <a:endParaRPr lang="en-GB" b="0" dirty="0">
                        <a:latin typeface="Overpass" charset="0"/>
                        <a:ea typeface="Overpass" charset="0"/>
                        <a:cs typeface="Overpass" charset="0"/>
                      </a:endParaRPr>
                    </a:p>
                  </a:txBody>
                  <a:tcPr anchor="ctr"/>
                </a:tc>
                <a:tc>
                  <a:txBody>
                    <a:bodyPr/>
                    <a:lstStyle/>
                    <a:p>
                      <a:pPr algn="ctr"/>
                      <a:r>
                        <a:rPr lang="en-GB" dirty="0">
                          <a:latin typeface="Overpass" charset="0"/>
                          <a:ea typeface="Overpass" charset="0"/>
                          <a:cs typeface="Overpass" charset="0"/>
                        </a:rPr>
                        <a:t>% of Index</a:t>
                      </a:r>
                    </a:p>
                  </a:txBody>
                  <a:tcPr anchor="ctr"/>
                </a:tc>
                <a:extLst>
                  <a:ext uri="{0D108BD9-81ED-4DB2-BD59-A6C34878D82A}">
                    <a16:rowId xmlns:a16="http://schemas.microsoft.com/office/drawing/2014/main" val="1752680639"/>
                  </a:ext>
                </a:extLst>
              </a:tr>
              <a:tr h="265279">
                <a:tc>
                  <a:txBody>
                    <a:bodyPr/>
                    <a:lstStyle/>
                    <a:p>
                      <a:r>
                        <a:rPr lang="nl-BE" dirty="0">
                          <a:solidFill>
                            <a:srgbClr val="002F65"/>
                          </a:solidFill>
                          <a:latin typeface="Overpass" charset="0"/>
                          <a:ea typeface="Overpass" charset="0"/>
                          <a:cs typeface="Overpass" charset="0"/>
                        </a:rPr>
                        <a:t>Germany</a:t>
                      </a:r>
                    </a:p>
                  </a:txBody>
                  <a:tcPr anchor="ctr">
                    <a:solidFill>
                      <a:schemeClr val="bg2"/>
                    </a:solidFill>
                  </a:tcPr>
                </a:tc>
                <a:tc>
                  <a:txBody>
                    <a:bodyPr/>
                    <a:lstStyle/>
                    <a:p>
                      <a:pPr algn="ctr"/>
                      <a:r>
                        <a:rPr lang="en-US" dirty="0">
                          <a:solidFill>
                            <a:srgbClr val="002F65"/>
                          </a:solidFill>
                          <a:latin typeface="Overpass" charset="0"/>
                          <a:ea typeface="Overpass" charset="0"/>
                          <a:cs typeface="Overpass" charset="0"/>
                        </a:rPr>
                        <a:t>11</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78,1</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26.3%</a:t>
                      </a:r>
                    </a:p>
                  </a:txBody>
                  <a:tcPr anchor="ctr">
                    <a:solidFill>
                      <a:schemeClr val="bg2"/>
                    </a:solidFill>
                  </a:tcPr>
                </a:tc>
                <a:extLst>
                  <a:ext uri="{0D108BD9-81ED-4DB2-BD59-A6C34878D82A}">
                    <a16:rowId xmlns:a16="http://schemas.microsoft.com/office/drawing/2014/main" val="904166586"/>
                  </a:ext>
                </a:extLst>
              </a:tr>
              <a:tr h="265279">
                <a:tc>
                  <a:txBody>
                    <a:bodyPr/>
                    <a:lstStyle/>
                    <a:p>
                      <a:r>
                        <a:rPr lang="en-US" dirty="0">
                          <a:solidFill>
                            <a:srgbClr val="002F65"/>
                          </a:solidFill>
                          <a:latin typeface="Overpass" charset="0"/>
                          <a:ea typeface="Overpass" charset="0"/>
                          <a:cs typeface="Overpass" charset="0"/>
                        </a:rPr>
                        <a:t>UK</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US" dirty="0">
                          <a:solidFill>
                            <a:srgbClr val="002F65"/>
                          </a:solidFill>
                          <a:latin typeface="Overpass" charset="0"/>
                          <a:ea typeface="Overpass" charset="0"/>
                          <a:cs typeface="Overpass" charset="0"/>
                        </a:rPr>
                        <a:t>40</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74,0</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24.9%</a:t>
                      </a:r>
                    </a:p>
                  </a:txBody>
                  <a:tcPr anchor="ctr">
                    <a:solidFill>
                      <a:schemeClr val="bg1">
                        <a:lumMod val="95000"/>
                      </a:schemeClr>
                    </a:solidFill>
                  </a:tcPr>
                </a:tc>
                <a:extLst>
                  <a:ext uri="{0D108BD9-81ED-4DB2-BD59-A6C34878D82A}">
                    <a16:rowId xmlns:a16="http://schemas.microsoft.com/office/drawing/2014/main" val="2521379664"/>
                  </a:ext>
                </a:extLst>
              </a:tr>
              <a:tr h="265279">
                <a:tc>
                  <a:txBody>
                    <a:bodyPr/>
                    <a:lstStyle/>
                    <a:p>
                      <a:r>
                        <a:rPr lang="en-GB" dirty="0">
                          <a:solidFill>
                            <a:srgbClr val="002F65"/>
                          </a:solidFill>
                          <a:latin typeface="Overpass" charset="0"/>
                          <a:ea typeface="Overpass" charset="0"/>
                          <a:cs typeface="Overpass" charset="0"/>
                        </a:rPr>
                        <a:t>Sweden</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15</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43,7</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14.7%</a:t>
                      </a:r>
                    </a:p>
                  </a:txBody>
                  <a:tcPr anchor="ctr">
                    <a:solidFill>
                      <a:schemeClr val="bg2"/>
                    </a:solidFill>
                  </a:tcPr>
                </a:tc>
                <a:extLst>
                  <a:ext uri="{0D108BD9-81ED-4DB2-BD59-A6C34878D82A}">
                    <a16:rowId xmlns:a16="http://schemas.microsoft.com/office/drawing/2014/main" val="3120634870"/>
                  </a:ext>
                </a:extLst>
              </a:tr>
              <a:tr h="265279">
                <a:tc>
                  <a:txBody>
                    <a:bodyPr/>
                    <a:lstStyle/>
                    <a:p>
                      <a:r>
                        <a:rPr lang="en-US" dirty="0">
                          <a:solidFill>
                            <a:srgbClr val="002F65"/>
                          </a:solidFill>
                          <a:latin typeface="Overpass" charset="0"/>
                          <a:ea typeface="Overpass" charset="0"/>
                          <a:cs typeface="Overpass" charset="0"/>
                        </a:rPr>
                        <a:t>France</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US" dirty="0">
                          <a:solidFill>
                            <a:srgbClr val="002F65"/>
                          </a:solidFill>
                          <a:latin typeface="Overpass" charset="0"/>
                          <a:ea typeface="Overpass" charset="0"/>
                          <a:cs typeface="Overpass" charset="0"/>
                        </a:rPr>
                        <a:t>6</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dirty="0">
                          <a:solidFill>
                            <a:srgbClr val="002F65"/>
                          </a:solidFill>
                          <a:latin typeface="Overpass" charset="0"/>
                          <a:ea typeface="Overpass" charset="0"/>
                          <a:cs typeface="Overpass" charset="0"/>
                        </a:rPr>
                        <a:t>28,4</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9.5%</a:t>
                      </a:r>
                    </a:p>
                  </a:txBody>
                  <a:tcPr anchor="ctr">
                    <a:solidFill>
                      <a:schemeClr val="bg1">
                        <a:lumMod val="95000"/>
                      </a:schemeClr>
                    </a:solidFill>
                  </a:tcPr>
                </a:tc>
                <a:extLst>
                  <a:ext uri="{0D108BD9-81ED-4DB2-BD59-A6C34878D82A}">
                    <a16:rowId xmlns:a16="http://schemas.microsoft.com/office/drawing/2014/main" val="2129691928"/>
                  </a:ext>
                </a:extLst>
              </a:tr>
              <a:tr h="265279">
                <a:tc>
                  <a:txBody>
                    <a:bodyPr/>
                    <a:lstStyle/>
                    <a:p>
                      <a:r>
                        <a:rPr lang="en-US" dirty="0">
                          <a:solidFill>
                            <a:srgbClr val="002F65"/>
                          </a:solidFill>
                          <a:latin typeface="Overpass" charset="0"/>
                          <a:ea typeface="Overpass" charset="0"/>
                          <a:cs typeface="Overpass" charset="0"/>
                        </a:rPr>
                        <a:t>Belgium</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algn="ctr"/>
                      <a:r>
                        <a:rPr lang="en-US" dirty="0">
                          <a:solidFill>
                            <a:srgbClr val="002F65"/>
                          </a:solidFill>
                          <a:latin typeface="Overpass" charset="0"/>
                          <a:ea typeface="Overpass" charset="0"/>
                          <a:cs typeface="Overpass" charset="0"/>
                        </a:rPr>
                        <a:t>11</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dirty="0">
                          <a:solidFill>
                            <a:srgbClr val="002F65"/>
                          </a:solidFill>
                          <a:latin typeface="Overpass" charset="0"/>
                          <a:ea typeface="Overpass" charset="0"/>
                          <a:cs typeface="Overpass" charset="0"/>
                        </a:rPr>
                        <a:t>20,8</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7.0%</a:t>
                      </a:r>
                    </a:p>
                  </a:txBody>
                  <a:tcPr anchor="ctr">
                    <a:solidFill>
                      <a:schemeClr val="bg2"/>
                    </a:solidFill>
                  </a:tcPr>
                </a:tc>
                <a:extLst>
                  <a:ext uri="{0D108BD9-81ED-4DB2-BD59-A6C34878D82A}">
                    <a16:rowId xmlns:a16="http://schemas.microsoft.com/office/drawing/2014/main" val="4146823161"/>
                  </a:ext>
                </a:extLst>
              </a:tr>
              <a:tr h="265279">
                <a:tc>
                  <a:txBody>
                    <a:bodyPr/>
                    <a:lstStyle/>
                    <a:p>
                      <a:r>
                        <a:rPr lang="en-GB" dirty="0">
                          <a:solidFill>
                            <a:srgbClr val="002F65"/>
                          </a:solidFill>
                          <a:latin typeface="Overpass" charset="0"/>
                          <a:ea typeface="Overpass" charset="0"/>
                          <a:cs typeface="Overpass" charset="0"/>
                        </a:rPr>
                        <a:t>Switzerland</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7</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17,7</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5.9%</a:t>
                      </a:r>
                    </a:p>
                  </a:txBody>
                  <a:tcPr anchor="ctr">
                    <a:solidFill>
                      <a:schemeClr val="bg1">
                        <a:lumMod val="95000"/>
                      </a:schemeClr>
                    </a:solidFill>
                  </a:tcPr>
                </a:tc>
                <a:extLst>
                  <a:ext uri="{0D108BD9-81ED-4DB2-BD59-A6C34878D82A}">
                    <a16:rowId xmlns:a16="http://schemas.microsoft.com/office/drawing/2014/main" val="2224265792"/>
                  </a:ext>
                </a:extLst>
              </a:tr>
              <a:tr h="265279">
                <a:tc>
                  <a:txBody>
                    <a:bodyPr/>
                    <a:lstStyle/>
                    <a:p>
                      <a:r>
                        <a:rPr lang="en-GB" dirty="0">
                          <a:solidFill>
                            <a:srgbClr val="002F65"/>
                          </a:solidFill>
                          <a:latin typeface="Overpass" charset="0"/>
                          <a:ea typeface="Overpass" charset="0"/>
                          <a:cs typeface="Overpass" charset="0"/>
                        </a:rPr>
                        <a:t>Netherlands</a:t>
                      </a:r>
                    </a:p>
                  </a:txBody>
                  <a:tcPr anchor="ctr">
                    <a:solidFill>
                      <a:schemeClr val="bg2"/>
                    </a:solidFill>
                  </a:tcPr>
                </a:tc>
                <a:tc>
                  <a:txBody>
                    <a:bodyPr/>
                    <a:lstStyle/>
                    <a:p>
                      <a:pPr algn="ctr"/>
                      <a:r>
                        <a:rPr lang="nl-BE" dirty="0">
                          <a:solidFill>
                            <a:srgbClr val="002F65"/>
                          </a:solidFill>
                          <a:latin typeface="Overpass" charset="0"/>
                          <a:ea typeface="Overpass" charset="0"/>
                          <a:cs typeface="Overpass" charset="0"/>
                        </a:rPr>
                        <a:t>5</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12,1</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4.1%</a:t>
                      </a:r>
                    </a:p>
                  </a:txBody>
                  <a:tcPr anchor="ctr">
                    <a:solidFill>
                      <a:schemeClr val="bg2"/>
                    </a:solidFill>
                  </a:tcPr>
                </a:tc>
                <a:extLst>
                  <a:ext uri="{0D108BD9-81ED-4DB2-BD59-A6C34878D82A}">
                    <a16:rowId xmlns:a16="http://schemas.microsoft.com/office/drawing/2014/main" val="4036118499"/>
                  </a:ext>
                </a:extLst>
              </a:tr>
              <a:tr h="265279">
                <a:tc>
                  <a:txBody>
                    <a:bodyPr/>
                    <a:lstStyle/>
                    <a:p>
                      <a:r>
                        <a:rPr lang="en-US" dirty="0">
                          <a:solidFill>
                            <a:srgbClr val="002F65"/>
                          </a:solidFill>
                          <a:latin typeface="Overpass" charset="0"/>
                          <a:ea typeface="Overpass" charset="0"/>
                          <a:cs typeface="Overpass" charset="0"/>
                        </a:rPr>
                        <a:t>Spain</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US" dirty="0">
                          <a:solidFill>
                            <a:srgbClr val="002F65"/>
                          </a:solidFill>
                          <a:latin typeface="Overpass" charset="0"/>
                          <a:ea typeface="Overpass" charset="0"/>
                          <a:cs typeface="Overpass" charset="0"/>
                        </a:rPr>
                        <a:t>3</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8,7</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2.9%</a:t>
                      </a:r>
                    </a:p>
                  </a:txBody>
                  <a:tcPr anchor="ctr">
                    <a:solidFill>
                      <a:schemeClr val="bg1">
                        <a:lumMod val="95000"/>
                      </a:schemeClr>
                    </a:solidFill>
                  </a:tcPr>
                </a:tc>
                <a:extLst>
                  <a:ext uri="{0D108BD9-81ED-4DB2-BD59-A6C34878D82A}">
                    <a16:rowId xmlns:a16="http://schemas.microsoft.com/office/drawing/2014/main" val="2586497567"/>
                  </a:ext>
                </a:extLst>
              </a:tr>
              <a:tr h="265279">
                <a:tc>
                  <a:txBody>
                    <a:bodyPr/>
                    <a:lstStyle/>
                    <a:p>
                      <a:r>
                        <a:rPr lang="en-GB" dirty="0">
                          <a:solidFill>
                            <a:srgbClr val="002F65"/>
                          </a:solidFill>
                          <a:latin typeface="Overpass" charset="0"/>
                          <a:ea typeface="Overpass" charset="0"/>
                          <a:cs typeface="Overpass" charset="0"/>
                        </a:rPr>
                        <a:t>Finland</a:t>
                      </a:r>
                    </a:p>
                  </a:txBody>
                  <a:tcPr anchor="ctr">
                    <a:solidFill>
                      <a:schemeClr val="bg2"/>
                    </a:solidFill>
                  </a:tcPr>
                </a:tc>
                <a:tc>
                  <a:txBody>
                    <a:bodyPr/>
                    <a:lstStyle/>
                    <a:p>
                      <a:pPr algn="ctr"/>
                      <a:r>
                        <a:rPr lang="nl-BE" dirty="0">
                          <a:solidFill>
                            <a:srgbClr val="002F65"/>
                          </a:solidFill>
                          <a:latin typeface="Overpass" charset="0"/>
                          <a:ea typeface="Overpass" charset="0"/>
                          <a:cs typeface="Overpass" charset="0"/>
                        </a:rPr>
                        <a:t>2</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5,4</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1.8%</a:t>
                      </a:r>
                    </a:p>
                  </a:txBody>
                  <a:tcPr anchor="ctr">
                    <a:solidFill>
                      <a:schemeClr val="bg2"/>
                    </a:solidFill>
                  </a:tcPr>
                </a:tc>
                <a:extLst>
                  <a:ext uri="{0D108BD9-81ED-4DB2-BD59-A6C34878D82A}">
                    <a16:rowId xmlns:a16="http://schemas.microsoft.com/office/drawing/2014/main" val="1265474446"/>
                  </a:ext>
                </a:extLst>
              </a:tr>
              <a:tr h="265279">
                <a:tc>
                  <a:txBody>
                    <a:bodyPr/>
                    <a:lstStyle/>
                    <a:p>
                      <a:r>
                        <a:rPr lang="en-GB" dirty="0">
                          <a:solidFill>
                            <a:srgbClr val="002F65"/>
                          </a:solidFill>
                          <a:latin typeface="Overpass" charset="0"/>
                          <a:ea typeface="Overpass" charset="0"/>
                          <a:cs typeface="Overpass" charset="0"/>
                        </a:rPr>
                        <a:t>Austria</a:t>
                      </a:r>
                    </a:p>
                  </a:txBody>
                  <a:tcPr anchor="ctr">
                    <a:solidFill>
                      <a:schemeClr val="bg1">
                        <a:lumMod val="95000"/>
                      </a:schemeClr>
                    </a:solidFill>
                  </a:tcPr>
                </a:tc>
                <a:tc>
                  <a:txBody>
                    <a:bodyPr/>
                    <a:lstStyle/>
                    <a:p>
                      <a:pPr algn="ctr"/>
                      <a:r>
                        <a:rPr lang="nl-BE" dirty="0">
                          <a:solidFill>
                            <a:srgbClr val="002F65"/>
                          </a:solidFill>
                          <a:latin typeface="Overpass" charset="0"/>
                          <a:ea typeface="Overpass" charset="0"/>
                          <a:cs typeface="Overpass" charset="0"/>
                        </a:rPr>
                        <a:t>1</a:t>
                      </a:r>
                      <a:endParaRPr lang="en-GB" dirty="0">
                        <a:solidFill>
                          <a:srgbClr val="002F65"/>
                        </a:solidFill>
                        <a:latin typeface="Overpass" charset="0"/>
                        <a:ea typeface="Overpass" charset="0"/>
                        <a:cs typeface="Overpass" charset="0"/>
                      </a:endParaRP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3,4</a:t>
                      </a:r>
                    </a:p>
                  </a:txBody>
                  <a:tcPr anchor="ctr">
                    <a:solidFill>
                      <a:schemeClr val="bg1">
                        <a:lumMod val="95000"/>
                      </a:schemeClr>
                    </a:solidFill>
                  </a:tcPr>
                </a:tc>
                <a:tc>
                  <a:txBody>
                    <a:bodyPr/>
                    <a:lstStyle/>
                    <a:p>
                      <a:pPr algn="ctr"/>
                      <a:r>
                        <a:rPr lang="en-GB" dirty="0">
                          <a:solidFill>
                            <a:srgbClr val="002F65"/>
                          </a:solidFill>
                          <a:latin typeface="Overpass" charset="0"/>
                          <a:ea typeface="Overpass" charset="0"/>
                          <a:cs typeface="Overpass" charset="0"/>
                        </a:rPr>
                        <a:t>1.1%</a:t>
                      </a:r>
                    </a:p>
                  </a:txBody>
                  <a:tcPr anchor="ctr">
                    <a:solidFill>
                      <a:schemeClr val="bg1">
                        <a:lumMod val="95000"/>
                      </a:schemeClr>
                    </a:solidFill>
                  </a:tcPr>
                </a:tc>
                <a:extLst>
                  <a:ext uri="{0D108BD9-81ED-4DB2-BD59-A6C34878D82A}">
                    <a16:rowId xmlns:a16="http://schemas.microsoft.com/office/drawing/2014/main" val="3907469402"/>
                  </a:ext>
                </a:extLst>
              </a:tr>
              <a:tr h="265279">
                <a:tc>
                  <a:txBody>
                    <a:bodyPr/>
                    <a:lstStyle/>
                    <a:p>
                      <a:r>
                        <a:rPr lang="en-GB" dirty="0">
                          <a:solidFill>
                            <a:srgbClr val="002F65"/>
                          </a:solidFill>
                          <a:latin typeface="Overpass" charset="0"/>
                          <a:ea typeface="Overpass" charset="0"/>
                          <a:cs typeface="Overpass" charset="0"/>
                        </a:rPr>
                        <a:t>Ireland, Italy, Norway</a:t>
                      </a:r>
                    </a:p>
                  </a:txBody>
                  <a:tcPr anchor="ctr">
                    <a:solidFill>
                      <a:schemeClr val="bg2"/>
                    </a:solidFill>
                  </a:tcPr>
                </a:tc>
                <a:tc>
                  <a:txBody>
                    <a:bodyPr/>
                    <a:lstStyle/>
                    <a:p>
                      <a:pPr algn="ctr"/>
                      <a:r>
                        <a:rPr lang="nl-BE" dirty="0">
                          <a:solidFill>
                            <a:srgbClr val="002F65"/>
                          </a:solidFill>
                          <a:latin typeface="Overpass" charset="0"/>
                          <a:ea typeface="Overpass" charset="0"/>
                          <a:cs typeface="Overpass" charset="0"/>
                        </a:rPr>
                        <a:t>4</a:t>
                      </a:r>
                      <a:endParaRPr lang="en-GB" dirty="0">
                        <a:solidFill>
                          <a:srgbClr val="002F65"/>
                        </a:solidFill>
                        <a:latin typeface="Overpass" charset="0"/>
                        <a:ea typeface="Overpass" charset="0"/>
                        <a:cs typeface="Overpass" charset="0"/>
                      </a:endParaRP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5,4</a:t>
                      </a:r>
                    </a:p>
                  </a:txBody>
                  <a:tcPr anchor="ctr">
                    <a:solidFill>
                      <a:schemeClr val="bg2"/>
                    </a:solidFill>
                  </a:tcPr>
                </a:tc>
                <a:tc>
                  <a:txBody>
                    <a:bodyPr/>
                    <a:lstStyle/>
                    <a:p>
                      <a:pPr algn="ctr"/>
                      <a:r>
                        <a:rPr lang="en-GB" dirty="0">
                          <a:solidFill>
                            <a:srgbClr val="002F65"/>
                          </a:solidFill>
                          <a:latin typeface="Overpass" charset="0"/>
                          <a:ea typeface="Overpass" charset="0"/>
                          <a:cs typeface="Overpass" charset="0"/>
                        </a:rPr>
                        <a:t>1.8%</a:t>
                      </a:r>
                    </a:p>
                  </a:txBody>
                  <a:tcPr anchor="ctr">
                    <a:solidFill>
                      <a:schemeClr val="bg2"/>
                    </a:solidFill>
                  </a:tcPr>
                </a:tc>
                <a:extLst>
                  <a:ext uri="{0D108BD9-81ED-4DB2-BD59-A6C34878D82A}">
                    <a16:rowId xmlns:a16="http://schemas.microsoft.com/office/drawing/2014/main" val="3430854587"/>
                  </a:ext>
                </a:extLst>
              </a:tr>
              <a:tr h="278072">
                <a:tc>
                  <a:txBody>
                    <a:bodyPr/>
                    <a:lstStyle/>
                    <a:p>
                      <a:r>
                        <a:rPr lang="en-US" b="1" dirty="0">
                          <a:solidFill>
                            <a:srgbClr val="002F65"/>
                          </a:solidFill>
                          <a:latin typeface="Overpass" charset="0"/>
                          <a:ea typeface="Overpass" charset="0"/>
                          <a:cs typeface="Overpass" charset="0"/>
                        </a:rPr>
                        <a:t>Total Developed Europe</a:t>
                      </a:r>
                      <a:endParaRPr lang="en-GB" b="1" dirty="0">
                        <a:solidFill>
                          <a:srgbClr val="002F65"/>
                        </a:solidFill>
                        <a:latin typeface="Overpass" charset="0"/>
                        <a:ea typeface="Overpass" charset="0"/>
                        <a:cs typeface="Overpass" charset="0"/>
                      </a:endParaRPr>
                    </a:p>
                  </a:txBody>
                  <a:tcPr anchor="ctr">
                    <a:solidFill>
                      <a:schemeClr val="accent2"/>
                    </a:solidFill>
                  </a:tcPr>
                </a:tc>
                <a:tc>
                  <a:txBody>
                    <a:bodyPr/>
                    <a:lstStyle/>
                    <a:p>
                      <a:pPr algn="ctr"/>
                      <a:r>
                        <a:rPr lang="en-US" b="1" dirty="0">
                          <a:solidFill>
                            <a:srgbClr val="002F65"/>
                          </a:solidFill>
                          <a:latin typeface="Overpass" charset="0"/>
                          <a:ea typeface="Overpass" charset="0"/>
                          <a:cs typeface="Overpass" charset="0"/>
                        </a:rPr>
                        <a:t>105</a:t>
                      </a:r>
                      <a:endParaRPr lang="en-GB" b="1" dirty="0">
                        <a:solidFill>
                          <a:srgbClr val="002F65"/>
                        </a:solidFill>
                        <a:latin typeface="Overpass" charset="0"/>
                        <a:ea typeface="Overpass" charset="0"/>
                        <a:cs typeface="Overpass" charset="0"/>
                      </a:endParaRPr>
                    </a:p>
                  </a:txBody>
                  <a:tcPr anchor="ctr">
                    <a:solidFill>
                      <a:schemeClr val="accent2"/>
                    </a:solidFill>
                  </a:tcPr>
                </a:tc>
                <a:tc>
                  <a:txBody>
                    <a:bodyPr/>
                    <a:lstStyle/>
                    <a:p>
                      <a:pPr algn="ctr"/>
                      <a:r>
                        <a:rPr lang="en-US" b="1" dirty="0">
                          <a:solidFill>
                            <a:srgbClr val="002F65"/>
                          </a:solidFill>
                          <a:latin typeface="Overpass" charset="0"/>
                          <a:ea typeface="Overpass" charset="0"/>
                          <a:cs typeface="Overpass" charset="0"/>
                        </a:rPr>
                        <a:t>297,5</a:t>
                      </a:r>
                      <a:endParaRPr lang="en-GB" b="1" dirty="0">
                        <a:solidFill>
                          <a:srgbClr val="002F65"/>
                        </a:solidFill>
                        <a:latin typeface="Overpass" charset="0"/>
                        <a:ea typeface="Overpass" charset="0"/>
                        <a:cs typeface="Overpass" charset="0"/>
                      </a:endParaRPr>
                    </a:p>
                  </a:txBody>
                  <a:tcPr anchor="ctr">
                    <a:solidFill>
                      <a:schemeClr val="accent2"/>
                    </a:solidFill>
                  </a:tcPr>
                </a:tc>
                <a:tc>
                  <a:txBody>
                    <a:bodyPr/>
                    <a:lstStyle/>
                    <a:p>
                      <a:pPr algn="ctr"/>
                      <a:r>
                        <a:rPr lang="en-GB" b="1" dirty="0">
                          <a:solidFill>
                            <a:srgbClr val="002F65"/>
                          </a:solidFill>
                          <a:latin typeface="Overpass" charset="0"/>
                          <a:ea typeface="Overpass" charset="0"/>
                          <a:cs typeface="Overpass" charset="0"/>
                        </a:rPr>
                        <a:t>100.0%</a:t>
                      </a:r>
                    </a:p>
                  </a:txBody>
                  <a:tcPr anchor="ctr">
                    <a:solidFill>
                      <a:schemeClr val="accent2"/>
                    </a:solidFill>
                  </a:tcPr>
                </a:tc>
                <a:extLst>
                  <a:ext uri="{0D108BD9-81ED-4DB2-BD59-A6C34878D82A}">
                    <a16:rowId xmlns:a16="http://schemas.microsoft.com/office/drawing/2014/main" val="4250422959"/>
                  </a:ext>
                </a:extLst>
              </a:tr>
            </a:tbl>
          </a:graphicData>
        </a:graphic>
      </p:graphicFrame>
      <p:sp>
        <p:nvSpPr>
          <p:cNvPr id="5" name="TextBox 4">
            <a:extLst>
              <a:ext uri="{FF2B5EF4-FFF2-40B4-BE49-F238E27FC236}">
                <a16:creationId xmlns:a16="http://schemas.microsoft.com/office/drawing/2014/main" id="{58327879-615D-405C-8A90-D73D22CBC753}"/>
              </a:ext>
            </a:extLst>
          </p:cNvPr>
          <p:cNvSpPr txBox="1"/>
          <p:nvPr/>
        </p:nvSpPr>
        <p:spPr>
          <a:xfrm>
            <a:off x="3059206" y="4679340"/>
            <a:ext cx="4209611" cy="338554"/>
          </a:xfrm>
          <a:prstGeom prst="rect">
            <a:avLst/>
          </a:prstGeom>
          <a:noFill/>
        </p:spPr>
        <p:txBody>
          <a:bodyPr wrap="square" rtlCol="0">
            <a:spAutoFit/>
          </a:bodyPr>
          <a:lstStyle/>
          <a:p>
            <a:pPr algn="r"/>
            <a:r>
              <a:rPr lang="en-GB" sz="800" dirty="0">
                <a:solidFill>
                  <a:schemeClr val="tx1">
                    <a:lumMod val="50000"/>
                    <a:lumOff val="50000"/>
                  </a:schemeClr>
                </a:solidFill>
                <a:latin typeface="Overpass Light"/>
              </a:rPr>
              <a:t>Full market cap data as at March 31, 2021</a:t>
            </a:r>
          </a:p>
          <a:p>
            <a:pPr algn="r"/>
            <a:r>
              <a:rPr lang="en-GB" sz="800" dirty="0">
                <a:solidFill>
                  <a:schemeClr val="tx1">
                    <a:lumMod val="50000"/>
                    <a:lumOff val="50000"/>
                  </a:schemeClr>
                </a:solidFill>
                <a:latin typeface="Overpass Light"/>
              </a:rPr>
              <a:t>Unibail-Rodamco-Westfield has been classified under the Netherlands</a:t>
            </a:r>
          </a:p>
        </p:txBody>
      </p:sp>
    </p:spTree>
    <p:extLst>
      <p:ext uri="{BB962C8B-B14F-4D97-AF65-F5344CB8AC3E}">
        <p14:creationId xmlns:p14="http://schemas.microsoft.com/office/powerpoint/2010/main" val="63637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2497" y="211830"/>
            <a:ext cx="8379005" cy="416141"/>
          </a:xfrm>
        </p:spPr>
        <p:txBody>
          <a:bodyPr/>
          <a:lstStyle/>
          <a:p>
            <a:r>
              <a:rPr lang="en-US" sz="2400" spc="0" dirty="0">
                <a:latin typeface="Overpass SemiBold"/>
              </a:rPr>
              <a:t>European listed real estate offers strong long-term performance</a:t>
            </a:r>
          </a:p>
        </p:txBody>
      </p:sp>
      <p:sp>
        <p:nvSpPr>
          <p:cNvPr id="2" name="TextBox 1">
            <a:extLst>
              <a:ext uri="{FF2B5EF4-FFF2-40B4-BE49-F238E27FC236}">
                <a16:creationId xmlns:a16="http://schemas.microsoft.com/office/drawing/2014/main" id="{C8C6A65F-F97D-4682-8060-72D3704AF5BA}"/>
              </a:ext>
            </a:extLst>
          </p:cNvPr>
          <p:cNvSpPr txBox="1"/>
          <p:nvPr/>
        </p:nvSpPr>
        <p:spPr>
          <a:xfrm>
            <a:off x="1622066" y="2741539"/>
            <a:ext cx="556591" cy="276999"/>
          </a:xfrm>
          <a:prstGeom prst="rect">
            <a:avLst/>
          </a:prstGeom>
          <a:noFill/>
        </p:spPr>
        <p:txBody>
          <a:bodyPr wrap="square" rtlCol="0">
            <a:spAutoFit/>
          </a:bodyPr>
          <a:lstStyle/>
          <a:p>
            <a:r>
              <a:rPr lang="en-GB" sz="1200" b="1" dirty="0">
                <a:solidFill>
                  <a:schemeClr val="bg1"/>
                </a:solidFill>
                <a:latin typeface="Overpass" panose="00000500000000000000" pitchFamily="50" charset="0"/>
              </a:rPr>
              <a:t>4.9%</a:t>
            </a:r>
          </a:p>
        </p:txBody>
      </p:sp>
      <p:sp>
        <p:nvSpPr>
          <p:cNvPr id="10" name="TextBox 9">
            <a:extLst>
              <a:ext uri="{FF2B5EF4-FFF2-40B4-BE49-F238E27FC236}">
                <a16:creationId xmlns:a16="http://schemas.microsoft.com/office/drawing/2014/main" id="{C478ED00-19DC-48BF-9097-772B31A30755}"/>
              </a:ext>
            </a:extLst>
          </p:cNvPr>
          <p:cNvSpPr txBox="1"/>
          <p:nvPr/>
        </p:nvSpPr>
        <p:spPr>
          <a:xfrm>
            <a:off x="1001866" y="3601940"/>
            <a:ext cx="556591" cy="276999"/>
          </a:xfrm>
          <a:prstGeom prst="rect">
            <a:avLst/>
          </a:prstGeom>
          <a:noFill/>
        </p:spPr>
        <p:txBody>
          <a:bodyPr wrap="square" rtlCol="0">
            <a:spAutoFit/>
          </a:bodyPr>
          <a:lstStyle/>
          <a:p>
            <a:r>
              <a:rPr lang="en-GB" sz="1200" b="1" dirty="0">
                <a:solidFill>
                  <a:schemeClr val="bg1"/>
                </a:solidFill>
                <a:latin typeface="Overpass" panose="00000500000000000000" pitchFamily="50" charset="0"/>
              </a:rPr>
              <a:t>1.7%</a:t>
            </a:r>
          </a:p>
        </p:txBody>
      </p:sp>
      <p:sp>
        <p:nvSpPr>
          <p:cNvPr id="12" name="TextBox 11">
            <a:extLst>
              <a:ext uri="{FF2B5EF4-FFF2-40B4-BE49-F238E27FC236}">
                <a16:creationId xmlns:a16="http://schemas.microsoft.com/office/drawing/2014/main" id="{4C7C8541-655D-45F2-B1FD-6787A23800EB}"/>
              </a:ext>
            </a:extLst>
          </p:cNvPr>
          <p:cNvSpPr txBox="1"/>
          <p:nvPr/>
        </p:nvSpPr>
        <p:spPr>
          <a:xfrm>
            <a:off x="4655013" y="4713442"/>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of:</a:t>
            </a:r>
            <a:r>
              <a:rPr lang="en-US" sz="800" dirty="0">
                <a:solidFill>
                  <a:schemeClr val="accent5"/>
                </a:solidFill>
                <a:latin typeface="Overpass Light" panose="00000400000000000000"/>
                <a:ea typeface="Overpass" charset="0"/>
                <a:cs typeface="Overpass" charset="0"/>
              </a:rPr>
              <a:t> March 31, 2021</a:t>
            </a:r>
            <a:endParaRPr lang="en-GB" sz="800" dirty="0">
              <a:latin typeface="Overpass Light" panose="00000400000000000000"/>
            </a:endParaRPr>
          </a:p>
        </p:txBody>
      </p:sp>
      <p:sp>
        <p:nvSpPr>
          <p:cNvPr id="13" name="TextBox 12">
            <a:extLst>
              <a:ext uri="{FF2B5EF4-FFF2-40B4-BE49-F238E27FC236}">
                <a16:creationId xmlns:a16="http://schemas.microsoft.com/office/drawing/2014/main" id="{6E3BFFD2-6CD5-4E7F-B1E0-F46B2A157DA7}"/>
              </a:ext>
            </a:extLst>
          </p:cNvPr>
          <p:cNvSpPr txBox="1"/>
          <p:nvPr/>
        </p:nvSpPr>
        <p:spPr>
          <a:xfrm>
            <a:off x="2892949" y="4713442"/>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Sources:</a:t>
            </a:r>
            <a:r>
              <a:rPr lang="en-US" sz="800" dirty="0">
                <a:solidFill>
                  <a:schemeClr val="accent5"/>
                </a:solidFill>
                <a:latin typeface="Overpass Light" panose="00000400000000000000"/>
                <a:ea typeface="Overpass" charset="0"/>
                <a:cs typeface="Overpass" charset="0"/>
              </a:rPr>
              <a:t> ECB, FTSE, EPRA, Nareit</a:t>
            </a:r>
            <a:endParaRPr lang="en-GB" sz="800" dirty="0">
              <a:latin typeface="Overpass Light" panose="00000400000000000000"/>
            </a:endParaRPr>
          </a:p>
        </p:txBody>
      </p:sp>
      <p:graphicFrame>
        <p:nvGraphicFramePr>
          <p:cNvPr id="3" name="Table 2">
            <a:extLst>
              <a:ext uri="{FF2B5EF4-FFF2-40B4-BE49-F238E27FC236}">
                <a16:creationId xmlns:a16="http://schemas.microsoft.com/office/drawing/2014/main" id="{887B032A-5EC3-4B60-85B9-F59B0192BC6C}"/>
              </a:ext>
            </a:extLst>
          </p:cNvPr>
          <p:cNvGraphicFramePr>
            <a:graphicFrameLocks noGrp="1"/>
          </p:cNvGraphicFramePr>
          <p:nvPr/>
        </p:nvGraphicFramePr>
        <p:xfrm>
          <a:off x="4580441" y="875765"/>
          <a:ext cx="3916361" cy="3563403"/>
        </p:xfrm>
        <a:graphic>
          <a:graphicData uri="http://schemas.openxmlformats.org/drawingml/2006/table">
            <a:tbl>
              <a:tblPr>
                <a:tableStyleId>{5C22544A-7EE6-4342-B048-85BDC9FD1C3A}</a:tableStyleId>
              </a:tblPr>
              <a:tblGrid>
                <a:gridCol w="584583">
                  <a:extLst>
                    <a:ext uri="{9D8B030D-6E8A-4147-A177-3AD203B41FA5}">
                      <a16:colId xmlns:a16="http://schemas.microsoft.com/office/drawing/2014/main" val="1564060512"/>
                    </a:ext>
                  </a:extLst>
                </a:gridCol>
                <a:gridCol w="857250">
                  <a:extLst>
                    <a:ext uri="{9D8B030D-6E8A-4147-A177-3AD203B41FA5}">
                      <a16:colId xmlns:a16="http://schemas.microsoft.com/office/drawing/2014/main" val="3223437962"/>
                    </a:ext>
                  </a:extLst>
                </a:gridCol>
                <a:gridCol w="828675">
                  <a:extLst>
                    <a:ext uri="{9D8B030D-6E8A-4147-A177-3AD203B41FA5}">
                      <a16:colId xmlns:a16="http://schemas.microsoft.com/office/drawing/2014/main" val="2497127112"/>
                    </a:ext>
                  </a:extLst>
                </a:gridCol>
                <a:gridCol w="742950">
                  <a:extLst>
                    <a:ext uri="{9D8B030D-6E8A-4147-A177-3AD203B41FA5}">
                      <a16:colId xmlns:a16="http://schemas.microsoft.com/office/drawing/2014/main" val="3490946314"/>
                    </a:ext>
                  </a:extLst>
                </a:gridCol>
                <a:gridCol w="902903">
                  <a:extLst>
                    <a:ext uri="{9D8B030D-6E8A-4147-A177-3AD203B41FA5}">
                      <a16:colId xmlns:a16="http://schemas.microsoft.com/office/drawing/2014/main" val="3959549959"/>
                    </a:ext>
                  </a:extLst>
                </a:gridCol>
              </a:tblGrid>
              <a:tr h="799337">
                <a:tc>
                  <a:txBody>
                    <a:bodyPr/>
                    <a:lstStyle/>
                    <a:p>
                      <a:pPr marL="0" algn="l" defTabSz="685800" rtl="0" eaLnBrk="1" fontAlgn="t" latinLnBrk="0" hangingPunct="1"/>
                      <a:r>
                        <a:rPr lang="en-GB" sz="1200" b="0" kern="1200" dirty="0">
                          <a:solidFill>
                            <a:srgbClr val="002F65"/>
                          </a:solidFill>
                          <a:latin typeface="Overpass" panose="00000500000000000000"/>
                          <a:ea typeface="+mn-ea"/>
                          <a:cs typeface="+mn-cs"/>
                        </a:rPr>
                        <a:t> </a:t>
                      </a:r>
                    </a:p>
                  </a:txBody>
                  <a:tcPr marL="0" marR="0" marT="0" marB="0">
                    <a:solidFill>
                      <a:srgbClr val="2274BC"/>
                    </a:solidFill>
                  </a:tcPr>
                </a:tc>
                <a:tc>
                  <a:txBody>
                    <a:bodyPr/>
                    <a:lstStyle/>
                    <a:p>
                      <a:pPr algn="ctr" rtl="0" fontAlgn="ctr"/>
                      <a:r>
                        <a:rPr lang="en-GB" sz="1100" b="1" kern="1200" dirty="0">
                          <a:solidFill>
                            <a:schemeClr val="bg1"/>
                          </a:solidFill>
                          <a:latin typeface="Overpass" panose="00000500000000000000"/>
                          <a:ea typeface="+mn-ea"/>
                          <a:cs typeface="+mn-cs"/>
                        </a:rPr>
                        <a:t>Europe listed real estate</a:t>
                      </a:r>
                    </a:p>
                  </a:txBody>
                  <a:tcPr marL="0" marR="0" marT="0" marB="0" anchor="ctr">
                    <a:solidFill>
                      <a:srgbClr val="2274BC"/>
                    </a:solidFill>
                  </a:tcPr>
                </a:tc>
                <a:tc>
                  <a:txBody>
                    <a:bodyPr/>
                    <a:lstStyle/>
                    <a:p>
                      <a:pPr algn="ctr" rtl="0" fontAlgn="ctr"/>
                      <a:r>
                        <a:rPr lang="en-GB" sz="1100" b="1" kern="1200" dirty="0">
                          <a:solidFill>
                            <a:schemeClr val="bg1"/>
                          </a:solidFill>
                          <a:latin typeface="Overpass" panose="00000500000000000000"/>
                          <a:ea typeface="+mn-ea"/>
                          <a:cs typeface="+mn-cs"/>
                        </a:rPr>
                        <a:t>Europe government bonds</a:t>
                      </a:r>
                    </a:p>
                  </a:txBody>
                  <a:tcPr marL="0" marR="0" marT="0" marB="0" anchor="ctr">
                    <a:solidFill>
                      <a:srgbClr val="2274BC"/>
                    </a:solidFill>
                  </a:tcPr>
                </a:tc>
                <a:tc>
                  <a:txBody>
                    <a:bodyPr/>
                    <a:lstStyle/>
                    <a:p>
                      <a:pPr algn="ctr" rtl="0" fontAlgn="ctr"/>
                      <a:r>
                        <a:rPr lang="en-GB" sz="1100" b="1" kern="1200" dirty="0">
                          <a:solidFill>
                            <a:schemeClr val="bg1"/>
                          </a:solidFill>
                          <a:latin typeface="Overpass" panose="00000500000000000000"/>
                          <a:ea typeface="+mn-ea"/>
                          <a:cs typeface="+mn-cs"/>
                        </a:rPr>
                        <a:t>Europe general equities</a:t>
                      </a:r>
                    </a:p>
                  </a:txBody>
                  <a:tcPr marL="0" marR="0" marT="0" marB="0" anchor="ctr">
                    <a:solidFill>
                      <a:srgbClr val="2274BC"/>
                    </a:solidFill>
                  </a:tcPr>
                </a:tc>
                <a:tc>
                  <a:txBody>
                    <a:bodyPr/>
                    <a:lstStyle/>
                    <a:p>
                      <a:pPr algn="ctr" rtl="0" fontAlgn="ctr"/>
                      <a:r>
                        <a:rPr lang="en-GB" sz="1100" b="1" kern="1200" dirty="0">
                          <a:solidFill>
                            <a:schemeClr val="bg1"/>
                          </a:solidFill>
                          <a:latin typeface="Overpass" panose="00000500000000000000"/>
                          <a:ea typeface="+mn-ea"/>
                          <a:cs typeface="+mn-cs"/>
                        </a:rPr>
                        <a:t>Gold</a:t>
                      </a:r>
                    </a:p>
                  </a:txBody>
                  <a:tcPr marL="0" marR="0" marT="0" marB="0" anchor="ctr">
                    <a:solidFill>
                      <a:srgbClr val="2274BC"/>
                    </a:solidFill>
                  </a:tcPr>
                </a:tc>
                <a:extLst>
                  <a:ext uri="{0D108BD9-81ED-4DB2-BD59-A6C34878D82A}">
                    <a16:rowId xmlns:a16="http://schemas.microsoft.com/office/drawing/2014/main" val="998549588"/>
                  </a:ext>
                </a:extLst>
              </a:tr>
              <a:tr h="473841">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1 year </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20.9%</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0.6%</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35.1%</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a:solidFill>
                            <a:srgbClr val="12497F"/>
                          </a:solidFill>
                          <a:latin typeface="Overpass" panose="00000500000000000000"/>
                          <a:ea typeface="+mn-ea"/>
                          <a:cs typeface="Arial" panose="020B0604020202020204" pitchFamily="34" charset="0"/>
                        </a:rPr>
                        <a:t>8.3%</a:t>
                      </a:r>
                    </a:p>
                  </a:txBody>
                  <a:tcPr marL="0" marR="0" marT="0" marB="0" anchor="ctr">
                    <a:solidFill>
                      <a:schemeClr val="bg1">
                        <a:lumMod val="95000"/>
                      </a:schemeClr>
                    </a:solidFill>
                  </a:tcPr>
                </a:tc>
                <a:extLst>
                  <a:ext uri="{0D108BD9-81ED-4DB2-BD59-A6C34878D82A}">
                    <a16:rowId xmlns:a16="http://schemas.microsoft.com/office/drawing/2014/main" val="1131391951"/>
                  </a:ext>
                </a:extLst>
              </a:tr>
              <a:tr h="458045">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3 year</a:t>
                      </a:r>
                    </a:p>
                  </a:txBody>
                  <a:tcPr marL="0" marR="0" marT="0" marB="0" anchor="ctr">
                    <a:solidFill>
                      <a:schemeClr val="bg2"/>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3.6%</a:t>
                      </a:r>
                    </a:p>
                  </a:txBody>
                  <a:tcPr marL="0" marR="0" marT="0" marB="0" anchor="ctr">
                    <a:solidFill>
                      <a:schemeClr val="bg2"/>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3.0%</a:t>
                      </a:r>
                    </a:p>
                  </a:txBody>
                  <a:tcPr marL="0" marR="0" marT="0" marB="0" anchor="ctr">
                    <a:solidFill>
                      <a:schemeClr val="bg2"/>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7.8%</a:t>
                      </a:r>
                    </a:p>
                  </a:txBody>
                  <a:tcPr marL="0" marR="0" marT="0" marB="0" anchor="ctr">
                    <a:solidFill>
                      <a:schemeClr val="bg2"/>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9.1%</a:t>
                      </a:r>
                    </a:p>
                  </a:txBody>
                  <a:tcPr marL="0" marR="0" marT="0" marB="0" anchor="ctr">
                    <a:solidFill>
                      <a:schemeClr val="bg2"/>
                    </a:solidFill>
                  </a:tcPr>
                </a:tc>
                <a:extLst>
                  <a:ext uri="{0D108BD9-81ED-4DB2-BD59-A6C34878D82A}">
                    <a16:rowId xmlns:a16="http://schemas.microsoft.com/office/drawing/2014/main" val="792395993"/>
                  </a:ext>
                </a:extLst>
              </a:tr>
              <a:tr h="458045">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5 year</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3.6%</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a:solidFill>
                            <a:srgbClr val="12497F"/>
                          </a:solidFill>
                          <a:latin typeface="Overpass" panose="00000500000000000000"/>
                          <a:ea typeface="+mn-ea"/>
                          <a:cs typeface="Arial" panose="020B0604020202020204" pitchFamily="34" charset="0"/>
                        </a:rPr>
                        <a:t>2.3%</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9.1%</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6.7%</a:t>
                      </a:r>
                    </a:p>
                  </a:txBody>
                  <a:tcPr marL="0" marR="0" marT="0" marB="0" anchor="ctr">
                    <a:solidFill>
                      <a:schemeClr val="bg1">
                        <a:lumMod val="95000"/>
                      </a:schemeClr>
                    </a:solidFill>
                  </a:tcPr>
                </a:tc>
                <a:extLst>
                  <a:ext uri="{0D108BD9-81ED-4DB2-BD59-A6C34878D82A}">
                    <a16:rowId xmlns:a16="http://schemas.microsoft.com/office/drawing/2014/main" val="1526551418"/>
                  </a:ext>
                </a:extLst>
              </a:tr>
              <a:tr h="458045">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10 year</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8.1%</a:t>
                      </a:r>
                    </a:p>
                  </a:txBody>
                  <a:tcPr marL="0" marR="0" marT="0" marB="0" anchor="ctr"/>
                </a:tc>
                <a:tc>
                  <a:txBody>
                    <a:bodyPr/>
                    <a:lstStyle/>
                    <a:p>
                      <a:pPr marL="0" algn="ctr" defTabSz="914400" rtl="0" eaLnBrk="1" fontAlgn="b" latinLnBrk="0" hangingPunct="1"/>
                      <a:r>
                        <a:rPr lang="en-BE" sz="1200" b="0" kern="1200">
                          <a:solidFill>
                            <a:srgbClr val="12497F"/>
                          </a:solidFill>
                          <a:latin typeface="Overpass" panose="00000500000000000000"/>
                          <a:ea typeface="+mn-ea"/>
                          <a:cs typeface="Arial" panose="020B0604020202020204" pitchFamily="34" charset="0"/>
                        </a:rPr>
                        <a:t>4.7%</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7.3%</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1.8%</a:t>
                      </a:r>
                    </a:p>
                  </a:txBody>
                  <a:tcPr marL="0" marR="0" marT="0" marB="0" anchor="ctr"/>
                </a:tc>
                <a:extLst>
                  <a:ext uri="{0D108BD9-81ED-4DB2-BD59-A6C34878D82A}">
                    <a16:rowId xmlns:a16="http://schemas.microsoft.com/office/drawing/2014/main" val="1924812701"/>
                  </a:ext>
                </a:extLst>
              </a:tr>
              <a:tr h="458045">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15 year</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3.1%</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a:solidFill>
                            <a:srgbClr val="12497F"/>
                          </a:solidFill>
                          <a:latin typeface="Overpass" panose="00000500000000000000"/>
                          <a:ea typeface="+mn-ea"/>
                          <a:cs typeface="Arial" panose="020B0604020202020204" pitchFamily="34" charset="0"/>
                        </a:rPr>
                        <a:t>4.5%</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a:solidFill>
                            <a:srgbClr val="12497F"/>
                          </a:solidFill>
                          <a:latin typeface="Overpass" panose="00000500000000000000"/>
                          <a:ea typeface="+mn-ea"/>
                          <a:cs typeface="Arial" panose="020B0604020202020204" pitchFamily="34" charset="0"/>
                        </a:rPr>
                        <a:t>5.1%</a:t>
                      </a:r>
                    </a:p>
                  </a:txBody>
                  <a:tcPr marL="0" marR="0" marT="0" marB="0" anchor="ctr">
                    <a:solidFill>
                      <a:schemeClr val="bg1">
                        <a:lumMod val="95000"/>
                      </a:schemeClr>
                    </a:solidFill>
                  </a:tcP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7.4%</a:t>
                      </a:r>
                    </a:p>
                  </a:txBody>
                  <a:tcPr marL="0" marR="0" marT="0" marB="0" anchor="ctr">
                    <a:solidFill>
                      <a:schemeClr val="bg1">
                        <a:lumMod val="95000"/>
                      </a:schemeClr>
                    </a:solidFill>
                  </a:tcPr>
                </a:tc>
                <a:extLst>
                  <a:ext uri="{0D108BD9-81ED-4DB2-BD59-A6C34878D82A}">
                    <a16:rowId xmlns:a16="http://schemas.microsoft.com/office/drawing/2014/main" val="2531794074"/>
                  </a:ext>
                </a:extLst>
              </a:tr>
              <a:tr h="458045">
                <a:tc>
                  <a:txBody>
                    <a:bodyPr/>
                    <a:lstStyle/>
                    <a:p>
                      <a:pPr marL="0" algn="ctr" defTabSz="685800" rtl="0" eaLnBrk="1" fontAlgn="ctr" latinLnBrk="0" hangingPunct="1"/>
                      <a:r>
                        <a:rPr lang="en-GB" sz="1200" b="0" kern="1200" dirty="0">
                          <a:solidFill>
                            <a:srgbClr val="002F65"/>
                          </a:solidFill>
                          <a:latin typeface="Overpass" panose="00000500000000000000"/>
                          <a:ea typeface="+mn-ea"/>
                          <a:cs typeface="+mn-cs"/>
                        </a:rPr>
                        <a:t>20 year</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7.1%</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4.8%</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5.0%</a:t>
                      </a:r>
                    </a:p>
                  </a:txBody>
                  <a:tcPr marL="0" marR="0" marT="0" marB="0" anchor="ctr"/>
                </a:tc>
                <a:tc>
                  <a:txBody>
                    <a:bodyPr/>
                    <a:lstStyle/>
                    <a:p>
                      <a:pPr marL="0" algn="ctr" defTabSz="914400" rtl="0" eaLnBrk="1" fontAlgn="b" latinLnBrk="0" hangingPunct="1"/>
                      <a:r>
                        <a:rPr lang="en-BE" sz="1200" b="0" kern="1200" dirty="0">
                          <a:solidFill>
                            <a:srgbClr val="12497F"/>
                          </a:solidFill>
                          <a:latin typeface="Overpass" panose="00000500000000000000"/>
                          <a:ea typeface="+mn-ea"/>
                          <a:cs typeface="Arial" panose="020B0604020202020204" pitchFamily="34" charset="0"/>
                        </a:rPr>
                        <a:t>9.9%</a:t>
                      </a:r>
                    </a:p>
                  </a:txBody>
                  <a:tcPr marL="0" marR="0" marT="0" marB="0" anchor="ctr"/>
                </a:tc>
                <a:extLst>
                  <a:ext uri="{0D108BD9-81ED-4DB2-BD59-A6C34878D82A}">
                    <a16:rowId xmlns:a16="http://schemas.microsoft.com/office/drawing/2014/main" val="1261820992"/>
                  </a:ext>
                </a:extLst>
              </a:tr>
            </a:tbl>
          </a:graphicData>
        </a:graphic>
      </p:graphicFrame>
      <p:graphicFrame>
        <p:nvGraphicFramePr>
          <p:cNvPr id="9" name="Chart 8">
            <a:extLst>
              <a:ext uri="{FF2B5EF4-FFF2-40B4-BE49-F238E27FC236}">
                <a16:creationId xmlns:a16="http://schemas.microsoft.com/office/drawing/2014/main" id="{443A4353-69DD-4567-A84E-9CCCF86BE85D}"/>
              </a:ext>
            </a:extLst>
          </p:cNvPr>
          <p:cNvGraphicFramePr>
            <a:graphicFrameLocks/>
          </p:cNvGraphicFramePr>
          <p:nvPr/>
        </p:nvGraphicFramePr>
        <p:xfrm>
          <a:off x="158732" y="1320909"/>
          <a:ext cx="3916361" cy="3118259"/>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5AB3B2CF-A46A-468B-BB5F-5CAAAC81A568}"/>
              </a:ext>
            </a:extLst>
          </p:cNvPr>
          <p:cNvSpPr/>
          <p:nvPr/>
        </p:nvSpPr>
        <p:spPr>
          <a:xfrm>
            <a:off x="220476" y="875765"/>
            <a:ext cx="3916361" cy="348340"/>
          </a:xfrm>
          <a:prstGeom prst="rect">
            <a:avLst/>
          </a:prstGeom>
          <a:solidFill>
            <a:srgbClr val="22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1400" b="1" dirty="0">
                <a:solidFill>
                  <a:schemeClr val="bg1"/>
                </a:solidFill>
                <a:latin typeface="Overpass" charset="0"/>
                <a:ea typeface="Overpass" charset="0"/>
                <a:cs typeface="Overpass" charset="0"/>
              </a:rPr>
              <a:t>15-year </a:t>
            </a:r>
            <a:r>
              <a:rPr lang="en-US" sz="1200" b="1" dirty="0" err="1">
                <a:solidFill>
                  <a:schemeClr val="bg1"/>
                </a:solidFill>
                <a:latin typeface="Arial" panose="020B0604020202020204" pitchFamily="34" charset="0"/>
                <a:ea typeface="Overpass" charset="0"/>
                <a:cs typeface="Arial" panose="020B0604020202020204" pitchFamily="34" charset="0"/>
              </a:rPr>
              <a:t>annualised</a:t>
            </a:r>
            <a:r>
              <a:rPr lang="en-US" sz="1400" b="1" dirty="0">
                <a:solidFill>
                  <a:schemeClr val="bg1"/>
                </a:solidFill>
                <a:latin typeface="Overpass" charset="0"/>
                <a:ea typeface="Overpass" charset="0"/>
                <a:cs typeface="Overpass" charset="0"/>
              </a:rPr>
              <a:t> total return in local currency</a:t>
            </a:r>
            <a:endParaRPr lang="nl-NL" sz="1400" b="1" dirty="0">
              <a:solidFill>
                <a:schemeClr val="bg1"/>
              </a:solidFill>
              <a:latin typeface="Overpass" charset="0"/>
              <a:ea typeface="Overpass" charset="0"/>
              <a:cs typeface="Overpass" charset="0"/>
            </a:endParaRPr>
          </a:p>
        </p:txBody>
      </p:sp>
    </p:spTree>
    <p:extLst>
      <p:ext uri="{BB962C8B-B14F-4D97-AF65-F5344CB8AC3E}">
        <p14:creationId xmlns:p14="http://schemas.microsoft.com/office/powerpoint/2010/main" val="3703571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83879" y="320055"/>
            <a:ext cx="7776242" cy="416141"/>
          </a:xfrm>
        </p:spPr>
        <p:txBody>
          <a:bodyPr/>
          <a:lstStyle/>
          <a:p>
            <a:r>
              <a:rPr lang="en-US" sz="2400" spc="0" dirty="0">
                <a:solidFill>
                  <a:srgbClr val="12497F"/>
                </a:solidFill>
              </a:rPr>
              <a:t>European listed real estate offers </a:t>
            </a:r>
            <a:br>
              <a:rPr lang="en-US" sz="2400" spc="0" dirty="0">
                <a:solidFill>
                  <a:srgbClr val="12497F"/>
                </a:solidFill>
              </a:rPr>
            </a:br>
            <a:r>
              <a:rPr lang="en-US" sz="2400" spc="0" dirty="0">
                <a:solidFill>
                  <a:srgbClr val="12497F"/>
                </a:solidFill>
              </a:rPr>
              <a:t>attractive dividend yield</a:t>
            </a:r>
          </a:p>
        </p:txBody>
      </p:sp>
      <p:sp>
        <p:nvSpPr>
          <p:cNvPr id="6" name="Rectangular Callout 5"/>
          <p:cNvSpPr>
            <a:spLocks noChangeArrowheads="1"/>
          </p:cNvSpPr>
          <p:nvPr/>
        </p:nvSpPr>
        <p:spPr bwMode="auto">
          <a:xfrm>
            <a:off x="60960" y="1022763"/>
            <a:ext cx="809896" cy="765204"/>
          </a:xfrm>
          <a:prstGeom prst="wedgeRectCallout">
            <a:avLst>
              <a:gd name="adj1" fmla="val 58917"/>
              <a:gd name="adj2" fmla="val -20227"/>
            </a:avLst>
          </a:prstGeom>
          <a:solidFill>
            <a:schemeClr val="accent4"/>
          </a:solidFill>
          <a:ln>
            <a:noFill/>
          </a:ln>
          <a:effectLst>
            <a:outerShdw algn="tl" rotWithShape="0">
              <a:srgbClr val="000000">
                <a:alpha val="26000"/>
              </a:srgbClr>
            </a:outerShdw>
          </a:effectLst>
          <a:extLst>
            <a:ext uri="{91240B29-F687-4f45-9708-019B960494DF}"/>
          </a:extLst>
        </p:spPr>
        <p:txBody>
          <a:bodyPr/>
          <a:lstStyle/>
          <a:p>
            <a:pPr>
              <a:defRPr/>
            </a:pPr>
            <a:r>
              <a:rPr lang="en-US" sz="1200" dirty="0">
                <a:solidFill>
                  <a:schemeClr val="bg1"/>
                </a:solidFill>
                <a:latin typeface="Overpass" charset="0"/>
                <a:ea typeface="Overpass" charset="0"/>
                <a:cs typeface="Overpass" charset="0"/>
              </a:rPr>
              <a:t>5-year Average </a:t>
            </a:r>
            <a:br>
              <a:rPr lang="en-US" sz="1200" dirty="0">
                <a:solidFill>
                  <a:schemeClr val="bg1"/>
                </a:solidFill>
                <a:latin typeface="Overpass" charset="0"/>
                <a:ea typeface="Overpass" charset="0"/>
                <a:cs typeface="Overpass" charset="0"/>
              </a:rPr>
            </a:br>
            <a:r>
              <a:rPr lang="en-US" sz="1200" dirty="0">
                <a:solidFill>
                  <a:schemeClr val="bg1"/>
                </a:solidFill>
                <a:latin typeface="Overpass" charset="0"/>
                <a:ea typeface="Overpass" charset="0"/>
                <a:cs typeface="Overpass" charset="0"/>
              </a:rPr>
              <a:t>Yield</a:t>
            </a:r>
            <a:endParaRPr lang="nl-NL" sz="1200" dirty="0">
              <a:solidFill>
                <a:schemeClr val="bg1"/>
              </a:solidFill>
              <a:latin typeface="Overpass" charset="0"/>
              <a:ea typeface="Overpass" charset="0"/>
              <a:cs typeface="Overpass" charset="0"/>
            </a:endParaRPr>
          </a:p>
        </p:txBody>
      </p:sp>
      <p:sp>
        <p:nvSpPr>
          <p:cNvPr id="2" name="TextBox 1">
            <a:extLst>
              <a:ext uri="{FF2B5EF4-FFF2-40B4-BE49-F238E27FC236}">
                <a16:creationId xmlns:a16="http://schemas.microsoft.com/office/drawing/2014/main" id="{83CD6ACC-555E-45A2-B2C4-C3687D0BA0A0}"/>
              </a:ext>
            </a:extLst>
          </p:cNvPr>
          <p:cNvSpPr txBox="1"/>
          <p:nvPr/>
        </p:nvSpPr>
        <p:spPr>
          <a:xfrm>
            <a:off x="3021496" y="2415250"/>
            <a:ext cx="572493" cy="276999"/>
          </a:xfrm>
          <a:prstGeom prst="rect">
            <a:avLst/>
          </a:prstGeom>
          <a:noFill/>
        </p:spPr>
        <p:txBody>
          <a:bodyPr wrap="square" rtlCol="0">
            <a:spAutoFit/>
          </a:bodyPr>
          <a:lstStyle/>
          <a:p>
            <a:r>
              <a:rPr lang="en-GB" sz="1200" b="1" dirty="0">
                <a:solidFill>
                  <a:schemeClr val="bg1"/>
                </a:solidFill>
                <a:latin typeface="Overpass" panose="00000500000000000000" pitchFamily="50" charset="0"/>
              </a:rPr>
              <a:t>2.1%</a:t>
            </a:r>
          </a:p>
        </p:txBody>
      </p:sp>
      <p:sp>
        <p:nvSpPr>
          <p:cNvPr id="10" name="TextBox 9">
            <a:extLst>
              <a:ext uri="{FF2B5EF4-FFF2-40B4-BE49-F238E27FC236}">
                <a16:creationId xmlns:a16="http://schemas.microsoft.com/office/drawing/2014/main" id="{01500742-1DD9-418E-A0FC-FC828B3B21FD}"/>
              </a:ext>
            </a:extLst>
          </p:cNvPr>
          <p:cNvSpPr txBox="1"/>
          <p:nvPr/>
        </p:nvSpPr>
        <p:spPr>
          <a:xfrm>
            <a:off x="2898734" y="4715723"/>
            <a:ext cx="2687046"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Sources:</a:t>
            </a:r>
            <a:r>
              <a:rPr lang="en-US" sz="800" dirty="0">
                <a:solidFill>
                  <a:schemeClr val="accent5"/>
                </a:solidFill>
                <a:latin typeface="Overpass Light" panose="00000400000000000000"/>
                <a:ea typeface="Overpass" charset="0"/>
                <a:cs typeface="Overpass" charset="0"/>
              </a:rPr>
              <a:t> ECB, FTSE, EPRA, </a:t>
            </a:r>
            <a:r>
              <a:rPr lang="en-US" sz="800" dirty="0" err="1">
                <a:solidFill>
                  <a:schemeClr val="accent5"/>
                </a:solidFill>
                <a:latin typeface="Overpass Light" panose="00000400000000000000"/>
                <a:ea typeface="Overpass" charset="0"/>
                <a:cs typeface="Overpass" charset="0"/>
              </a:rPr>
              <a:t>Nareit</a:t>
            </a:r>
            <a:r>
              <a:rPr lang="en-US" sz="800" dirty="0">
                <a:solidFill>
                  <a:schemeClr val="accent5"/>
                </a:solidFill>
                <a:latin typeface="Overpass Light" panose="00000400000000000000"/>
                <a:ea typeface="Overpass" charset="0"/>
                <a:cs typeface="Overpass" charset="0"/>
              </a:rPr>
              <a:t>, JP Morgan</a:t>
            </a:r>
            <a:endParaRPr lang="en-GB" sz="800" dirty="0">
              <a:latin typeface="Overpass Light" panose="00000400000000000000"/>
            </a:endParaRPr>
          </a:p>
        </p:txBody>
      </p:sp>
      <p:sp>
        <p:nvSpPr>
          <p:cNvPr id="13" name="TextBox 12">
            <a:extLst>
              <a:ext uri="{FF2B5EF4-FFF2-40B4-BE49-F238E27FC236}">
                <a16:creationId xmlns:a16="http://schemas.microsoft.com/office/drawing/2014/main" id="{435848DF-300C-4E14-98EB-EE3DE3800DDD}"/>
              </a:ext>
            </a:extLst>
          </p:cNvPr>
          <p:cNvSpPr txBox="1"/>
          <p:nvPr/>
        </p:nvSpPr>
        <p:spPr>
          <a:xfrm>
            <a:off x="5071270" y="4716145"/>
            <a:ext cx="2170430" cy="215444"/>
          </a:xfrm>
          <a:prstGeom prst="rect">
            <a:avLst/>
          </a:prstGeom>
          <a:noFill/>
        </p:spPr>
        <p:txBody>
          <a:bodyPr wrap="square" rtlCol="0">
            <a:spAutoFit/>
          </a:bodyPr>
          <a:lstStyle/>
          <a:p>
            <a:r>
              <a:rPr lang="en-US" sz="800" b="1" dirty="0">
                <a:solidFill>
                  <a:schemeClr val="accent5"/>
                </a:solidFill>
                <a:latin typeface="Overpass Light" panose="00000400000000000000"/>
                <a:ea typeface="Overpass" charset="0"/>
                <a:cs typeface="Overpass" charset="0"/>
              </a:rPr>
              <a:t>Data as of:</a:t>
            </a:r>
            <a:r>
              <a:rPr lang="en-US" sz="800" dirty="0">
                <a:solidFill>
                  <a:schemeClr val="accent5"/>
                </a:solidFill>
                <a:latin typeface="Overpass Light" panose="00000400000000000000"/>
                <a:ea typeface="Overpass" charset="0"/>
                <a:cs typeface="Overpass" charset="0"/>
              </a:rPr>
              <a:t> March 31, 2021</a:t>
            </a:r>
            <a:endParaRPr lang="en-GB" sz="800" dirty="0">
              <a:latin typeface="Overpass Light" panose="00000400000000000000"/>
            </a:endParaRPr>
          </a:p>
        </p:txBody>
      </p:sp>
      <p:graphicFrame>
        <p:nvGraphicFramePr>
          <p:cNvPr id="9" name="Chart 8">
            <a:extLst>
              <a:ext uri="{FF2B5EF4-FFF2-40B4-BE49-F238E27FC236}">
                <a16:creationId xmlns:a16="http://schemas.microsoft.com/office/drawing/2014/main" id="{B4CDDA4A-2A38-4F61-BB1B-4F35C594AC68}"/>
              </a:ext>
            </a:extLst>
          </p:cNvPr>
          <p:cNvGraphicFramePr>
            <a:graphicFrameLocks/>
          </p:cNvGraphicFramePr>
          <p:nvPr/>
        </p:nvGraphicFramePr>
        <p:xfrm>
          <a:off x="980902" y="889461"/>
          <a:ext cx="7365076" cy="37324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35916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S_PPT_DBNAME" val="EPRA Master Presentation[20171017164222641].mdb"/>
</p:tagLst>
</file>

<file path=ppt/tags/tag2.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3.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4.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5.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heme/theme1.xml><?xml version="1.0" encoding="utf-8"?>
<a:theme xmlns:a="http://schemas.openxmlformats.org/drawingml/2006/main" name="Office Theme">
  <a:themeElements>
    <a:clrScheme name="EPRA">
      <a:dk1>
        <a:srgbClr val="000000"/>
      </a:dk1>
      <a:lt1>
        <a:srgbClr val="FFFFFF"/>
      </a:lt1>
      <a:dk2>
        <a:srgbClr val="44546A"/>
      </a:dk2>
      <a:lt2>
        <a:srgbClr val="E7E6E6"/>
      </a:lt2>
      <a:accent1>
        <a:srgbClr val="12497F"/>
      </a:accent1>
      <a:accent2>
        <a:srgbClr val="EBA61C"/>
      </a:accent2>
      <a:accent3>
        <a:srgbClr val="69AAF3"/>
      </a:accent3>
      <a:accent4>
        <a:srgbClr val="2274BC"/>
      </a:accent4>
      <a:accent5>
        <a:srgbClr val="767676"/>
      </a:accent5>
      <a:accent6>
        <a:srgbClr val="515151"/>
      </a:accent6>
      <a:hlink>
        <a:srgbClr val="0563C1"/>
      </a:hlink>
      <a:folHlink>
        <a:srgbClr val="0563C1"/>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1192</Words>
  <Application>Microsoft Office PowerPoint</Application>
  <PresentationFormat>On-screen Show (16:9)</PresentationFormat>
  <Paragraphs>368</Paragraphs>
  <Slides>16</Slides>
  <Notes>11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5" baseType="lpstr">
      <vt:lpstr>Arial</vt:lpstr>
      <vt:lpstr>Calibri</vt:lpstr>
      <vt:lpstr>Franklin Gothic Book</vt:lpstr>
      <vt:lpstr>Overpass</vt:lpstr>
      <vt:lpstr>Overpass ExtraLight</vt:lpstr>
      <vt:lpstr>Overpass Light</vt:lpstr>
      <vt:lpstr>Overpass SemiBold</vt:lpstr>
      <vt:lpstr>Office Theme</vt:lpstr>
      <vt:lpstr>Worksheet</vt:lpstr>
      <vt:lpstr>EPRA Index slide</vt:lpstr>
      <vt:lpstr>PowerPoint Presentation</vt:lpstr>
      <vt:lpstr>FTSE EPRA Nareit Global Index Ground Rules</vt:lpstr>
      <vt:lpstr>FTSE EPRA Nareit Global Index Ground Rules</vt:lpstr>
      <vt:lpstr>Sectors vs real estate assets</vt:lpstr>
      <vt:lpstr>Countries vs real estate assets</vt:lpstr>
      <vt:lpstr>EPRA Developed Europe Index</vt:lpstr>
      <vt:lpstr>European listed real estate offers strong long-term performance</vt:lpstr>
      <vt:lpstr>European listed real estate offers  attractive dividend yield</vt:lpstr>
      <vt:lpstr>Multi-asset comparison – performance</vt:lpstr>
      <vt:lpstr>Average discount to net asset value</vt:lpstr>
      <vt:lpstr>Listed real estate: loan-to-value</vt:lpstr>
      <vt:lpstr>PowerPoint Presentation</vt:lpstr>
      <vt:lpstr>EPRA Developed Europe cost of debt</vt:lpstr>
      <vt:lpstr>ETFs dynamics</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Gaëlle Delattre</dc:creator>
  <cp:lastModifiedBy>Kasia Jasik</cp:lastModifiedBy>
  <cp:revision>631</cp:revision>
  <dcterms:created xsi:type="dcterms:W3CDTF">2017-04-10T15:16:12Z</dcterms:created>
  <dcterms:modified xsi:type="dcterms:W3CDTF">2021-05-04T10:02:44Z</dcterms:modified>
</cp:coreProperties>
</file>