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tags/tag4.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0"/>
  </p:notesMasterIdLst>
  <p:sldIdLst>
    <p:sldId id="268" r:id="rId3"/>
    <p:sldId id="1036" r:id="rId4"/>
    <p:sldId id="342" r:id="rId5"/>
    <p:sldId id="999" r:id="rId6"/>
    <p:sldId id="1037" r:id="rId7"/>
    <p:sldId id="1038" r:id="rId8"/>
    <p:sldId id="1039" r:id="rId9"/>
    <p:sldId id="1040" r:id="rId10"/>
    <p:sldId id="1041" r:id="rId11"/>
    <p:sldId id="527" r:id="rId12"/>
    <p:sldId id="411" r:id="rId13"/>
    <p:sldId id="1042" r:id="rId14"/>
    <p:sldId id="1043" r:id="rId15"/>
    <p:sldId id="1044" r:id="rId16"/>
    <p:sldId id="1045" r:id="rId17"/>
    <p:sldId id="530" r:id="rId18"/>
    <p:sldId id="5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PRADC01\FileServer\Communications\11.%20Materials\14.%20EPRA%20master%20presentation\Data%20for%20the%20slides\KMS%20-%20September%202019\Data%20for%20the%20slides%20-%20September%20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192.168.2.22\FileServer\Communications\12.%20Materials\14.%20EPRA%20master%20presentation\Data%20for%20the%20slides\KMS%20-%20June%202020\Data%20for%20the%20slides%20-%20June%2020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92.168.2.22\FileServer\Communications\12.%20Materials\14.%20EPRA%20master%20presentation\Data%20for%20the%20slides\KMS%20-%20June%202020\Copy%20of%20Data%20for%20the%20slides%20-%20June%202020.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Data%20for%20the%20slides%20-%20June%202020.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Data%20for%20the%20slides%20-%20June%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PRADC01\FileServer\Communications\11.%20Materials\14.%20EPRA%20master%20presentation\Data%20for%20the%20slides\KMS%20-%20September%202019\Data%20for%20the%20slides%20-%20September%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Data%20for%20the%20slides%20-%20June%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Copy%20of%20Data%20for%20the%20slides%20-%20June%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Data%20for%20the%20slides%20-%20June%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EPRADC01\FileServer\Communications\16.%20Presentations%20-%20KJ%20folder\KMS\KMS%20-%20September%202018\EPRA%20Key%20Message%20Slides%20-%20TK%20-%20v1.1%20-%20September-end%202018%20v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168.2.22\FileServer\Communications\12.%20Materials\14.%20EPRA%20master%20presentation\Data%20for%20the%20slides\KMS%20-%20June%202020\Data%20for%20the%20slides%20-%20June%20202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192.168.2.22\FileServer\Communications\12.%20Materials\14.%20EPRA%20master%20presentation\Data%20for%20the%20slides\KMS%20-%20June%202020\Data%20for%20the%20slides%20-%20June%20202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ED-4784-8995-3142425320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ED-4784-8995-3142425320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ED-4784-8995-3142425320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ED-4784-8995-3142425320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DED-4784-8995-3142425320B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DED-4784-8995-3142425320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DED-4784-8995-3142425320B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DED-4784-8995-3142425320B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DED-4784-8995-3142425320B6}"/>
              </c:ext>
            </c:extLst>
          </c:dPt>
          <c:dLbls>
            <c:dLbl>
              <c:idx val="0"/>
              <c:layout>
                <c:manualLayout>
                  <c:x val="-3.1660306352104487E-3"/>
                  <c:y val="2.4220055413706833E-2"/>
                </c:manualLayout>
              </c:layout>
              <c:tx>
                <c:rich>
                  <a:bodyPr/>
                  <a:lstStyle/>
                  <a:p>
                    <a:fld id="{6FD98C9C-0D34-4608-B2EA-361CAEDF0C93}"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{6FD98C9C-0D34-4608-B2EA-361CAEDF0C93}</c15:txfldGUID>
                      <c15:f>'Index and Properties 2018 '!$B$33</c15:f>
                      <c15:dlblFieldTableCache>
                        <c:ptCount val="1"/>
                        <c:pt idx="0">
                          <c:v>Offices 27%</c:v>
                        </c:pt>
                      </c15:dlblFieldTableCache>
                    </c15:dlblFTEntry>
                  </c15:dlblFieldTable>
                  <c15:showDataLabelsRange val="0"/>
                </c:ext>
                <c:ext xmlns:c16="http://schemas.microsoft.com/office/drawing/2014/chart" uri="{C3380CC4-5D6E-409C-BE32-E72D297353CC}">
                  <c16:uniqueId val="{00000001-5DED-4784-8995-3142425320B6}"/>
                </c:ext>
              </c:extLst>
            </c:dLbl>
            <c:dLbl>
              <c:idx val="1"/>
              <c:layout>
                <c:manualLayout>
                  <c:x val="9.4980919056313461E-3"/>
                  <c:y val="-2.8256731315991455E-2"/>
                </c:manualLayout>
              </c:layout>
              <c:tx>
                <c:rich>
                  <a:bodyPr/>
                  <a:lstStyle/>
                  <a:p>
                    <a:fld id="{9C21BA66-97D7-4B10-894E-5E1050A5448E}"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{9C21BA66-97D7-4B10-894E-5E1050A5448E}</c15:txfldGUID>
                      <c15:f>'Index and Properties 2018 '!$B$34</c15:f>
                      <c15:dlblFieldTableCache>
                        <c:ptCount val="1"/>
                        <c:pt idx="0">
                          <c:v>Retail 30%</c:v>
                        </c:pt>
                      </c15:dlblFieldTableCache>
                    </c15:dlblFTEntry>
                  </c15:dlblFieldTable>
                  <c15:showDataLabelsRange val="0"/>
                </c:ext>
                <c:ext xmlns:c16="http://schemas.microsoft.com/office/drawing/2014/chart" uri="{C3380CC4-5D6E-409C-BE32-E72D297353CC}">
                  <c16:uniqueId val="{00000003-5DED-4784-8995-3142425320B6}"/>
                </c:ext>
              </c:extLst>
            </c:dLbl>
            <c:dLbl>
              <c:idx val="2"/>
              <c:layout>
                <c:manualLayout>
                  <c:x val="1.5830153176052245E-2"/>
                  <c:y val="-7.4004869964642421E-17"/>
                </c:manualLayout>
              </c:layout>
              <c:tx>
                <c:rich>
                  <a:bodyPr/>
                  <a:lstStyle/>
                  <a:p>
                    <a:fld id="{820A9620-13BC-4560-AE01-8A79B6DA77C8}"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{820A9620-13BC-4560-AE01-8A79B6DA77C8}</c15:txfldGUID>
                      <c15:f>'Index and Properties 2018 '!$B$35</c15:f>
                      <c15:dlblFieldTableCache>
                        <c:ptCount val="1"/>
                        <c:pt idx="0">
                          <c:v>Residential 24%</c:v>
                        </c:pt>
                      </c15:dlblFieldTableCache>
                    </c15:dlblFTEntry>
                  </c15:dlblFieldTable>
                  <c15:showDataLabelsRange val="0"/>
                </c:ext>
                <c:ext xmlns:c16="http://schemas.microsoft.com/office/drawing/2014/chart" uri="{C3380CC4-5D6E-409C-BE32-E72D297353CC}">
                  <c16:uniqueId val="{00000005-5DED-4784-8995-3142425320B6}"/>
                </c:ext>
              </c:extLst>
            </c:dLbl>
            <c:dLbl>
              <c:idx val="3"/>
              <c:layout>
                <c:manualLayout>
                  <c:x val="9.4980919056313461E-3"/>
                  <c:y val="5.2476786729698105E-2"/>
                </c:manualLayout>
              </c:layout>
              <c:tx>
                <c:rich>
                  <a:bodyPr/>
                  <a:lstStyle/>
                  <a:p>
                    <a:fld id="{C5DCFC8E-F9D4-467E-AC7B-C4EEE1412017}"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{C5DCFC8E-F9D4-467E-AC7B-C4EEE1412017}</c15:txfldGUID>
                      <c15:f>'Index and Properties 2018 '!$B$36</c15:f>
                      <c15:dlblFieldTableCache>
                        <c:ptCount val="1"/>
                        <c:pt idx="0">
                          <c:v>Industrial 5%</c:v>
                        </c:pt>
                      </c15:dlblFieldTableCache>
                    </c15:dlblFTEntry>
                  </c15:dlblFieldTable>
                  <c15:showDataLabelsRange val="0"/>
                </c:ext>
                <c:ext xmlns:c16="http://schemas.microsoft.com/office/drawing/2014/chart" uri="{C3380CC4-5D6E-409C-BE32-E72D297353CC}">
                  <c16:uniqueId val="{00000007-5DED-4784-8995-3142425320B6}"/>
                </c:ext>
              </c:extLst>
            </c:dLbl>
            <c:dLbl>
              <c:idx val="4"/>
              <c:layout>
                <c:manualLayout>
                  <c:x val="1.266412254084181E-2"/>
                  <c:y val="4.0366759022844728E-2"/>
                </c:manualLayout>
              </c:layout>
              <c:tx>
                <c:rich>
                  <a:bodyPr/>
                  <a:lstStyle/>
                  <a:p>
                    <a:fld id="{D5A205F6-CA63-4C1E-8489-AA95B1344007}"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{D5A205F6-CA63-4C1E-8489-AA95B1344007}</c15:txfldGUID>
                      <c15:f>'Index and Properties 2018 '!$B$37</c15:f>
                      <c15:dlblFieldTableCache>
                        <c:ptCount val="1"/>
                        <c:pt idx="0">
                          <c:v>Healthcare 3%</c:v>
                        </c:pt>
                      </c15:dlblFieldTableCache>
                    </c15:dlblFTEntry>
                  </c15:dlblFieldTable>
                  <c15:showDataLabelsRange val="0"/>
                </c:ext>
                <c:ext xmlns:c16="http://schemas.microsoft.com/office/drawing/2014/chart" uri="{C3380CC4-5D6E-409C-BE32-E72D297353CC}">
                  <c16:uniqueId val="{00000009-5DED-4784-8995-3142425320B6}"/>
                </c:ext>
              </c:extLst>
            </c:dLbl>
            <c:dLbl>
              <c:idx val="5"/>
              <c:layout>
                <c:manualLayout>
                  <c:x val="2.2162214446473143E-2"/>
                  <c:y val="2.4220055413706816E-2"/>
                </c:manualLayout>
              </c:layout>
              <c:tx>
                <c:rich>
                  <a:bodyPr/>
                  <a:lstStyle/>
                  <a:p>
                    <a:fld id="{015085C8-8B70-4B64-82D4-A1DD0F3FB4D8}"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{015085C8-8B70-4B64-82D4-A1DD0F3FB4D8}</c15:txfldGUID>
                      <c15:f>'Index and Properties 2018 '!$B$38</c15:f>
                      <c15:dlblFieldTableCache>
                        <c:ptCount val="1"/>
                        <c:pt idx="0">
                          <c:v>Self-storage 1%</c:v>
                        </c:pt>
                      </c15:dlblFieldTableCache>
                    </c15:dlblFTEntry>
                  </c15:dlblFieldTable>
                  <c15:showDataLabelsRange val="0"/>
                </c:ext>
                <c:ext xmlns:c16="http://schemas.microsoft.com/office/drawing/2014/chart" uri="{C3380CC4-5D6E-409C-BE32-E72D297353CC}">
                  <c16:uniqueId val="{0000000B-5DED-4784-8995-3142425320B6}"/>
                </c:ext>
              </c:extLst>
            </c:dLbl>
            <c:dLbl>
              <c:idx val="6"/>
              <c:layout>
                <c:manualLayout>
                  <c:x val="3.1660306352104491E-2"/>
                  <c:y val="3.2293566142523898E-2"/>
                </c:manualLayout>
              </c:layout>
              <c:tx>
                <c:rich>
                  <a:bodyPr/>
                  <a:lstStyle/>
                  <a:p>
                    <a:fld id="{B85B2C45-D1F3-4E7B-AAD7-780DF893E392}"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layout>
                    <c:manualLayout>
                      <c:w val="0.25043302324514649"/>
                      <c:h val="9.0946308078469151E-2"/>
                    </c:manualLayout>
                  </c15:layout>
                  <c15:dlblFieldTable>
                    <c15:dlblFTEntry>
                      <c15:txfldGUID>{B85B2C45-D1F3-4E7B-AAD7-780DF893E392}</c15:txfldGUID>
                      <c15:f>'Index and Properties 2018 '!$B$39</c15:f>
                      <c15:dlblFieldTableCache>
                        <c:ptCount val="1"/>
                        <c:pt idx="0">
                          <c:v>Lodging/Resorts 4%</c:v>
                        </c:pt>
                      </c15:dlblFieldTableCache>
                    </c15:dlblFTEntry>
                  </c15:dlblFieldTable>
                  <c15:showDataLabelsRange val="0"/>
                </c:ext>
                <c:ext xmlns:c16="http://schemas.microsoft.com/office/drawing/2014/chart" uri="{C3380CC4-5D6E-409C-BE32-E72D297353CC}">
                  <c16:uniqueId val="{0000000D-5DED-4784-8995-3142425320B6}"/>
                </c:ext>
              </c:extLst>
            </c:dLbl>
            <c:dLbl>
              <c:idx val="7"/>
              <c:layout>
                <c:manualLayout>
                  <c:x val="7.9150765880260932E-3"/>
                  <c:y val="1.2110027706853413E-2"/>
                </c:manualLayout>
              </c:layout>
              <c:tx>
                <c:rich>
                  <a:bodyPr/>
                  <a:lstStyle/>
                  <a:p>
                    <a:fld id="{1BFE07ED-6123-4106-995F-BEE361C7C60E}" type="CELLREF">
                      <a:rPr lang="en-US" sz="600"/>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layout>
                    <c:manualLayout>
                      <c:w val="0.27295920656779343"/>
                      <c:h val="8.1096818876895058E-2"/>
                    </c:manualLayout>
                  </c15:layout>
                  <c15:dlblFieldTable>
                    <c15:dlblFTEntry>
                      <c15:txfldGUID>{1BFE07ED-6123-4106-995F-BEE361C7C60E}</c15:txfldGUID>
                      <c15:f>'Index and Properties 2018 '!$B$40</c15:f>
                      <c15:dlblFieldTableCache>
                        <c:ptCount val="1"/>
                        <c:pt idx="0">
                          <c:v>Other Commercial 2%</c:v>
                        </c:pt>
                      </c15:dlblFieldTableCache>
                    </c15:dlblFTEntry>
                  </c15:dlblFieldTable>
                  <c15:showDataLabelsRange val="0"/>
                </c:ext>
                <c:ext xmlns:c16="http://schemas.microsoft.com/office/drawing/2014/chart" uri="{C3380CC4-5D6E-409C-BE32-E72D297353CC}">
                  <c16:uniqueId val="{0000000F-5DED-4784-8995-3142425320B6}"/>
                </c:ext>
              </c:extLst>
            </c:dLbl>
            <c:dLbl>
              <c:idx val="8"/>
              <c:layout>
                <c:manualLayout>
                  <c:x val="4.7490459528156732E-2"/>
                  <c:y val="8.0733518045689456E-3"/>
                </c:manualLayout>
              </c:layout>
              <c:tx>
                <c:rich>
                  <a:bodyPr/>
                  <a:lstStyle/>
                  <a:p>
                    <a:fld id="{F386F0C7-84EE-44DA-B5A2-8EF14C16638B}"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{F386F0C7-84EE-44DA-B5A2-8EF14C16638B}</c15:txfldGUID>
                      <c15:f>'Index and Properties 2018 '!$B$41</c15:f>
                      <c15:dlblFieldTableCache>
                        <c:ptCount val="1"/>
                        <c:pt idx="0">
                          <c:v>Other 3%</c:v>
                        </c:pt>
                      </c15:dlblFieldTableCache>
                    </c15:dlblFTEntry>
                  </c15:dlblFieldTable>
                  <c15:showDataLabelsRange val="0"/>
                </c:ext>
                <c:ext xmlns:c16="http://schemas.microsoft.com/office/drawing/2014/chart" uri="{C3380CC4-5D6E-409C-BE32-E72D297353CC}">
                  <c16:uniqueId val="{00000011-5DED-4784-8995-3142425320B6}"/>
                </c:ext>
              </c:extLst>
            </c:dLbl>
            <c:spPr>
              <a:noFill/>
              <a:ln>
                <a:noFill/>
              </a:ln>
              <a:effectLst/>
            </c:spPr>
            <c:txPr>
              <a:bodyPr rot="0" spcFirstLastPara="1" vertOverflow="ellipsis" vert="horz" wrap="square" lIns="38100" tIns="19050" rIns="38100" bIns="19050" anchor="ctr" anchorCtr="0">
                <a:spAutoFit/>
              </a:bodyPr>
              <a:lstStyle/>
              <a:p>
                <a:pPr algn="ctr">
                  <a:defRPr lang="en-GB" sz="600" b="1" i="0" u="none" strike="noStrike" kern="1200" baseline="0">
                    <a:solidFill>
                      <a:schemeClr val="tx2"/>
                    </a:solidFill>
                    <a:latin typeface="Overpass" panose="00000500000000000000"/>
                    <a:ea typeface="+mn-ea"/>
                    <a:cs typeface="Arial" panose="020B0604020202020204" pitchFamily="34" charset="0"/>
                  </a:defRPr>
                </a:pPr>
                <a:endParaRPr lang="en-BE"/>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'Index and Properties 2018 '!$E$11:$E$30</c:f>
              <c:strCache>
                <c:ptCount val="2"/>
                <c:pt idx="1">
                  <c:v>Source: Sept 2019 MSB</c:v>
                </c:pt>
              </c:strCache>
            </c:strRef>
          </c:cat>
          <c:val>
            <c:numRef>
              <c:f>'Index and Properties 2018 '!$D$33:$D$41</c:f>
              <c:numCache>
                <c:formatCode>0%</c:formatCode>
                <c:ptCount val="9"/>
                <c:pt idx="0">
                  <c:v>0.27</c:v>
                </c:pt>
                <c:pt idx="1">
                  <c:v>0.3</c:v>
                </c:pt>
                <c:pt idx="2">
                  <c:v>0.24</c:v>
                </c:pt>
                <c:pt idx="3">
                  <c:v>0.05</c:v>
                </c:pt>
                <c:pt idx="4">
                  <c:v>0.03</c:v>
                </c:pt>
                <c:pt idx="5">
                  <c:v>0.01</c:v>
                </c:pt>
                <c:pt idx="6">
                  <c:v>0.04</c:v>
                </c:pt>
                <c:pt idx="7">
                  <c:v>0.02</c:v>
                </c:pt>
                <c:pt idx="8">
                  <c:v>0.03</c:v>
                </c:pt>
              </c:numCache>
            </c:numRef>
          </c:val>
          <c:extLst>
            <c:ext xmlns:c16="http://schemas.microsoft.com/office/drawing/2014/chart" uri="{C3380CC4-5D6E-409C-BE32-E72D297353CC}">
              <c16:uniqueId val="{00000012-5DED-4784-8995-3142425320B6}"/>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Loan-to-Value vs Weighted Coupon Rate Bonds</a:t>
            </a:r>
          </a:p>
        </c:rich>
      </c:tx>
      <c:overlay val="0"/>
    </c:title>
    <c:autoTitleDeleted val="0"/>
    <c:plotArea>
      <c:layout>
        <c:manualLayout>
          <c:layoutTarget val="inner"/>
          <c:xMode val="edge"/>
          <c:yMode val="edge"/>
          <c:x val="0.15369713620657521"/>
          <c:y val="0.13091147087099561"/>
          <c:w val="0.70541363993234518"/>
          <c:h val="0.6047802757176548"/>
        </c:manualLayout>
      </c:layout>
      <c:lineChart>
        <c:grouping val="standard"/>
        <c:varyColors val="0"/>
        <c:ser>
          <c:idx val="1"/>
          <c:order val="1"/>
          <c:tx>
            <c:strRef>
              <c:f>LTV!$W$27</c:f>
              <c:strCache>
                <c:ptCount val="1"/>
                <c:pt idx="0">
                  <c:v>LTV</c:v>
                </c:pt>
              </c:strCache>
            </c:strRef>
          </c:tx>
          <c:spPr>
            <a:ln>
              <a:solidFill>
                <a:schemeClr val="tx2"/>
              </a:solidFill>
            </a:ln>
          </c:spPr>
          <c:marker>
            <c:symbol val="circle"/>
            <c:size val="5"/>
            <c:spPr>
              <a:solidFill>
                <a:srgbClr val="EBA61C"/>
              </a:solidFill>
              <a:ln w="31750">
                <a:solidFill>
                  <a:srgbClr val="EBA61C"/>
                </a:solidFill>
              </a:ln>
            </c:spPr>
          </c:marker>
          <c:cat>
            <c:numRef>
              <c:f>LTV!$Y$26:$BV$26</c:f>
              <c:numCache>
                <c:formatCode>mmm\-yy</c:formatCode>
                <c:ptCount val="50"/>
                <c:pt idx="0">
                  <c:v>43983</c:v>
                </c:pt>
                <c:pt idx="1">
                  <c:v>43952</c:v>
                </c:pt>
                <c:pt idx="2">
                  <c:v>43922</c:v>
                </c:pt>
                <c:pt idx="3">
                  <c:v>43891</c:v>
                </c:pt>
                <c:pt idx="4">
                  <c:v>43862</c:v>
                </c:pt>
                <c:pt idx="5">
                  <c:v>43831</c:v>
                </c:pt>
                <c:pt idx="6">
                  <c:v>43800</c:v>
                </c:pt>
                <c:pt idx="7">
                  <c:v>43770</c:v>
                </c:pt>
                <c:pt idx="8">
                  <c:v>43739</c:v>
                </c:pt>
                <c:pt idx="9">
                  <c:v>43709</c:v>
                </c:pt>
                <c:pt idx="10">
                  <c:v>43678</c:v>
                </c:pt>
                <c:pt idx="11">
                  <c:v>43647</c:v>
                </c:pt>
                <c:pt idx="12">
                  <c:v>43617</c:v>
                </c:pt>
                <c:pt idx="13">
                  <c:v>43586</c:v>
                </c:pt>
                <c:pt idx="14">
                  <c:v>43556</c:v>
                </c:pt>
                <c:pt idx="15">
                  <c:v>43525</c:v>
                </c:pt>
                <c:pt idx="16">
                  <c:v>43435</c:v>
                </c:pt>
                <c:pt idx="17">
                  <c:v>43344</c:v>
                </c:pt>
                <c:pt idx="18">
                  <c:v>43252</c:v>
                </c:pt>
                <c:pt idx="19">
                  <c:v>43160</c:v>
                </c:pt>
                <c:pt idx="20">
                  <c:v>43070</c:v>
                </c:pt>
                <c:pt idx="21">
                  <c:v>42979</c:v>
                </c:pt>
                <c:pt idx="22">
                  <c:v>42887</c:v>
                </c:pt>
                <c:pt idx="23">
                  <c:v>42795</c:v>
                </c:pt>
                <c:pt idx="24">
                  <c:v>42705</c:v>
                </c:pt>
                <c:pt idx="25">
                  <c:v>42614</c:v>
                </c:pt>
                <c:pt idx="26">
                  <c:v>42522</c:v>
                </c:pt>
                <c:pt idx="27">
                  <c:v>42430</c:v>
                </c:pt>
                <c:pt idx="28">
                  <c:v>42339</c:v>
                </c:pt>
                <c:pt idx="29">
                  <c:v>42248</c:v>
                </c:pt>
                <c:pt idx="30">
                  <c:v>42156</c:v>
                </c:pt>
                <c:pt idx="31">
                  <c:v>42064</c:v>
                </c:pt>
                <c:pt idx="32">
                  <c:v>41974</c:v>
                </c:pt>
                <c:pt idx="33">
                  <c:v>41883</c:v>
                </c:pt>
                <c:pt idx="34">
                  <c:v>41791</c:v>
                </c:pt>
                <c:pt idx="35">
                  <c:v>41699</c:v>
                </c:pt>
                <c:pt idx="36">
                  <c:v>41609</c:v>
                </c:pt>
                <c:pt idx="37">
                  <c:v>41518</c:v>
                </c:pt>
                <c:pt idx="38">
                  <c:v>41426</c:v>
                </c:pt>
                <c:pt idx="39">
                  <c:v>41334</c:v>
                </c:pt>
                <c:pt idx="40">
                  <c:v>41244</c:v>
                </c:pt>
                <c:pt idx="41">
                  <c:v>41153</c:v>
                </c:pt>
                <c:pt idx="42">
                  <c:v>41061</c:v>
                </c:pt>
                <c:pt idx="43">
                  <c:v>40969</c:v>
                </c:pt>
                <c:pt idx="44">
                  <c:v>40878</c:v>
                </c:pt>
                <c:pt idx="45">
                  <c:v>40787</c:v>
                </c:pt>
                <c:pt idx="46">
                  <c:v>40695</c:v>
                </c:pt>
                <c:pt idx="47">
                  <c:v>40603</c:v>
                </c:pt>
                <c:pt idx="48">
                  <c:v>40513</c:v>
                </c:pt>
                <c:pt idx="49">
                  <c:v>40148</c:v>
                </c:pt>
              </c:numCache>
            </c:numRef>
          </c:cat>
          <c:val>
            <c:numRef>
              <c:f>LTV!$Y$27:$BV$27</c:f>
              <c:numCache>
                <c:formatCode>0.0000</c:formatCode>
                <c:ptCount val="50"/>
                <c:pt idx="0">
                  <c:v>0.3725891755642729</c:v>
                </c:pt>
                <c:pt idx="1">
                  <c:v>0.37035252629995846</c:v>
                </c:pt>
                <c:pt idx="2">
                  <c:v>0.36416845391569186</c:v>
                </c:pt>
                <c:pt idx="3">
                  <c:v>0.36239619042554583</c:v>
                </c:pt>
                <c:pt idx="4">
                  <c:v>0.36527490291699116</c:v>
                </c:pt>
                <c:pt idx="5">
                  <c:v>0.36780915719738055</c:v>
                </c:pt>
                <c:pt idx="6">
                  <c:v>0.36809999999999998</c:v>
                </c:pt>
                <c:pt idx="7">
                  <c:v>0.36549999999999999</c:v>
                </c:pt>
                <c:pt idx="8">
                  <c:v>0.36696320365808266</c:v>
                </c:pt>
                <c:pt idx="9">
                  <c:v>0.36627880311935096</c:v>
                </c:pt>
                <c:pt idx="10">
                  <c:v>0.37008910713797899</c:v>
                </c:pt>
                <c:pt idx="11">
                  <c:v>0.37019315896786203</c:v>
                </c:pt>
                <c:pt idx="12">
                  <c:v>0.37134203393616089</c:v>
                </c:pt>
                <c:pt idx="13">
                  <c:v>0.36578390439467512</c:v>
                </c:pt>
                <c:pt idx="14" formatCode="General">
                  <c:v>0.36730000000000002</c:v>
                </c:pt>
                <c:pt idx="15" formatCode="General">
                  <c:v>0.37</c:v>
                </c:pt>
                <c:pt idx="16" formatCode="General">
                  <c:v>0.37590000000000001</c:v>
                </c:pt>
                <c:pt idx="17" formatCode="General">
                  <c:v>0.37580000000000002</c:v>
                </c:pt>
                <c:pt idx="18" formatCode="General">
                  <c:v>0.37190000000000001</c:v>
                </c:pt>
                <c:pt idx="19" formatCode="General">
                  <c:v>0.37</c:v>
                </c:pt>
                <c:pt idx="20" formatCode="General">
                  <c:v>0.36770000000000003</c:v>
                </c:pt>
                <c:pt idx="21" formatCode="General">
                  <c:v>0.36919999999999997</c:v>
                </c:pt>
                <c:pt idx="22" formatCode="General">
                  <c:v>0.36770000000000003</c:v>
                </c:pt>
                <c:pt idx="23" formatCode="General">
                  <c:v>0.3765</c:v>
                </c:pt>
                <c:pt idx="24" formatCode="General">
                  <c:v>0.38190000000000002</c:v>
                </c:pt>
                <c:pt idx="25" formatCode="General">
                  <c:v>0.38400000000000001</c:v>
                </c:pt>
                <c:pt idx="26" formatCode="General">
                  <c:v>0.3745</c:v>
                </c:pt>
                <c:pt idx="27" formatCode="General">
                  <c:v>0.38019999999999998</c:v>
                </c:pt>
                <c:pt idx="28" formatCode="General">
                  <c:v>0.37490000000000001</c:v>
                </c:pt>
                <c:pt idx="29" formatCode="General">
                  <c:v>0.38269999999999998</c:v>
                </c:pt>
                <c:pt idx="30" formatCode="General">
                  <c:v>0.38679999999999998</c:v>
                </c:pt>
                <c:pt idx="31" formatCode="General">
                  <c:v>0.4098</c:v>
                </c:pt>
                <c:pt idx="32" formatCode="General">
                  <c:v>0.41889999999999999</c:v>
                </c:pt>
                <c:pt idx="33" formatCode="General">
                  <c:v>0.41849999999999998</c:v>
                </c:pt>
                <c:pt idx="34" formatCode="General">
                  <c:v>0.41799999999999998</c:v>
                </c:pt>
                <c:pt idx="35" formatCode="General">
                  <c:v>0.42030000000000001</c:v>
                </c:pt>
                <c:pt idx="36" formatCode="General">
                  <c:v>0.42120000000000002</c:v>
                </c:pt>
                <c:pt idx="37" formatCode="General">
                  <c:v>0.4178</c:v>
                </c:pt>
                <c:pt idx="38" formatCode="General">
                  <c:v>0.41439999999999999</c:v>
                </c:pt>
                <c:pt idx="39" formatCode="General">
                  <c:v>0.42670000000000002</c:v>
                </c:pt>
                <c:pt idx="40" formatCode="General">
                  <c:v>0.43020000000000003</c:v>
                </c:pt>
                <c:pt idx="41" formatCode="General">
                  <c:v>0.43290000000000001</c:v>
                </c:pt>
                <c:pt idx="42" formatCode="General">
                  <c:v>0.43030000000000002</c:v>
                </c:pt>
                <c:pt idx="43" formatCode="General">
                  <c:v>0.43169999999999997</c:v>
                </c:pt>
                <c:pt idx="44" formatCode="General">
                  <c:v>0.437</c:v>
                </c:pt>
                <c:pt idx="45" formatCode="General">
                  <c:v>0.42849999999999999</c:v>
                </c:pt>
                <c:pt idx="46" formatCode="General">
                  <c:v>0.43219999999999997</c:v>
                </c:pt>
                <c:pt idx="47" formatCode="General">
                  <c:v>0.43790000000000001</c:v>
                </c:pt>
                <c:pt idx="48" formatCode="General">
                  <c:v>0.43990000000000001</c:v>
                </c:pt>
                <c:pt idx="49" formatCode="General">
                  <c:v>0.45929999999999999</c:v>
                </c:pt>
              </c:numCache>
            </c:numRef>
          </c:val>
          <c:smooth val="0"/>
          <c:extLst>
            <c:ext xmlns:c16="http://schemas.microsoft.com/office/drawing/2014/chart" uri="{C3380CC4-5D6E-409C-BE32-E72D297353CC}">
              <c16:uniqueId val="{00000000-000B-49D9-A50F-87E2F44E0490}"/>
            </c:ext>
          </c:extLst>
        </c:ser>
        <c:dLbls>
          <c:showLegendKey val="0"/>
          <c:showVal val="0"/>
          <c:showCatName val="0"/>
          <c:showSerName val="0"/>
          <c:showPercent val="0"/>
          <c:showBubbleSize val="0"/>
        </c:dLbls>
        <c:marker val="1"/>
        <c:smooth val="0"/>
        <c:axId val="232004608"/>
        <c:axId val="232014976"/>
      </c:lineChart>
      <c:lineChart>
        <c:grouping val="standard"/>
        <c:varyColors val="0"/>
        <c:ser>
          <c:idx val="0"/>
          <c:order val="0"/>
          <c:tx>
            <c:strRef>
              <c:f>LTV!$W$32</c:f>
              <c:strCache>
                <c:ptCount val="1"/>
                <c:pt idx="0">
                  <c:v>Weighted Coupon Rate Bonds</c:v>
                </c:pt>
              </c:strCache>
            </c:strRef>
          </c:tx>
          <c:spPr>
            <a:ln>
              <a:noFill/>
            </a:ln>
          </c:spPr>
          <c:marker>
            <c:spPr>
              <a:solidFill>
                <a:srgbClr val="69AAF3"/>
              </a:solidFill>
              <a:ln w="38100">
                <a:solidFill>
                  <a:srgbClr val="69AAF3"/>
                </a:solidFill>
              </a:ln>
            </c:spPr>
          </c:marker>
          <c:cat>
            <c:numRef>
              <c:f>LTV!$Y$26:$BV$26</c:f>
              <c:numCache>
                <c:formatCode>mmm\-yy</c:formatCode>
                <c:ptCount val="50"/>
                <c:pt idx="0">
                  <c:v>43983</c:v>
                </c:pt>
                <c:pt idx="1">
                  <c:v>43952</c:v>
                </c:pt>
                <c:pt idx="2">
                  <c:v>43922</c:v>
                </c:pt>
                <c:pt idx="3">
                  <c:v>43891</c:v>
                </c:pt>
                <c:pt idx="4">
                  <c:v>43862</c:v>
                </c:pt>
                <c:pt idx="5">
                  <c:v>43831</c:v>
                </c:pt>
                <c:pt idx="6">
                  <c:v>43800</c:v>
                </c:pt>
                <c:pt idx="7">
                  <c:v>43770</c:v>
                </c:pt>
                <c:pt idx="8">
                  <c:v>43739</c:v>
                </c:pt>
                <c:pt idx="9">
                  <c:v>43709</c:v>
                </c:pt>
                <c:pt idx="10">
                  <c:v>43678</c:v>
                </c:pt>
                <c:pt idx="11">
                  <c:v>43647</c:v>
                </c:pt>
                <c:pt idx="12">
                  <c:v>43617</c:v>
                </c:pt>
                <c:pt idx="13">
                  <c:v>43586</c:v>
                </c:pt>
                <c:pt idx="14">
                  <c:v>43556</c:v>
                </c:pt>
                <c:pt idx="15">
                  <c:v>43525</c:v>
                </c:pt>
                <c:pt idx="16">
                  <c:v>43435</c:v>
                </c:pt>
                <c:pt idx="17">
                  <c:v>43344</c:v>
                </c:pt>
                <c:pt idx="18">
                  <c:v>43252</c:v>
                </c:pt>
                <c:pt idx="19">
                  <c:v>43160</c:v>
                </c:pt>
                <c:pt idx="20">
                  <c:v>43070</c:v>
                </c:pt>
                <c:pt idx="21">
                  <c:v>42979</c:v>
                </c:pt>
                <c:pt idx="22">
                  <c:v>42887</c:v>
                </c:pt>
                <c:pt idx="23">
                  <c:v>42795</c:v>
                </c:pt>
                <c:pt idx="24">
                  <c:v>42705</c:v>
                </c:pt>
                <c:pt idx="25">
                  <c:v>42614</c:v>
                </c:pt>
                <c:pt idx="26">
                  <c:v>42522</c:v>
                </c:pt>
                <c:pt idx="27">
                  <c:v>42430</c:v>
                </c:pt>
                <c:pt idx="28">
                  <c:v>42339</c:v>
                </c:pt>
                <c:pt idx="29">
                  <c:v>42248</c:v>
                </c:pt>
                <c:pt idx="30">
                  <c:v>42156</c:v>
                </c:pt>
                <c:pt idx="31">
                  <c:v>42064</c:v>
                </c:pt>
                <c:pt idx="32">
                  <c:v>41974</c:v>
                </c:pt>
                <c:pt idx="33">
                  <c:v>41883</c:v>
                </c:pt>
                <c:pt idx="34">
                  <c:v>41791</c:v>
                </c:pt>
                <c:pt idx="35">
                  <c:v>41699</c:v>
                </c:pt>
                <c:pt idx="36">
                  <c:v>41609</c:v>
                </c:pt>
                <c:pt idx="37">
                  <c:v>41518</c:v>
                </c:pt>
                <c:pt idx="38">
                  <c:v>41426</c:v>
                </c:pt>
                <c:pt idx="39">
                  <c:v>41334</c:v>
                </c:pt>
                <c:pt idx="40">
                  <c:v>41244</c:v>
                </c:pt>
                <c:pt idx="41">
                  <c:v>41153</c:v>
                </c:pt>
                <c:pt idx="42">
                  <c:v>41061</c:v>
                </c:pt>
                <c:pt idx="43">
                  <c:v>40969</c:v>
                </c:pt>
                <c:pt idx="44">
                  <c:v>40878</c:v>
                </c:pt>
                <c:pt idx="45">
                  <c:v>40787</c:v>
                </c:pt>
                <c:pt idx="46">
                  <c:v>40695</c:v>
                </c:pt>
                <c:pt idx="47">
                  <c:v>40603</c:v>
                </c:pt>
                <c:pt idx="48">
                  <c:v>40513</c:v>
                </c:pt>
                <c:pt idx="49">
                  <c:v>40148</c:v>
                </c:pt>
              </c:numCache>
            </c:numRef>
          </c:cat>
          <c:val>
            <c:numRef>
              <c:f>LTV!$Y$32:$BV$32</c:f>
              <c:numCache>
                <c:formatCode>General</c:formatCode>
                <c:ptCount val="50"/>
                <c:pt idx="0" formatCode="0.00%">
                  <c:v>2.0617618002736867E-2</c:v>
                </c:pt>
                <c:pt idx="3" formatCode="0.00%">
                  <c:v>2.2275E-2</c:v>
                </c:pt>
                <c:pt idx="6" formatCode="0.00%">
                  <c:v>1.804696776994056E-2</c:v>
                </c:pt>
                <c:pt idx="8" formatCode="0.00%">
                  <c:v>1.8367701474354344E-2</c:v>
                </c:pt>
                <c:pt idx="11" formatCode="0.00%">
                  <c:v>2.0975319333681696E-2</c:v>
                </c:pt>
                <c:pt idx="14" formatCode="0.00%">
                  <c:v>2.2179577384828102E-2</c:v>
                </c:pt>
                <c:pt idx="16" formatCode="0.00%">
                  <c:v>2.2186996212804136E-2</c:v>
                </c:pt>
                <c:pt idx="20" formatCode="0.00%">
                  <c:v>1.7336088662498951E-2</c:v>
                </c:pt>
                <c:pt idx="24" formatCode="0.00%">
                  <c:v>1.6856396360943909E-2</c:v>
                </c:pt>
                <c:pt idx="28" formatCode="0.00%">
                  <c:v>2.080585651351443E-2</c:v>
                </c:pt>
                <c:pt idx="32" formatCode="0.00%">
                  <c:v>2.2285404115253465E-2</c:v>
                </c:pt>
                <c:pt idx="36" formatCode="0.00%">
                  <c:v>3.1250778573916331E-2</c:v>
                </c:pt>
                <c:pt idx="40" formatCode="0.00%">
                  <c:v>3.1417547559400301E-2</c:v>
                </c:pt>
                <c:pt idx="44" formatCode="0.00%">
                  <c:v>3.9765409524133793E-2</c:v>
                </c:pt>
                <c:pt idx="48" formatCode="0.00%">
                  <c:v>3.8397688405907904E-2</c:v>
                </c:pt>
                <c:pt idx="49" formatCode="0.00%">
                  <c:v>4.6926729413448484E-2</c:v>
                </c:pt>
              </c:numCache>
            </c:numRef>
          </c:val>
          <c:smooth val="0"/>
          <c:extLst>
            <c:ext xmlns:c16="http://schemas.microsoft.com/office/drawing/2014/chart" uri="{C3380CC4-5D6E-409C-BE32-E72D297353CC}">
              <c16:uniqueId val="{00000001-000B-49D9-A50F-87E2F44E0490}"/>
            </c:ext>
          </c:extLst>
        </c:ser>
        <c:dLbls>
          <c:showLegendKey val="0"/>
          <c:showVal val="0"/>
          <c:showCatName val="0"/>
          <c:showSerName val="0"/>
          <c:showPercent val="0"/>
          <c:showBubbleSize val="0"/>
        </c:dLbls>
        <c:marker val="1"/>
        <c:smooth val="0"/>
        <c:axId val="23993088"/>
        <c:axId val="2054798880"/>
      </c:lineChart>
      <c:dateAx>
        <c:axId val="232004608"/>
        <c:scaling>
          <c:orientation val="minMax"/>
          <c:max val="44012"/>
          <c:min val="40724"/>
        </c:scaling>
        <c:delete val="0"/>
        <c:axPos val="b"/>
        <c:numFmt formatCode="mmm\-yy" sourceLinked="1"/>
        <c:majorTickMark val="none"/>
        <c:minorTickMark val="none"/>
        <c:tickLblPos val="nextTo"/>
        <c:crossAx val="232014976"/>
        <c:crossesAt val="0.30000000000000004"/>
        <c:auto val="0"/>
        <c:lblOffset val="100"/>
        <c:baseTimeUnit val="months"/>
        <c:majorUnit val="1"/>
        <c:majorTimeUnit val="years"/>
      </c:dateAx>
      <c:valAx>
        <c:axId val="232014976"/>
        <c:scaling>
          <c:orientation val="minMax"/>
          <c:max val="0.5"/>
          <c:min val="0.30000000000000004"/>
        </c:scaling>
        <c:delete val="0"/>
        <c:axPos val="l"/>
        <c:majorGridlines/>
        <c:title>
          <c:tx>
            <c:rich>
              <a:bodyPr rot="-5400000" vert="horz"/>
              <a:lstStyle/>
              <a:p>
                <a:pPr>
                  <a:defRPr/>
                </a:pPr>
                <a:r>
                  <a:rPr lang="en-US"/>
                  <a:t>Loan-to-Value Developed Europe</a:t>
                </a:r>
              </a:p>
            </c:rich>
          </c:tx>
          <c:layout>
            <c:manualLayout>
              <c:xMode val="edge"/>
              <c:yMode val="edge"/>
              <c:x val="1.0911974732334418E-2"/>
              <c:y val="0.33082108272166588"/>
            </c:manualLayout>
          </c:layout>
          <c:overlay val="0"/>
        </c:title>
        <c:numFmt formatCode="#,###%" sourceLinked="0"/>
        <c:majorTickMark val="none"/>
        <c:minorTickMark val="none"/>
        <c:tickLblPos val="nextTo"/>
        <c:spPr>
          <a:ln w="9525">
            <a:noFill/>
          </a:ln>
        </c:spPr>
        <c:crossAx val="232004608"/>
        <c:crosses val="autoZero"/>
        <c:crossBetween val="between"/>
        <c:majorUnit val="2.5000000000000012E-2"/>
      </c:valAx>
      <c:valAx>
        <c:axId val="2054798880"/>
        <c:scaling>
          <c:orientation val="minMax"/>
        </c:scaling>
        <c:delete val="0"/>
        <c:axPos val="r"/>
        <c:numFmt formatCode="0.0%" sourceLinked="0"/>
        <c:majorTickMark val="out"/>
        <c:minorTickMark val="none"/>
        <c:tickLblPos val="nextTo"/>
        <c:crossAx val="23993088"/>
        <c:crosses val="max"/>
        <c:crossBetween val="between"/>
      </c:valAx>
      <c:dateAx>
        <c:axId val="23993088"/>
        <c:scaling>
          <c:orientation val="minMax"/>
        </c:scaling>
        <c:delete val="1"/>
        <c:axPos val="b"/>
        <c:numFmt formatCode="mmm\-yy" sourceLinked="1"/>
        <c:majorTickMark val="out"/>
        <c:minorTickMark val="none"/>
        <c:tickLblPos val="nextTo"/>
        <c:crossAx val="2054798880"/>
        <c:crosses val="autoZero"/>
        <c:auto val="1"/>
        <c:lblOffset val="100"/>
        <c:baseTimeUnit val="months"/>
        <c:majorUnit val="1"/>
        <c:minorUnit val="1"/>
      </c:dateAx>
    </c:plotArea>
    <c:legend>
      <c:legendPos val="b"/>
      <c:overlay val="0"/>
    </c:legend>
    <c:plotVisOnly val="1"/>
    <c:dispBlanksAs val="gap"/>
    <c:showDLblsOverMax val="0"/>
  </c:chart>
  <c:spPr>
    <a:ln>
      <a:noFill/>
    </a:ln>
  </c:spPr>
  <c:txPr>
    <a:bodyPr/>
    <a:lstStyle/>
    <a:p>
      <a:pPr>
        <a:defRPr sz="1050">
          <a:solidFill>
            <a:srgbClr val="12497F"/>
          </a:solidFill>
          <a:latin typeface="Overpass" panose="00000500000000000000"/>
        </a:defRPr>
      </a:pPr>
      <a:endParaRPr lang="en-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23747988666626E-2"/>
          <c:y val="0.10963421254586379"/>
          <c:w val="0.87127797493550541"/>
          <c:h val="0.75084091361842942"/>
        </c:manualLayout>
      </c:layout>
      <c:barChart>
        <c:barDir val="col"/>
        <c:grouping val="stacked"/>
        <c:varyColors val="0"/>
        <c:ser>
          <c:idx val="0"/>
          <c:order val="0"/>
          <c:tx>
            <c:strRef>
              <c:f>'Equity rights &amp; cost of debt'!$B$63</c:f>
              <c:strCache>
                <c:ptCount val="1"/>
                <c:pt idx="0">
                  <c:v>Equity &amp; rights Issue</c:v>
                </c:pt>
              </c:strCache>
            </c:strRef>
          </c:tx>
          <c:spPr>
            <a:solidFill>
              <a:srgbClr val="12497F"/>
            </a:solidFill>
          </c:spPr>
          <c:invertIfNegative val="0"/>
          <c:cat>
            <c:numRef>
              <c:f>'Equity rights &amp; cost of debt'!$C$62:$BI$62</c:f>
              <c:numCache>
                <c:formatCode>General</c:formatCode>
                <c:ptCount val="59"/>
                <c:pt idx="0">
                  <c:v>2001</c:v>
                </c:pt>
                <c:pt idx="3">
                  <c:v>2002</c:v>
                </c:pt>
                <c:pt idx="6">
                  <c:v>2003</c:v>
                </c:pt>
                <c:pt idx="9">
                  <c:v>2004</c:v>
                </c:pt>
                <c:pt idx="12">
                  <c:v>2005</c:v>
                </c:pt>
                <c:pt idx="15">
                  <c:v>2006</c:v>
                </c:pt>
                <c:pt idx="18">
                  <c:v>2007</c:v>
                </c:pt>
                <c:pt idx="21">
                  <c:v>2008</c:v>
                </c:pt>
                <c:pt idx="24">
                  <c:v>2009</c:v>
                </c:pt>
                <c:pt idx="27">
                  <c:v>2010</c:v>
                </c:pt>
                <c:pt idx="30">
                  <c:v>2011</c:v>
                </c:pt>
                <c:pt idx="33">
                  <c:v>2012</c:v>
                </c:pt>
                <c:pt idx="36">
                  <c:v>2013</c:v>
                </c:pt>
                <c:pt idx="39">
                  <c:v>2014</c:v>
                </c:pt>
                <c:pt idx="42">
                  <c:v>2015</c:v>
                </c:pt>
                <c:pt idx="45">
                  <c:v>2016</c:v>
                </c:pt>
                <c:pt idx="48">
                  <c:v>2017</c:v>
                </c:pt>
                <c:pt idx="51">
                  <c:v>2018</c:v>
                </c:pt>
                <c:pt idx="54">
                  <c:v>2019</c:v>
                </c:pt>
                <c:pt idx="57">
                  <c:v>2020</c:v>
                </c:pt>
              </c:numCache>
            </c:numRef>
          </c:cat>
          <c:val>
            <c:numRef>
              <c:f>'Equity rights &amp; cost of debt'!$C$63:$BI$63</c:f>
              <c:numCache>
                <c:formatCode>_(* #,##0.00_);_(* \(#,##0.00\);_(* "-"??_);_(@_)</c:formatCode>
                <c:ptCount val="59"/>
                <c:pt idx="0">
                  <c:v>0</c:v>
                </c:pt>
                <c:pt idx="1">
                  <c:v>0.25219683553094602</c:v>
                </c:pt>
                <c:pt idx="2">
                  <c:v>0</c:v>
                </c:pt>
                <c:pt idx="3">
                  <c:v>0</c:v>
                </c:pt>
                <c:pt idx="4">
                  <c:v>0.73689498245833285</c:v>
                </c:pt>
                <c:pt idx="5">
                  <c:v>0</c:v>
                </c:pt>
                <c:pt idx="6">
                  <c:v>0</c:v>
                </c:pt>
                <c:pt idx="7">
                  <c:v>0.35900300164017052</c:v>
                </c:pt>
                <c:pt idx="8">
                  <c:v>0</c:v>
                </c:pt>
                <c:pt idx="9">
                  <c:v>0</c:v>
                </c:pt>
                <c:pt idx="10">
                  <c:v>0.76685349078884468</c:v>
                </c:pt>
                <c:pt idx="11">
                  <c:v>0</c:v>
                </c:pt>
                <c:pt idx="12">
                  <c:v>0</c:v>
                </c:pt>
                <c:pt idx="13">
                  <c:v>2.976831214990979</c:v>
                </c:pt>
                <c:pt idx="14">
                  <c:v>0</c:v>
                </c:pt>
                <c:pt idx="15">
                  <c:v>0</c:v>
                </c:pt>
                <c:pt idx="16">
                  <c:v>6.0707019234701356</c:v>
                </c:pt>
                <c:pt idx="17">
                  <c:v>0</c:v>
                </c:pt>
                <c:pt idx="18">
                  <c:v>0</c:v>
                </c:pt>
                <c:pt idx="19">
                  <c:v>5.9286210878594305</c:v>
                </c:pt>
                <c:pt idx="20">
                  <c:v>0</c:v>
                </c:pt>
                <c:pt idx="21">
                  <c:v>0</c:v>
                </c:pt>
                <c:pt idx="22">
                  <c:v>0.89888620634506422</c:v>
                </c:pt>
                <c:pt idx="23">
                  <c:v>0</c:v>
                </c:pt>
                <c:pt idx="24">
                  <c:v>0</c:v>
                </c:pt>
                <c:pt idx="25">
                  <c:v>7.4225550406217318</c:v>
                </c:pt>
                <c:pt idx="26">
                  <c:v>0</c:v>
                </c:pt>
                <c:pt idx="27">
                  <c:v>0</c:v>
                </c:pt>
                <c:pt idx="28">
                  <c:v>1.8299674575665268</c:v>
                </c:pt>
                <c:pt idx="29">
                  <c:v>0</c:v>
                </c:pt>
                <c:pt idx="30">
                  <c:v>0</c:v>
                </c:pt>
                <c:pt idx="31">
                  <c:v>1.6695442905086502</c:v>
                </c:pt>
                <c:pt idx="32">
                  <c:v>0</c:v>
                </c:pt>
                <c:pt idx="33">
                  <c:v>0</c:v>
                </c:pt>
                <c:pt idx="34">
                  <c:v>2.39944227275</c:v>
                </c:pt>
                <c:pt idx="35">
                  <c:v>0</c:v>
                </c:pt>
                <c:pt idx="36">
                  <c:v>0</c:v>
                </c:pt>
                <c:pt idx="37">
                  <c:v>2.80666631666569</c:v>
                </c:pt>
                <c:pt idx="38">
                  <c:v>0</c:v>
                </c:pt>
                <c:pt idx="39">
                  <c:v>0</c:v>
                </c:pt>
                <c:pt idx="40">
                  <c:v>7.5323157253558497</c:v>
                </c:pt>
                <c:pt idx="41">
                  <c:v>0</c:v>
                </c:pt>
                <c:pt idx="42">
                  <c:v>0</c:v>
                </c:pt>
                <c:pt idx="43">
                  <c:v>9.992545741493533</c:v>
                </c:pt>
                <c:pt idx="44">
                  <c:v>0</c:v>
                </c:pt>
                <c:pt idx="45">
                  <c:v>0</c:v>
                </c:pt>
                <c:pt idx="46">
                  <c:v>4.1571939999999996</c:v>
                </c:pt>
                <c:pt idx="48">
                  <c:v>0</c:v>
                </c:pt>
                <c:pt idx="49">
                  <c:v>7.8096178702566874</c:v>
                </c:pt>
                <c:pt idx="51">
                  <c:v>0</c:v>
                </c:pt>
                <c:pt idx="52">
                  <c:v>4.8487412114858106</c:v>
                </c:pt>
                <c:pt idx="54">
                  <c:v>0</c:v>
                </c:pt>
                <c:pt idx="55">
                  <c:v>5.93009456296347</c:v>
                </c:pt>
                <c:pt idx="57">
                  <c:v>0</c:v>
                </c:pt>
                <c:pt idx="58" formatCode="#,##0.00">
                  <c:v>2.28050259694677</c:v>
                </c:pt>
              </c:numCache>
            </c:numRef>
          </c:val>
          <c:extLst>
            <c:ext xmlns:c16="http://schemas.microsoft.com/office/drawing/2014/chart" uri="{C3380CC4-5D6E-409C-BE32-E72D297353CC}">
              <c16:uniqueId val="{00000000-6001-41F9-9ED0-CDCDE4636465}"/>
            </c:ext>
          </c:extLst>
        </c:ser>
        <c:ser>
          <c:idx val="1"/>
          <c:order val="1"/>
          <c:tx>
            <c:strRef>
              <c:f>'Equity rights &amp; cost of debt'!$B$64</c:f>
              <c:strCache>
                <c:ptCount val="1"/>
                <c:pt idx="0">
                  <c:v>IPO Fast Track</c:v>
                </c:pt>
              </c:strCache>
            </c:strRef>
          </c:tx>
          <c:spPr>
            <a:solidFill>
              <a:srgbClr val="69AAF3"/>
            </a:solidFill>
            <a:ln>
              <a:solidFill>
                <a:srgbClr val="69AAF3"/>
              </a:solidFill>
            </a:ln>
          </c:spPr>
          <c:invertIfNegative val="0"/>
          <c:cat>
            <c:numRef>
              <c:f>'Equity rights &amp; cost of debt'!$C$62:$BI$62</c:f>
              <c:numCache>
                <c:formatCode>General</c:formatCode>
                <c:ptCount val="59"/>
                <c:pt idx="0">
                  <c:v>2001</c:v>
                </c:pt>
                <c:pt idx="3">
                  <c:v>2002</c:v>
                </c:pt>
                <c:pt idx="6">
                  <c:v>2003</c:v>
                </c:pt>
                <c:pt idx="9">
                  <c:v>2004</c:v>
                </c:pt>
                <c:pt idx="12">
                  <c:v>2005</c:v>
                </c:pt>
                <c:pt idx="15">
                  <c:v>2006</c:v>
                </c:pt>
                <c:pt idx="18">
                  <c:v>2007</c:v>
                </c:pt>
                <c:pt idx="21">
                  <c:v>2008</c:v>
                </c:pt>
                <c:pt idx="24">
                  <c:v>2009</c:v>
                </c:pt>
                <c:pt idx="27">
                  <c:v>2010</c:v>
                </c:pt>
                <c:pt idx="30">
                  <c:v>2011</c:v>
                </c:pt>
                <c:pt idx="33">
                  <c:v>2012</c:v>
                </c:pt>
                <c:pt idx="36">
                  <c:v>2013</c:v>
                </c:pt>
                <c:pt idx="39">
                  <c:v>2014</c:v>
                </c:pt>
                <c:pt idx="42">
                  <c:v>2015</c:v>
                </c:pt>
                <c:pt idx="45">
                  <c:v>2016</c:v>
                </c:pt>
                <c:pt idx="48">
                  <c:v>2017</c:v>
                </c:pt>
                <c:pt idx="51">
                  <c:v>2018</c:v>
                </c:pt>
                <c:pt idx="54">
                  <c:v>2019</c:v>
                </c:pt>
                <c:pt idx="57">
                  <c:v>2020</c:v>
                </c:pt>
              </c:numCache>
            </c:numRef>
          </c:cat>
          <c:val>
            <c:numRef>
              <c:f>'Equity rights &amp; cost of debt'!$C$64:$BI$64</c:f>
              <c:numCache>
                <c:formatCode>_(* #,##0.00_);_(* \(#,##0.00\);_(* "-"??_);_(@_)</c:formatCode>
                <c:ptCount val="59"/>
                <c:pt idx="0">
                  <c:v>0</c:v>
                </c:pt>
                <c:pt idx="1">
                  <c:v>0</c:v>
                </c:pt>
                <c:pt idx="2">
                  <c:v>0</c:v>
                </c:pt>
                <c:pt idx="3">
                  <c:v>0</c:v>
                </c:pt>
                <c:pt idx="4">
                  <c:v>0</c:v>
                </c:pt>
                <c:pt idx="5">
                  <c:v>0</c:v>
                </c:pt>
                <c:pt idx="6">
                  <c:v>0</c:v>
                </c:pt>
                <c:pt idx="7">
                  <c:v>0</c:v>
                </c:pt>
                <c:pt idx="8">
                  <c:v>0</c:v>
                </c:pt>
                <c:pt idx="9">
                  <c:v>0</c:v>
                </c:pt>
                <c:pt idx="10">
                  <c:v>0</c:v>
                </c:pt>
                <c:pt idx="11">
                  <c:v>0</c:v>
                </c:pt>
                <c:pt idx="12">
                  <c:v>0</c:v>
                </c:pt>
                <c:pt idx="13">
                  <c:v>0.34954099999999999</c:v>
                </c:pt>
                <c:pt idx="14">
                  <c:v>0</c:v>
                </c:pt>
                <c:pt idx="15">
                  <c:v>0</c:v>
                </c:pt>
                <c:pt idx="16">
                  <c:v>2.45072</c:v>
                </c:pt>
                <c:pt idx="17">
                  <c:v>0</c:v>
                </c:pt>
                <c:pt idx="18">
                  <c:v>0</c:v>
                </c:pt>
                <c:pt idx="19">
                  <c:v>0.43736000000000003</c:v>
                </c:pt>
                <c:pt idx="20">
                  <c:v>0</c:v>
                </c:pt>
                <c:pt idx="21">
                  <c:v>0</c:v>
                </c:pt>
                <c:pt idx="22">
                  <c:v>0</c:v>
                </c:pt>
                <c:pt idx="23">
                  <c:v>0</c:v>
                </c:pt>
                <c:pt idx="24">
                  <c:v>0</c:v>
                </c:pt>
                <c:pt idx="25">
                  <c:v>0</c:v>
                </c:pt>
                <c:pt idx="26">
                  <c:v>0</c:v>
                </c:pt>
                <c:pt idx="27">
                  <c:v>0</c:v>
                </c:pt>
                <c:pt idx="28">
                  <c:v>0</c:v>
                </c:pt>
                <c:pt idx="29">
                  <c:v>0</c:v>
                </c:pt>
                <c:pt idx="30">
                  <c:v>0</c:v>
                </c:pt>
                <c:pt idx="31">
                  <c:v>0.68154700000000001</c:v>
                </c:pt>
                <c:pt idx="32">
                  <c:v>0</c:v>
                </c:pt>
                <c:pt idx="33">
                  <c:v>0</c:v>
                </c:pt>
                <c:pt idx="34">
                  <c:v>0</c:v>
                </c:pt>
                <c:pt idx="35">
                  <c:v>0</c:v>
                </c:pt>
                <c:pt idx="36">
                  <c:v>0</c:v>
                </c:pt>
                <c:pt idx="37">
                  <c:v>1.740195768</c:v>
                </c:pt>
                <c:pt idx="38">
                  <c:v>0</c:v>
                </c:pt>
                <c:pt idx="39">
                  <c:v>0</c:v>
                </c:pt>
                <c:pt idx="40">
                  <c:v>3.9780410000000002</c:v>
                </c:pt>
                <c:pt idx="41">
                  <c:v>0</c:v>
                </c:pt>
                <c:pt idx="42">
                  <c:v>0</c:v>
                </c:pt>
                <c:pt idx="43">
                  <c:v>1.05586</c:v>
                </c:pt>
                <c:pt idx="44">
                  <c:v>0</c:v>
                </c:pt>
                <c:pt idx="45">
                  <c:v>0</c:v>
                </c:pt>
                <c:pt idx="46">
                  <c:v>0</c:v>
                </c:pt>
                <c:pt idx="48">
                  <c:v>0</c:v>
                </c:pt>
                <c:pt idx="49">
                  <c:v>0</c:v>
                </c:pt>
                <c:pt idx="51">
                  <c:v>0</c:v>
                </c:pt>
                <c:pt idx="52">
                  <c:v>0.72515200000000002</c:v>
                </c:pt>
                <c:pt idx="54">
                  <c:v>0</c:v>
                </c:pt>
                <c:pt idx="55">
                  <c:v>0</c:v>
                </c:pt>
                <c:pt idx="57">
                  <c:v>0</c:v>
                </c:pt>
                <c:pt idx="58">
                  <c:v>0</c:v>
                </c:pt>
              </c:numCache>
            </c:numRef>
          </c:val>
          <c:extLst>
            <c:ext xmlns:c16="http://schemas.microsoft.com/office/drawing/2014/chart" uri="{C3380CC4-5D6E-409C-BE32-E72D297353CC}">
              <c16:uniqueId val="{00000001-6001-41F9-9ED0-CDCDE4636465}"/>
            </c:ext>
          </c:extLst>
        </c:ser>
        <c:ser>
          <c:idx val="2"/>
          <c:order val="2"/>
          <c:tx>
            <c:strRef>
              <c:f>'Equity rights &amp; cost of debt'!$B$65</c:f>
              <c:strCache>
                <c:ptCount val="1"/>
                <c:pt idx="0">
                  <c:v>Non-convertible Debt</c:v>
                </c:pt>
              </c:strCache>
            </c:strRef>
          </c:tx>
          <c:spPr>
            <a:solidFill>
              <a:srgbClr val="006600"/>
            </a:solidFill>
          </c:spPr>
          <c:invertIfNegative val="0"/>
          <c:cat>
            <c:numRef>
              <c:f>'Equity rights &amp; cost of debt'!$C$62:$BI$62</c:f>
              <c:numCache>
                <c:formatCode>General</c:formatCode>
                <c:ptCount val="59"/>
                <c:pt idx="0">
                  <c:v>2001</c:v>
                </c:pt>
                <c:pt idx="3">
                  <c:v>2002</c:v>
                </c:pt>
                <c:pt idx="6">
                  <c:v>2003</c:v>
                </c:pt>
                <c:pt idx="9">
                  <c:v>2004</c:v>
                </c:pt>
                <c:pt idx="12">
                  <c:v>2005</c:v>
                </c:pt>
                <c:pt idx="15">
                  <c:v>2006</c:v>
                </c:pt>
                <c:pt idx="18">
                  <c:v>2007</c:v>
                </c:pt>
                <c:pt idx="21">
                  <c:v>2008</c:v>
                </c:pt>
                <c:pt idx="24">
                  <c:v>2009</c:v>
                </c:pt>
                <c:pt idx="27">
                  <c:v>2010</c:v>
                </c:pt>
                <c:pt idx="30">
                  <c:v>2011</c:v>
                </c:pt>
                <c:pt idx="33">
                  <c:v>2012</c:v>
                </c:pt>
                <c:pt idx="36">
                  <c:v>2013</c:v>
                </c:pt>
                <c:pt idx="39">
                  <c:v>2014</c:v>
                </c:pt>
                <c:pt idx="42">
                  <c:v>2015</c:v>
                </c:pt>
                <c:pt idx="45">
                  <c:v>2016</c:v>
                </c:pt>
                <c:pt idx="48">
                  <c:v>2017</c:v>
                </c:pt>
                <c:pt idx="51">
                  <c:v>2018</c:v>
                </c:pt>
                <c:pt idx="54">
                  <c:v>2019</c:v>
                </c:pt>
                <c:pt idx="57">
                  <c:v>2020</c:v>
                </c:pt>
              </c:numCache>
            </c:numRef>
          </c:cat>
          <c:val>
            <c:numRef>
              <c:f>'Equity rights &amp; cost of debt'!$C$65:$BI$65</c:f>
              <c:numCache>
                <c:formatCode>_(* #,##0.00_);_(* \(#,##0.00\);_(* "-"??_);_(@_)</c:formatCode>
                <c:ptCount val="59"/>
                <c:pt idx="0">
                  <c:v>2.956116603846076</c:v>
                </c:pt>
                <c:pt idx="1">
                  <c:v>0</c:v>
                </c:pt>
                <c:pt idx="2">
                  <c:v>0</c:v>
                </c:pt>
                <c:pt idx="3">
                  <c:v>1.6407379541938822</c:v>
                </c:pt>
                <c:pt idx="4">
                  <c:v>0</c:v>
                </c:pt>
                <c:pt idx="5">
                  <c:v>0</c:v>
                </c:pt>
                <c:pt idx="6">
                  <c:v>2.4711276479398356</c:v>
                </c:pt>
                <c:pt idx="7">
                  <c:v>0</c:v>
                </c:pt>
                <c:pt idx="8">
                  <c:v>0</c:v>
                </c:pt>
                <c:pt idx="9">
                  <c:v>5.9998115639193239</c:v>
                </c:pt>
                <c:pt idx="10">
                  <c:v>0</c:v>
                </c:pt>
                <c:pt idx="11">
                  <c:v>0</c:v>
                </c:pt>
                <c:pt idx="12">
                  <c:v>2.942369829191553</c:v>
                </c:pt>
                <c:pt idx="13">
                  <c:v>0</c:v>
                </c:pt>
                <c:pt idx="14">
                  <c:v>0</c:v>
                </c:pt>
                <c:pt idx="15">
                  <c:v>5.8972007954424086</c:v>
                </c:pt>
                <c:pt idx="16">
                  <c:v>0</c:v>
                </c:pt>
                <c:pt idx="17">
                  <c:v>0</c:v>
                </c:pt>
                <c:pt idx="18">
                  <c:v>5.5084166190262707</c:v>
                </c:pt>
                <c:pt idx="19">
                  <c:v>0</c:v>
                </c:pt>
                <c:pt idx="20">
                  <c:v>0</c:v>
                </c:pt>
                <c:pt idx="21">
                  <c:v>0.38462382405217005</c:v>
                </c:pt>
                <c:pt idx="22">
                  <c:v>0</c:v>
                </c:pt>
                <c:pt idx="23">
                  <c:v>0</c:v>
                </c:pt>
                <c:pt idx="24">
                  <c:v>1.866300804872828</c:v>
                </c:pt>
                <c:pt idx="25">
                  <c:v>0</c:v>
                </c:pt>
                <c:pt idx="26">
                  <c:v>0</c:v>
                </c:pt>
                <c:pt idx="27">
                  <c:v>4.4064375359504364</c:v>
                </c:pt>
                <c:pt idx="28">
                  <c:v>0</c:v>
                </c:pt>
                <c:pt idx="29">
                  <c:v>0</c:v>
                </c:pt>
                <c:pt idx="30">
                  <c:v>3.8690827073558691</c:v>
                </c:pt>
                <c:pt idx="31">
                  <c:v>0</c:v>
                </c:pt>
                <c:pt idx="32">
                  <c:v>0</c:v>
                </c:pt>
                <c:pt idx="33">
                  <c:v>8.1060744038412853</c:v>
                </c:pt>
                <c:pt idx="34">
                  <c:v>0</c:v>
                </c:pt>
                <c:pt idx="35">
                  <c:v>0</c:v>
                </c:pt>
                <c:pt idx="36">
                  <c:v>11.729210562290051</c:v>
                </c:pt>
                <c:pt idx="37">
                  <c:v>0</c:v>
                </c:pt>
                <c:pt idx="38">
                  <c:v>0</c:v>
                </c:pt>
                <c:pt idx="39">
                  <c:v>11.958225960202222</c:v>
                </c:pt>
                <c:pt idx="40">
                  <c:v>0</c:v>
                </c:pt>
                <c:pt idx="41">
                  <c:v>0</c:v>
                </c:pt>
                <c:pt idx="42">
                  <c:v>14.049642708213671</c:v>
                </c:pt>
                <c:pt idx="43">
                  <c:v>0</c:v>
                </c:pt>
                <c:pt idx="44">
                  <c:v>0</c:v>
                </c:pt>
                <c:pt idx="45">
                  <c:v>14.844631136001206</c:v>
                </c:pt>
                <c:pt idx="46">
                  <c:v>0</c:v>
                </c:pt>
                <c:pt idx="48">
                  <c:v>20.386942315403701</c:v>
                </c:pt>
                <c:pt idx="49">
                  <c:v>0</c:v>
                </c:pt>
                <c:pt idx="51">
                  <c:v>19.010484308821006</c:v>
                </c:pt>
                <c:pt idx="52">
                  <c:v>0</c:v>
                </c:pt>
                <c:pt idx="54">
                  <c:v>14.9799780028493</c:v>
                </c:pt>
                <c:pt idx="55">
                  <c:v>0</c:v>
                </c:pt>
                <c:pt idx="57">
                  <c:v>8.0166584094910807</c:v>
                </c:pt>
                <c:pt idx="58">
                  <c:v>0</c:v>
                </c:pt>
              </c:numCache>
            </c:numRef>
          </c:val>
          <c:extLst>
            <c:ext xmlns:c16="http://schemas.microsoft.com/office/drawing/2014/chart" uri="{C3380CC4-5D6E-409C-BE32-E72D297353CC}">
              <c16:uniqueId val="{00000002-6001-41F9-9ED0-CDCDE4636465}"/>
            </c:ext>
          </c:extLst>
        </c:ser>
        <c:ser>
          <c:idx val="3"/>
          <c:order val="3"/>
          <c:tx>
            <c:strRef>
              <c:f>'Equity rights &amp; cost of debt'!$B$66</c:f>
              <c:strCache>
                <c:ptCount val="1"/>
                <c:pt idx="0">
                  <c:v>Convertible Debt</c:v>
                </c:pt>
              </c:strCache>
            </c:strRef>
          </c:tx>
          <c:spPr>
            <a:solidFill>
              <a:srgbClr val="EBA61C"/>
            </a:solidFill>
          </c:spPr>
          <c:invertIfNegative val="0"/>
          <c:cat>
            <c:numRef>
              <c:f>'Equity rights &amp; cost of debt'!$C$62:$BI$62</c:f>
              <c:numCache>
                <c:formatCode>General</c:formatCode>
                <c:ptCount val="59"/>
                <c:pt idx="0">
                  <c:v>2001</c:v>
                </c:pt>
                <c:pt idx="3">
                  <c:v>2002</c:v>
                </c:pt>
                <c:pt idx="6">
                  <c:v>2003</c:v>
                </c:pt>
                <c:pt idx="9">
                  <c:v>2004</c:v>
                </c:pt>
                <c:pt idx="12">
                  <c:v>2005</c:v>
                </c:pt>
                <c:pt idx="15">
                  <c:v>2006</c:v>
                </c:pt>
                <c:pt idx="18">
                  <c:v>2007</c:v>
                </c:pt>
                <c:pt idx="21">
                  <c:v>2008</c:v>
                </c:pt>
                <c:pt idx="24">
                  <c:v>2009</c:v>
                </c:pt>
                <c:pt idx="27">
                  <c:v>2010</c:v>
                </c:pt>
                <c:pt idx="30">
                  <c:v>2011</c:v>
                </c:pt>
                <c:pt idx="33">
                  <c:v>2012</c:v>
                </c:pt>
                <c:pt idx="36">
                  <c:v>2013</c:v>
                </c:pt>
                <c:pt idx="39">
                  <c:v>2014</c:v>
                </c:pt>
                <c:pt idx="42">
                  <c:v>2015</c:v>
                </c:pt>
                <c:pt idx="45">
                  <c:v>2016</c:v>
                </c:pt>
                <c:pt idx="48">
                  <c:v>2017</c:v>
                </c:pt>
                <c:pt idx="51">
                  <c:v>2018</c:v>
                </c:pt>
                <c:pt idx="54">
                  <c:v>2019</c:v>
                </c:pt>
                <c:pt idx="57">
                  <c:v>2020</c:v>
                </c:pt>
              </c:numCache>
            </c:numRef>
          </c:cat>
          <c:val>
            <c:numRef>
              <c:f>'Equity rights &amp; cost of debt'!$C$66:$BI$66</c:f>
              <c:numCache>
                <c:formatCode>_(* #,##0.00_);_(* \(#,##0.00\);_(* "-"??_);_(@_)</c:formatCode>
                <c:ptCount val="59"/>
                <c:pt idx="0">
                  <c:v>6.53840538203216E-3</c:v>
                </c:pt>
                <c:pt idx="1">
                  <c:v>0</c:v>
                </c:pt>
                <c:pt idx="2">
                  <c:v>0</c:v>
                </c:pt>
                <c:pt idx="3">
                  <c:v>0</c:v>
                </c:pt>
                <c:pt idx="4">
                  <c:v>0</c:v>
                </c:pt>
                <c:pt idx="5">
                  <c:v>0</c:v>
                </c:pt>
                <c:pt idx="6">
                  <c:v>0.342374129677049</c:v>
                </c:pt>
                <c:pt idx="7">
                  <c:v>0</c:v>
                </c:pt>
                <c:pt idx="8">
                  <c:v>0</c:v>
                </c:pt>
                <c:pt idx="9">
                  <c:v>0</c:v>
                </c:pt>
                <c:pt idx="10">
                  <c:v>0</c:v>
                </c:pt>
                <c:pt idx="11">
                  <c:v>0</c:v>
                </c:pt>
                <c:pt idx="12">
                  <c:v>0.109812982820247</c:v>
                </c:pt>
                <c:pt idx="13">
                  <c:v>0</c:v>
                </c:pt>
                <c:pt idx="14">
                  <c:v>0</c:v>
                </c:pt>
                <c:pt idx="15">
                  <c:v>0.79018510764727767</c:v>
                </c:pt>
                <c:pt idx="16">
                  <c:v>0</c:v>
                </c:pt>
                <c:pt idx="17">
                  <c:v>0</c:v>
                </c:pt>
                <c:pt idx="18">
                  <c:v>2.431945765732292</c:v>
                </c:pt>
                <c:pt idx="19">
                  <c:v>0</c:v>
                </c:pt>
                <c:pt idx="20">
                  <c:v>0</c:v>
                </c:pt>
                <c:pt idx="21">
                  <c:v>0</c:v>
                </c:pt>
                <c:pt idx="22">
                  <c:v>0</c:v>
                </c:pt>
                <c:pt idx="23">
                  <c:v>0</c:v>
                </c:pt>
                <c:pt idx="24">
                  <c:v>1.0842482043637349</c:v>
                </c:pt>
                <c:pt idx="25">
                  <c:v>0</c:v>
                </c:pt>
                <c:pt idx="26">
                  <c:v>0</c:v>
                </c:pt>
                <c:pt idx="27">
                  <c:v>1.2094563052309761</c:v>
                </c:pt>
                <c:pt idx="28">
                  <c:v>0</c:v>
                </c:pt>
                <c:pt idx="29">
                  <c:v>0</c:v>
                </c:pt>
                <c:pt idx="30">
                  <c:v>1.0800735939776691</c:v>
                </c:pt>
                <c:pt idx="31">
                  <c:v>0</c:v>
                </c:pt>
                <c:pt idx="32">
                  <c:v>0</c:v>
                </c:pt>
                <c:pt idx="33">
                  <c:v>1.8942460927387141</c:v>
                </c:pt>
                <c:pt idx="34">
                  <c:v>0</c:v>
                </c:pt>
                <c:pt idx="35">
                  <c:v>0</c:v>
                </c:pt>
                <c:pt idx="36">
                  <c:v>1.2890989450599482</c:v>
                </c:pt>
                <c:pt idx="37">
                  <c:v>0</c:v>
                </c:pt>
                <c:pt idx="38">
                  <c:v>0</c:v>
                </c:pt>
                <c:pt idx="39">
                  <c:v>2.2963503956895099</c:v>
                </c:pt>
                <c:pt idx="40">
                  <c:v>0</c:v>
                </c:pt>
                <c:pt idx="41">
                  <c:v>0</c:v>
                </c:pt>
                <c:pt idx="42">
                  <c:v>0.69399999999999995</c:v>
                </c:pt>
                <c:pt idx="43">
                  <c:v>0</c:v>
                </c:pt>
                <c:pt idx="44">
                  <c:v>0</c:v>
                </c:pt>
                <c:pt idx="45">
                  <c:v>1.1157536686329297</c:v>
                </c:pt>
                <c:pt idx="46">
                  <c:v>0</c:v>
                </c:pt>
                <c:pt idx="48">
                  <c:v>2.4620000000000002</c:v>
                </c:pt>
                <c:pt idx="49">
                  <c:v>0</c:v>
                </c:pt>
                <c:pt idx="51">
                  <c:v>0.42107001119365012</c:v>
                </c:pt>
                <c:pt idx="52">
                  <c:v>0</c:v>
                </c:pt>
                <c:pt idx="54">
                  <c:v>0.19774600000000001</c:v>
                </c:pt>
                <c:pt idx="55">
                  <c:v>0</c:v>
                </c:pt>
                <c:pt idx="57">
                  <c:v>0.25</c:v>
                </c:pt>
                <c:pt idx="58">
                  <c:v>0</c:v>
                </c:pt>
              </c:numCache>
            </c:numRef>
          </c:val>
          <c:extLst>
            <c:ext xmlns:c16="http://schemas.microsoft.com/office/drawing/2014/chart" uri="{C3380CC4-5D6E-409C-BE32-E72D297353CC}">
              <c16:uniqueId val="{00000003-6001-41F9-9ED0-CDCDE4636465}"/>
            </c:ext>
          </c:extLst>
        </c:ser>
        <c:dLbls>
          <c:showLegendKey val="0"/>
          <c:showVal val="0"/>
          <c:showCatName val="0"/>
          <c:showSerName val="0"/>
          <c:showPercent val="0"/>
          <c:showBubbleSize val="0"/>
        </c:dLbls>
        <c:gapWidth val="5"/>
        <c:overlap val="100"/>
        <c:axId val="159898240"/>
        <c:axId val="159901184"/>
      </c:barChart>
      <c:lineChart>
        <c:grouping val="standard"/>
        <c:varyColors val="0"/>
        <c:ser>
          <c:idx val="4"/>
          <c:order val="4"/>
          <c:tx>
            <c:strRef>
              <c:f>'Equity rights &amp; cost of debt'!$B$67</c:f>
              <c:strCache>
                <c:ptCount val="1"/>
                <c:pt idx="0">
                  <c:v>Weighted Average Coupon Rate</c:v>
                </c:pt>
              </c:strCache>
            </c:strRef>
          </c:tx>
          <c:marker>
            <c:symbol val="circle"/>
            <c:size val="10"/>
            <c:spPr>
              <a:solidFill>
                <a:srgbClr val="818087"/>
              </a:solidFill>
              <a:ln w="31750">
                <a:solidFill>
                  <a:schemeClr val="tx1"/>
                </a:solidFill>
              </a:ln>
            </c:spPr>
          </c:marker>
          <c:cat>
            <c:numRef>
              <c:f>'Equity rights &amp; cost of debt'!$C$62:$BI$62</c:f>
              <c:numCache>
                <c:formatCode>General</c:formatCode>
                <c:ptCount val="59"/>
                <c:pt idx="0">
                  <c:v>2001</c:v>
                </c:pt>
                <c:pt idx="3">
                  <c:v>2002</c:v>
                </c:pt>
                <c:pt idx="6">
                  <c:v>2003</c:v>
                </c:pt>
                <c:pt idx="9">
                  <c:v>2004</c:v>
                </c:pt>
                <c:pt idx="12">
                  <c:v>2005</c:v>
                </c:pt>
                <c:pt idx="15">
                  <c:v>2006</c:v>
                </c:pt>
                <c:pt idx="18">
                  <c:v>2007</c:v>
                </c:pt>
                <c:pt idx="21">
                  <c:v>2008</c:v>
                </c:pt>
                <c:pt idx="24">
                  <c:v>2009</c:v>
                </c:pt>
                <c:pt idx="27">
                  <c:v>2010</c:v>
                </c:pt>
                <c:pt idx="30">
                  <c:v>2011</c:v>
                </c:pt>
                <c:pt idx="33">
                  <c:v>2012</c:v>
                </c:pt>
                <c:pt idx="36">
                  <c:v>2013</c:v>
                </c:pt>
                <c:pt idx="39">
                  <c:v>2014</c:v>
                </c:pt>
                <c:pt idx="42">
                  <c:v>2015</c:v>
                </c:pt>
                <c:pt idx="45">
                  <c:v>2016</c:v>
                </c:pt>
                <c:pt idx="48">
                  <c:v>2017</c:v>
                </c:pt>
                <c:pt idx="51">
                  <c:v>2018</c:v>
                </c:pt>
                <c:pt idx="54">
                  <c:v>2019</c:v>
                </c:pt>
                <c:pt idx="57">
                  <c:v>2020</c:v>
                </c:pt>
              </c:numCache>
            </c:numRef>
          </c:cat>
          <c:val>
            <c:numRef>
              <c:f>'Equity rights &amp; cost of debt'!$C$67:$BI$67</c:f>
              <c:numCache>
                <c:formatCode>General</c:formatCode>
                <c:ptCount val="59"/>
                <c:pt idx="0" formatCode="0.000%">
                  <c:v>6.1953734863948132E-2</c:v>
                </c:pt>
                <c:pt idx="3" formatCode="0.000%">
                  <c:v>5.4156698870235331E-2</c:v>
                </c:pt>
                <c:pt idx="6" formatCode="0.000%">
                  <c:v>4.8882838123144957E-2</c:v>
                </c:pt>
                <c:pt idx="9" formatCode="0.000%">
                  <c:v>5.0948761750822372E-2</c:v>
                </c:pt>
                <c:pt idx="12" formatCode="0.000%">
                  <c:v>6.1101992936871644E-2</c:v>
                </c:pt>
                <c:pt idx="15" formatCode="0.000%">
                  <c:v>4.5588666703299044E-2</c:v>
                </c:pt>
                <c:pt idx="18" formatCode="0.000%">
                  <c:v>3.4038953704794268E-2</c:v>
                </c:pt>
                <c:pt idx="21" formatCode="0.000%">
                  <c:v>5.8063577342500297E-2</c:v>
                </c:pt>
                <c:pt idx="24" formatCode="0.000%">
                  <c:v>4.6926729413448484E-2</c:v>
                </c:pt>
                <c:pt idx="27" formatCode="0.000%">
                  <c:v>3.8397688405907904E-2</c:v>
                </c:pt>
                <c:pt idx="30" formatCode="0.000%">
                  <c:v>3.9765409524133793E-2</c:v>
                </c:pt>
                <c:pt idx="33" formatCode="0.000%">
                  <c:v>3.1417547559400301E-2</c:v>
                </c:pt>
                <c:pt idx="36" formatCode="0.000%">
                  <c:v>3.1250778573916331E-2</c:v>
                </c:pt>
                <c:pt idx="39" formatCode="0.000%">
                  <c:v>2.2285404115253465E-2</c:v>
                </c:pt>
                <c:pt idx="42" formatCode="0.000%">
                  <c:v>2.080585651351443E-2</c:v>
                </c:pt>
                <c:pt idx="45" formatCode="0.000%">
                  <c:v>1.6905007407716551E-2</c:v>
                </c:pt>
                <c:pt idx="48" formatCode="0.000%">
                  <c:v>1.745111134117934E-2</c:v>
                </c:pt>
                <c:pt idx="51" formatCode="0.000%">
                  <c:v>2.2186999999999998E-2</c:v>
                </c:pt>
                <c:pt idx="54" formatCode="0.000%">
                  <c:v>1.8046967769940601E-2</c:v>
                </c:pt>
                <c:pt idx="57" formatCode="0.000%">
                  <c:v>2.0617618000000001E-2</c:v>
                </c:pt>
              </c:numCache>
            </c:numRef>
          </c:val>
          <c:smooth val="0"/>
          <c:extLst>
            <c:ext xmlns:c16="http://schemas.microsoft.com/office/drawing/2014/chart" uri="{C3380CC4-5D6E-409C-BE32-E72D297353CC}">
              <c16:uniqueId val="{00000004-6001-41F9-9ED0-CDCDE4636465}"/>
            </c:ext>
          </c:extLst>
        </c:ser>
        <c:dLbls>
          <c:showLegendKey val="0"/>
          <c:showVal val="0"/>
          <c:showCatName val="0"/>
          <c:showSerName val="0"/>
          <c:showPercent val="0"/>
          <c:showBubbleSize val="0"/>
        </c:dLbls>
        <c:marker val="1"/>
        <c:smooth val="0"/>
        <c:axId val="159905280"/>
        <c:axId val="159903104"/>
      </c:lineChart>
      <c:catAx>
        <c:axId val="159898240"/>
        <c:scaling>
          <c:orientation val="minMax"/>
        </c:scaling>
        <c:delete val="0"/>
        <c:axPos val="b"/>
        <c:numFmt formatCode="General" sourceLinked="1"/>
        <c:majorTickMark val="none"/>
        <c:minorTickMark val="none"/>
        <c:tickLblPos val="nextTo"/>
        <c:txPr>
          <a:bodyPr/>
          <a:lstStyle/>
          <a:p>
            <a:pPr>
              <a:defRPr b="1">
                <a:solidFill>
                  <a:srgbClr val="12497F"/>
                </a:solidFill>
                <a:latin typeface="Overpass" panose="00000500000000000000" pitchFamily="50" charset="0"/>
                <a:cs typeface="Arial" pitchFamily="34" charset="0"/>
              </a:defRPr>
            </a:pPr>
            <a:endParaRPr lang="en-BE"/>
          </a:p>
        </c:txPr>
        <c:crossAx val="159901184"/>
        <c:crosses val="autoZero"/>
        <c:auto val="1"/>
        <c:lblAlgn val="ctr"/>
        <c:lblOffset val="100"/>
        <c:noMultiLvlLbl val="0"/>
      </c:catAx>
      <c:valAx>
        <c:axId val="159901184"/>
        <c:scaling>
          <c:orientation val="minMax"/>
          <c:max val="24"/>
        </c:scaling>
        <c:delete val="0"/>
        <c:axPos val="l"/>
        <c:majorGridlines/>
        <c:title>
          <c:tx>
            <c:rich>
              <a:bodyPr rot="-5400000" vert="horz"/>
              <a:lstStyle/>
              <a:p>
                <a:pPr>
                  <a:defRPr sz="1050">
                    <a:solidFill>
                      <a:srgbClr val="12497F"/>
                    </a:solidFill>
                    <a:latin typeface="Overpass" panose="00000500000000000000" pitchFamily="50" charset="0"/>
                    <a:cs typeface="Arial" pitchFamily="34" charset="0"/>
                  </a:defRPr>
                </a:pPr>
                <a:r>
                  <a:rPr lang="en-US" sz="1050">
                    <a:solidFill>
                      <a:srgbClr val="12497F"/>
                    </a:solidFill>
                    <a:latin typeface="Overpass" panose="00000500000000000000" pitchFamily="50" charset="0"/>
                    <a:cs typeface="Arial" pitchFamily="34" charset="0"/>
                  </a:rPr>
                  <a:t>Capital</a:t>
                </a:r>
                <a:r>
                  <a:rPr lang="en-US" sz="1050" baseline="0">
                    <a:solidFill>
                      <a:srgbClr val="12497F"/>
                    </a:solidFill>
                    <a:latin typeface="Overpass" panose="00000500000000000000" pitchFamily="50" charset="0"/>
                    <a:cs typeface="Arial" pitchFamily="34" charset="0"/>
                  </a:rPr>
                  <a:t> Raised in EUR Billion</a:t>
                </a:r>
                <a:endParaRPr lang="en-US" sz="1050">
                  <a:solidFill>
                    <a:srgbClr val="12497F"/>
                  </a:solidFill>
                  <a:latin typeface="Overpass" panose="00000500000000000000" pitchFamily="50" charset="0"/>
                  <a:cs typeface="Arial" pitchFamily="34" charset="0"/>
                </a:endParaRPr>
              </a:p>
            </c:rich>
          </c:tx>
          <c:overlay val="0"/>
        </c:title>
        <c:numFmt formatCode="[$€-83C]#,##0" sourceLinked="0"/>
        <c:majorTickMark val="none"/>
        <c:minorTickMark val="none"/>
        <c:tickLblPos val="nextTo"/>
        <c:spPr>
          <a:ln w="9525">
            <a:noFill/>
          </a:ln>
        </c:spPr>
        <c:txPr>
          <a:bodyPr/>
          <a:lstStyle/>
          <a:p>
            <a:pPr>
              <a:defRPr sz="900" b="1">
                <a:solidFill>
                  <a:srgbClr val="12497F"/>
                </a:solidFill>
                <a:latin typeface="Overpass" panose="00000500000000000000" pitchFamily="50" charset="0"/>
                <a:cs typeface="Arial" pitchFamily="34" charset="0"/>
              </a:defRPr>
            </a:pPr>
            <a:endParaRPr lang="en-BE"/>
          </a:p>
        </c:txPr>
        <c:crossAx val="159898240"/>
        <c:crosses val="autoZero"/>
        <c:crossBetween val="between"/>
        <c:majorUnit val="4"/>
      </c:valAx>
      <c:valAx>
        <c:axId val="159903104"/>
        <c:scaling>
          <c:orientation val="minMax"/>
          <c:max val="9.0000000000000024E-2"/>
        </c:scaling>
        <c:delete val="0"/>
        <c:axPos val="r"/>
        <c:title>
          <c:tx>
            <c:rich>
              <a:bodyPr rot="-5400000" vert="horz"/>
              <a:lstStyle/>
              <a:p>
                <a:pPr>
                  <a:defRPr sz="1050">
                    <a:solidFill>
                      <a:srgbClr val="12497F"/>
                    </a:solidFill>
                    <a:latin typeface="Overpass" panose="00000500000000000000" pitchFamily="50" charset="0"/>
                    <a:cs typeface="Arial" pitchFamily="34" charset="0"/>
                  </a:defRPr>
                </a:pPr>
                <a:r>
                  <a:rPr lang="en-US" sz="1050">
                    <a:solidFill>
                      <a:srgbClr val="12497F"/>
                    </a:solidFill>
                    <a:latin typeface="Overpass" panose="00000500000000000000" pitchFamily="50" charset="0"/>
                    <a:cs typeface="Arial" pitchFamily="34" charset="0"/>
                  </a:rPr>
                  <a:t>Weighted</a:t>
                </a:r>
                <a:r>
                  <a:rPr lang="en-US" sz="1050" baseline="0">
                    <a:solidFill>
                      <a:srgbClr val="12497F"/>
                    </a:solidFill>
                    <a:latin typeface="Overpass" panose="00000500000000000000" pitchFamily="50" charset="0"/>
                    <a:cs typeface="Arial" pitchFamily="34" charset="0"/>
                  </a:rPr>
                  <a:t> Average Coupon Rate</a:t>
                </a:r>
                <a:endParaRPr lang="en-US" sz="1050">
                  <a:solidFill>
                    <a:srgbClr val="12497F"/>
                  </a:solidFill>
                  <a:latin typeface="Overpass" panose="00000500000000000000" pitchFamily="50" charset="0"/>
                  <a:cs typeface="Arial" pitchFamily="34" charset="0"/>
                </a:endParaRPr>
              </a:p>
            </c:rich>
          </c:tx>
          <c:overlay val="0"/>
        </c:title>
        <c:numFmt formatCode="0%" sourceLinked="0"/>
        <c:majorTickMark val="out"/>
        <c:minorTickMark val="none"/>
        <c:tickLblPos val="nextTo"/>
        <c:spPr>
          <a:ln>
            <a:noFill/>
          </a:ln>
        </c:spPr>
        <c:txPr>
          <a:bodyPr/>
          <a:lstStyle/>
          <a:p>
            <a:pPr>
              <a:defRPr sz="900" b="1">
                <a:solidFill>
                  <a:srgbClr val="12497F"/>
                </a:solidFill>
                <a:latin typeface="Overpass" panose="00000500000000000000" pitchFamily="50" charset="0"/>
                <a:cs typeface="Arial" pitchFamily="34" charset="0"/>
              </a:defRPr>
            </a:pPr>
            <a:endParaRPr lang="en-BE"/>
          </a:p>
        </c:txPr>
        <c:crossAx val="159905280"/>
        <c:crosses val="max"/>
        <c:crossBetween val="between"/>
        <c:majorUnit val="1.0000000000000005E-2"/>
      </c:valAx>
      <c:catAx>
        <c:axId val="159905280"/>
        <c:scaling>
          <c:orientation val="minMax"/>
        </c:scaling>
        <c:delete val="1"/>
        <c:axPos val="b"/>
        <c:numFmt formatCode="General" sourceLinked="1"/>
        <c:majorTickMark val="out"/>
        <c:minorTickMark val="none"/>
        <c:tickLblPos val="none"/>
        <c:crossAx val="159903104"/>
        <c:crosses val="autoZero"/>
        <c:auto val="1"/>
        <c:lblAlgn val="ctr"/>
        <c:lblOffset val="100"/>
        <c:noMultiLvlLbl val="0"/>
      </c:catAx>
    </c:plotArea>
    <c:legend>
      <c:legendPos val="b"/>
      <c:overlay val="0"/>
      <c:txPr>
        <a:bodyPr/>
        <a:lstStyle/>
        <a:p>
          <a:pPr>
            <a:defRPr sz="1000" b="1">
              <a:solidFill>
                <a:srgbClr val="12497F"/>
              </a:solidFill>
              <a:latin typeface="Overpass" panose="00000500000000000000" pitchFamily="50" charset="0"/>
              <a:cs typeface="Arial" pitchFamily="34" charset="0"/>
            </a:defRPr>
          </a:pPr>
          <a:endParaRPr lang="en-BE"/>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53170788716352E-2"/>
          <c:y val="0.10772690511984678"/>
          <c:w val="0.87166352582550566"/>
          <c:h val="0.77577140050310345"/>
        </c:manualLayout>
      </c:layout>
      <c:barChart>
        <c:barDir val="col"/>
        <c:grouping val="stacked"/>
        <c:varyColors val="0"/>
        <c:ser>
          <c:idx val="0"/>
          <c:order val="0"/>
          <c:tx>
            <c:strRef>
              <c:f>'Equity rights &amp; cost of debt'!$B$70</c:f>
              <c:strCache>
                <c:ptCount val="1"/>
                <c:pt idx="0">
                  <c:v>Non-convertible Debt</c:v>
                </c:pt>
              </c:strCache>
            </c:strRef>
          </c:tx>
          <c:spPr>
            <a:solidFill>
              <a:schemeClr val="accent1"/>
            </a:solidFill>
            <a:ln>
              <a:noFill/>
            </a:ln>
            <a:effectLst/>
          </c:spPr>
          <c:invertIfNegative val="0"/>
          <c:dLbls>
            <c:dLbl>
              <c:idx val="0"/>
              <c:tx>
                <c:rich>
                  <a:bodyPr/>
                  <a:lstStyle/>
                  <a:p>
                    <a:fld id="{BE4CB0D4-83C9-4B12-8982-E954CC43ECDD}"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66F-41FB-9F3E-97807FB1CF45}"/>
                </c:ext>
              </c:extLst>
            </c:dLbl>
            <c:dLbl>
              <c:idx val="1"/>
              <c:tx>
                <c:rich>
                  <a:bodyPr/>
                  <a:lstStyle/>
                  <a:p>
                    <a:fld id="{02672A02-C57E-42A8-AA66-29E6955BA4DA}"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6F-41FB-9F3E-97807FB1CF45}"/>
                </c:ext>
              </c:extLst>
            </c:dLbl>
            <c:dLbl>
              <c:idx val="2"/>
              <c:tx>
                <c:rich>
                  <a:bodyPr/>
                  <a:lstStyle/>
                  <a:p>
                    <a:fld id="{748F2452-EFF7-4188-893A-91FD9770AA09}"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66F-41FB-9F3E-97807FB1CF45}"/>
                </c:ext>
              </c:extLst>
            </c:dLbl>
            <c:dLbl>
              <c:idx val="3"/>
              <c:tx>
                <c:rich>
                  <a:bodyPr/>
                  <a:lstStyle/>
                  <a:p>
                    <a:fld id="{D103D63E-52E2-4EC1-AB48-B1C7DCA2975C}"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66F-41FB-9F3E-97807FB1CF45}"/>
                </c:ext>
              </c:extLst>
            </c:dLbl>
            <c:dLbl>
              <c:idx val="4"/>
              <c:tx>
                <c:rich>
                  <a:bodyPr/>
                  <a:lstStyle/>
                  <a:p>
                    <a:fld id="{C149DDC4-26C0-4AEF-A497-3C58822978FA}"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66F-41FB-9F3E-97807FB1CF45}"/>
                </c:ext>
              </c:extLst>
            </c:dLbl>
            <c:dLbl>
              <c:idx val="5"/>
              <c:tx>
                <c:rich>
                  <a:bodyPr/>
                  <a:lstStyle/>
                  <a:p>
                    <a:fld id="{2C8ADCBB-6E88-46D3-8A29-3E3C4076CAE8}"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66F-41FB-9F3E-97807FB1CF45}"/>
                </c:ext>
              </c:extLst>
            </c:dLbl>
            <c:dLbl>
              <c:idx val="6"/>
              <c:tx>
                <c:rich>
                  <a:bodyPr/>
                  <a:lstStyle/>
                  <a:p>
                    <a:fld id="{9C43F7F6-AAAD-48B0-925B-E025A00152D2}"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66F-41FB-9F3E-97807FB1CF45}"/>
                </c:ext>
              </c:extLst>
            </c:dLbl>
            <c:dLbl>
              <c:idx val="7"/>
              <c:layout>
                <c:manualLayout>
                  <c:x val="-1.5460729746444033E-3"/>
                  <c:y val="-2.8471057543799805E-2"/>
                </c:manualLayout>
              </c:layout>
              <c:tx>
                <c:rich>
                  <a:bodyPr/>
                  <a:lstStyle/>
                  <a:p>
                    <a:fld id="{7DE97200-8261-4E81-A15F-F70F11EE8312}" type="CELLRANGE">
                      <a:rPr lang="en-US"/>
                      <a:pPr/>
                      <a:t>[CELLRANGE]</a:t>
                    </a:fld>
                    <a:endParaRPr lang="en-B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66F-41FB-9F3E-97807FB1CF45}"/>
                </c:ext>
              </c:extLst>
            </c:dLbl>
            <c:dLbl>
              <c:idx val="8"/>
              <c:tx>
                <c:rich>
                  <a:bodyPr/>
                  <a:lstStyle/>
                  <a:p>
                    <a:fld id="{1748F3EC-B180-44A9-979F-EFA764858B9A}"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66F-41FB-9F3E-97807FB1CF45}"/>
                </c:ext>
              </c:extLst>
            </c:dLbl>
            <c:dLbl>
              <c:idx val="9"/>
              <c:tx>
                <c:rich>
                  <a:bodyPr/>
                  <a:lstStyle/>
                  <a:p>
                    <a:fld id="{84F416A6-EBB8-4D8B-9A11-857D3CFD69DB}"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66F-41FB-9F3E-97807FB1CF45}"/>
                </c:ext>
              </c:extLst>
            </c:dLbl>
            <c:dLbl>
              <c:idx val="10"/>
              <c:tx>
                <c:rich>
                  <a:bodyPr/>
                  <a:lstStyle/>
                  <a:p>
                    <a:fld id="{46812CF7-F7D9-46D1-B6D7-7F67BD7DD0CA}"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66F-41FB-9F3E-97807FB1CF45}"/>
                </c:ext>
              </c:extLst>
            </c:dLbl>
            <c:dLbl>
              <c:idx val="11"/>
              <c:tx>
                <c:rich>
                  <a:bodyPr/>
                  <a:lstStyle/>
                  <a:p>
                    <a:fld id="{FCF9B051-E1BF-4398-AF9B-A372B910DCE0}"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66F-41FB-9F3E-97807FB1CF45}"/>
                </c:ext>
              </c:extLst>
            </c:dLbl>
            <c:dLbl>
              <c:idx val="12"/>
              <c:tx>
                <c:rich>
                  <a:bodyPr/>
                  <a:lstStyle/>
                  <a:p>
                    <a:fld id="{30D6524B-899C-435E-9438-B55DE745E21E}"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66F-41FB-9F3E-97807FB1CF45}"/>
                </c:ext>
              </c:extLst>
            </c:dLbl>
            <c:dLbl>
              <c:idx val="13"/>
              <c:tx>
                <c:rich>
                  <a:bodyPr/>
                  <a:lstStyle/>
                  <a:p>
                    <a:fld id="{E9EF22A6-E067-4A2C-96AC-81128FEC2994}"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66F-41FB-9F3E-97807FB1CF45}"/>
                </c:ext>
              </c:extLst>
            </c:dLbl>
            <c:dLbl>
              <c:idx val="14"/>
              <c:tx>
                <c:rich>
                  <a:bodyPr/>
                  <a:lstStyle/>
                  <a:p>
                    <a:fld id="{7E4BEB1B-B988-49BD-B2ED-FE941C40D22B}"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66F-41FB-9F3E-97807FB1CF45}"/>
                </c:ext>
              </c:extLst>
            </c:dLbl>
            <c:dLbl>
              <c:idx val="15"/>
              <c:tx>
                <c:rich>
                  <a:bodyPr/>
                  <a:lstStyle/>
                  <a:p>
                    <a:fld id="{A2889582-BB03-4E9F-ADE6-EF257F0092AC}"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66F-41FB-9F3E-97807FB1CF45}"/>
                </c:ext>
              </c:extLst>
            </c:dLbl>
            <c:dLbl>
              <c:idx val="16"/>
              <c:tx>
                <c:rich>
                  <a:bodyPr/>
                  <a:lstStyle/>
                  <a:p>
                    <a:fld id="{5DF5A0D5-E372-4FEF-8AF6-C1ED87B242FB}"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66F-41FB-9F3E-97807FB1CF45}"/>
                </c:ext>
              </c:extLst>
            </c:dLbl>
            <c:dLbl>
              <c:idx val="17"/>
              <c:tx>
                <c:rich>
                  <a:bodyPr/>
                  <a:lstStyle/>
                  <a:p>
                    <a:fld id="{9E9EFC58-8D45-49C1-B0E9-E076581E3D1A}"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66F-41FB-9F3E-97807FB1CF45}"/>
                </c:ext>
              </c:extLst>
            </c:dLbl>
            <c:dLbl>
              <c:idx val="18"/>
              <c:tx>
                <c:rich>
                  <a:bodyPr/>
                  <a:lstStyle/>
                  <a:p>
                    <a:fld id="{C83AB2E2-8CB9-42A5-9F76-06F0178F5228}" type="CELLRANGE">
                      <a:rPr lang="en-BE"/>
                      <a:pPr/>
                      <a:t>[CELLRANGE]</a:t>
                    </a:fld>
                    <a:endParaRPr lang="en-BE"/>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66F-41FB-9F3E-97807FB1CF45}"/>
                </c:ext>
              </c:extLst>
            </c:dLbl>
            <c:dLbl>
              <c:idx val="19"/>
              <c:layout>
                <c:manualLayout>
                  <c:x val="1.4714104839006724E-3"/>
                  <c:y val="-6.3560387867182093E-3"/>
                </c:manualLayout>
              </c:layout>
              <c:tx>
                <c:rich>
                  <a:bodyPr rot="0" spcFirstLastPara="1" vertOverflow="ellipsis" vert="horz" wrap="square" lIns="38100" tIns="19050" rIns="38100" bIns="19050" anchor="ctr" anchorCtr="1">
                    <a:spAutoFit/>
                  </a:bodyPr>
                  <a:lstStyle/>
                  <a:p>
                    <a:pPr>
                      <a:defRPr sz="950" b="0" i="0" u="none" strike="noStrike" kern="1200" baseline="0">
                        <a:solidFill>
                          <a:schemeClr val="accent1">
                            <a:lumMod val="60000"/>
                            <a:lumOff val="40000"/>
                          </a:schemeClr>
                        </a:solidFill>
                        <a:latin typeface="Overpass" panose="00000500000000000000"/>
                        <a:ea typeface="+mn-ea"/>
                        <a:cs typeface="+mn-cs"/>
                      </a:defRPr>
                    </a:pPr>
                    <a:r>
                      <a:rPr lang="en-US" b="0">
                        <a:solidFill>
                          <a:schemeClr val="accent1">
                            <a:lumMod val="60000"/>
                            <a:lumOff val="40000"/>
                          </a:schemeClr>
                        </a:solidFill>
                        <a:latin typeface="Overpass" panose="00000500000000000000"/>
                      </a:rPr>
                      <a:t>70.4%</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accent1">
                          <a:lumMod val="60000"/>
                          <a:lumOff val="40000"/>
                        </a:schemeClr>
                      </a:solidFill>
                      <a:latin typeface="Overpass" panose="00000500000000000000"/>
                      <a:ea typeface="+mn-ea"/>
                      <a:cs typeface="+mn-cs"/>
                    </a:defRPr>
                  </a:pPr>
                  <a:endParaRPr lang="en-BE"/>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66F-41FB-9F3E-97807FB1CF45}"/>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accent1">
                        <a:lumMod val="60000"/>
                        <a:lumOff val="40000"/>
                      </a:schemeClr>
                    </a:solidFill>
                    <a:latin typeface="Overpass" panose="00000500000000000000"/>
                    <a:ea typeface="+mn-ea"/>
                    <a:cs typeface="+mn-cs"/>
                  </a:defRPr>
                </a:pPr>
                <a:endParaRPr lang="en-BE"/>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'Equity rights &amp; cost of debt'!$C$69:$V$69</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'Equity rights &amp; cost of debt'!$C$70:$V$70</c:f>
              <c:numCache>
                <c:formatCode>_(* #,##0.00_);_(* \(#,##0.00\);_(* "-"??_);_(@_)</c:formatCode>
                <c:ptCount val="20"/>
                <c:pt idx="0">
                  <c:v>2.956116603846076</c:v>
                </c:pt>
                <c:pt idx="1">
                  <c:v>1.6407379541938822</c:v>
                </c:pt>
                <c:pt idx="2">
                  <c:v>2.4711276479398356</c:v>
                </c:pt>
                <c:pt idx="3">
                  <c:v>5.9998115639193239</c:v>
                </c:pt>
                <c:pt idx="4">
                  <c:v>2.942369829191553</c:v>
                </c:pt>
                <c:pt idx="5">
                  <c:v>5.8972007954424086</c:v>
                </c:pt>
                <c:pt idx="6">
                  <c:v>5.5084166190262707</c:v>
                </c:pt>
                <c:pt idx="7">
                  <c:v>0.38462382405217005</c:v>
                </c:pt>
                <c:pt idx="8">
                  <c:v>1.866300804872828</c:v>
                </c:pt>
                <c:pt idx="9">
                  <c:v>4.4064375359504364</c:v>
                </c:pt>
                <c:pt idx="10">
                  <c:v>3.8690827073558691</c:v>
                </c:pt>
                <c:pt idx="11">
                  <c:v>8.1060744038412853</c:v>
                </c:pt>
                <c:pt idx="12">
                  <c:v>11.729210562290051</c:v>
                </c:pt>
                <c:pt idx="13">
                  <c:v>11.958225960202222</c:v>
                </c:pt>
                <c:pt idx="14">
                  <c:v>14.049642708213671</c:v>
                </c:pt>
                <c:pt idx="15">
                  <c:v>14.844631136001206</c:v>
                </c:pt>
                <c:pt idx="16">
                  <c:v>20.386942315403701</c:v>
                </c:pt>
                <c:pt idx="17">
                  <c:v>19.010484308821006</c:v>
                </c:pt>
                <c:pt idx="18">
                  <c:v>14.9799780028493</c:v>
                </c:pt>
                <c:pt idx="19">
                  <c:v>8.0166584094910807</c:v>
                </c:pt>
              </c:numCache>
            </c:numRef>
          </c:val>
          <c:extLst>
            <c:ext xmlns:c15="http://schemas.microsoft.com/office/drawing/2012/chart" uri="{02D57815-91ED-43cb-92C2-25804820EDAC}">
              <c15:datalabelsRange>
                <c15:f>'Equity rights &amp; cost of debt'!$C$71:$U$71</c15:f>
                <c15:dlblRangeCache>
                  <c:ptCount val="19"/>
                  <c:pt idx="0">
                    <c:v>99,8%</c:v>
                  </c:pt>
                  <c:pt idx="1">
                    <c:v>100,0%</c:v>
                  </c:pt>
                  <c:pt idx="2">
                    <c:v>87,8%</c:v>
                  </c:pt>
                  <c:pt idx="3">
                    <c:v>100,0%</c:v>
                  </c:pt>
                  <c:pt idx="4">
                    <c:v>96,4%</c:v>
                  </c:pt>
                  <c:pt idx="5">
                    <c:v>88,2%</c:v>
                  </c:pt>
                  <c:pt idx="6">
                    <c:v>69,4%</c:v>
                  </c:pt>
                  <c:pt idx="7">
                    <c:v>100,0%</c:v>
                  </c:pt>
                  <c:pt idx="8">
                    <c:v>63,3%</c:v>
                  </c:pt>
                  <c:pt idx="9">
                    <c:v>78,5%</c:v>
                  </c:pt>
                  <c:pt idx="10">
                    <c:v>78,2%</c:v>
                  </c:pt>
                  <c:pt idx="11">
                    <c:v>81,1%</c:v>
                  </c:pt>
                  <c:pt idx="12">
                    <c:v>90,1%</c:v>
                  </c:pt>
                  <c:pt idx="13">
                    <c:v>83,9%</c:v>
                  </c:pt>
                  <c:pt idx="14">
                    <c:v>95,3%</c:v>
                  </c:pt>
                  <c:pt idx="15">
                    <c:v>93,0%</c:v>
                  </c:pt>
                  <c:pt idx="16">
                    <c:v>89,2%</c:v>
                  </c:pt>
                  <c:pt idx="17">
                    <c:v>97,8%</c:v>
                  </c:pt>
                  <c:pt idx="18">
                    <c:v>98,7%</c:v>
                  </c:pt>
                </c15:dlblRangeCache>
              </c15:datalabelsRange>
            </c:ext>
            <c:ext xmlns:c16="http://schemas.microsoft.com/office/drawing/2014/chart" uri="{C3380CC4-5D6E-409C-BE32-E72D297353CC}">
              <c16:uniqueId val="{00000014-066F-41FB-9F3E-97807FB1CF45}"/>
            </c:ext>
          </c:extLst>
        </c:ser>
        <c:ser>
          <c:idx val="1"/>
          <c:order val="1"/>
          <c:tx>
            <c:strRef>
              <c:f>'Equity rights &amp; cost of debt'!$B$72</c:f>
              <c:strCache>
                <c:ptCount val="1"/>
                <c:pt idx="0">
                  <c:v>Convertible Debt</c:v>
                </c:pt>
              </c:strCache>
            </c:strRef>
          </c:tx>
          <c:spPr>
            <a:solidFill>
              <a:srgbClr val="69AAF3"/>
            </a:solidFill>
            <a:ln>
              <a:noFill/>
            </a:ln>
            <a:effectLst/>
          </c:spPr>
          <c:invertIfNegative val="0"/>
          <c:cat>
            <c:numRef>
              <c:f>'Equity rights &amp; cost of debt'!$C$69:$V$69</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'Equity rights &amp; cost of debt'!$C$72:$V$72</c:f>
              <c:numCache>
                <c:formatCode>_(* #,##0.00_);_(* \(#,##0.00\);_(* "-"??_);_(@_)</c:formatCode>
                <c:ptCount val="20"/>
                <c:pt idx="0">
                  <c:v>6.53840538203216E-3</c:v>
                </c:pt>
                <c:pt idx="1">
                  <c:v>0</c:v>
                </c:pt>
                <c:pt idx="2">
                  <c:v>0.342374129677049</c:v>
                </c:pt>
                <c:pt idx="3">
                  <c:v>0</c:v>
                </c:pt>
                <c:pt idx="4">
                  <c:v>0.109812982820247</c:v>
                </c:pt>
                <c:pt idx="5">
                  <c:v>0.79018510764727767</c:v>
                </c:pt>
                <c:pt idx="6">
                  <c:v>2.431945765732292</c:v>
                </c:pt>
                <c:pt idx="7">
                  <c:v>0</c:v>
                </c:pt>
                <c:pt idx="8">
                  <c:v>1.0842482043637349</c:v>
                </c:pt>
                <c:pt idx="9">
                  <c:v>1.2094563052309761</c:v>
                </c:pt>
                <c:pt idx="10">
                  <c:v>1.0800735939776691</c:v>
                </c:pt>
                <c:pt idx="11">
                  <c:v>1.8942460927387141</c:v>
                </c:pt>
                <c:pt idx="12">
                  <c:v>1.2890989450599482</c:v>
                </c:pt>
                <c:pt idx="13">
                  <c:v>2.2963503956895099</c:v>
                </c:pt>
                <c:pt idx="14">
                  <c:v>0.69399999999999995</c:v>
                </c:pt>
                <c:pt idx="15">
                  <c:v>1.1157536686329297</c:v>
                </c:pt>
                <c:pt idx="16">
                  <c:v>2.4620000000000002</c:v>
                </c:pt>
                <c:pt idx="17">
                  <c:v>0.42107001119365012</c:v>
                </c:pt>
                <c:pt idx="18">
                  <c:v>0.19774600000000001</c:v>
                </c:pt>
                <c:pt idx="19">
                  <c:v>0.25</c:v>
                </c:pt>
              </c:numCache>
            </c:numRef>
          </c:val>
          <c:extLst>
            <c:ext xmlns:c16="http://schemas.microsoft.com/office/drawing/2014/chart" uri="{C3380CC4-5D6E-409C-BE32-E72D297353CC}">
              <c16:uniqueId val="{00000015-066F-41FB-9F3E-97807FB1CF45}"/>
            </c:ext>
          </c:extLst>
        </c:ser>
        <c:dLbls>
          <c:showLegendKey val="0"/>
          <c:showVal val="0"/>
          <c:showCatName val="0"/>
          <c:showSerName val="0"/>
          <c:showPercent val="0"/>
          <c:showBubbleSize val="0"/>
        </c:dLbls>
        <c:gapWidth val="10"/>
        <c:overlap val="100"/>
        <c:axId val="1166724272"/>
        <c:axId val="1166726896"/>
      </c:barChart>
      <c:lineChart>
        <c:grouping val="standard"/>
        <c:varyColors val="0"/>
        <c:ser>
          <c:idx val="2"/>
          <c:order val="2"/>
          <c:tx>
            <c:strRef>
              <c:f>'Equity rights &amp; cost of debt'!$B$74</c:f>
              <c:strCache>
                <c:ptCount val="1"/>
                <c:pt idx="0">
                  <c:v>Weighted Average Coupon Rate</c:v>
                </c:pt>
              </c:strCache>
            </c:strRef>
          </c:tx>
          <c:spPr>
            <a:ln w="28575" cap="rnd">
              <a:solidFill>
                <a:srgbClr val="EBA61C"/>
              </a:solidFill>
              <a:round/>
            </a:ln>
            <a:effectLst/>
          </c:spPr>
          <c:marker>
            <c:symbol val="none"/>
          </c:marker>
          <c:dLbls>
            <c:dLbl>
              <c:idx val="1"/>
              <c:layout>
                <c:manualLayout>
                  <c:x val="-2.1145443196005007E-2"/>
                  <c:y val="-4.4431378969878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66F-41FB-9F3E-97807FB1CF45}"/>
                </c:ext>
              </c:extLst>
            </c:dLbl>
            <c:dLbl>
              <c:idx val="5"/>
              <c:layout>
                <c:manualLayout>
                  <c:x val="-1.8024344569288388E-2"/>
                  <c:y val="-5.0732576197351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66F-41FB-9F3E-97807FB1CF45}"/>
                </c:ext>
              </c:extLst>
            </c:dLbl>
            <c:dLbl>
              <c:idx val="6"/>
              <c:layout>
                <c:manualLayout>
                  <c:x val="-3.3586426696662917E-2"/>
                  <c:y val="-7.1103499246709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66F-41FB-9F3E-97807FB1CF45}"/>
                </c:ext>
              </c:extLst>
            </c:dLbl>
            <c:dLbl>
              <c:idx val="8"/>
              <c:layout>
                <c:manualLayout>
                  <c:x val="-2.7387640449438259E-2"/>
                  <c:y val="-5.0732576197351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66F-41FB-9F3E-97807FB1CF45}"/>
                </c:ext>
              </c:extLst>
            </c:dLbl>
            <c:dLbl>
              <c:idx val="9"/>
              <c:layout>
                <c:manualLayout>
                  <c:x val="-2.4041434755720528E-2"/>
                  <c:y val="-3.6409505670996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66F-41FB-9F3E-97807FB1CF45}"/>
                </c:ext>
              </c:extLst>
            </c:dLbl>
            <c:dLbl>
              <c:idx val="10"/>
              <c:layout>
                <c:manualLayout>
                  <c:x val="-2.4041434755720469E-2"/>
                  <c:y val="-3.6409505670996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66F-41FB-9F3E-97807FB1CF45}"/>
                </c:ext>
              </c:extLst>
            </c:dLbl>
            <c:dLbl>
              <c:idx val="11"/>
              <c:delete val="1"/>
              <c:extLst>
                <c:ext xmlns:c15="http://schemas.microsoft.com/office/drawing/2012/chart" uri="{CE6537A1-D6FC-4f65-9D91-7224C49458BB}"/>
                <c:ext xmlns:c16="http://schemas.microsoft.com/office/drawing/2014/chart" uri="{C3380CC4-5D6E-409C-BE32-E72D297353CC}">
                  <c16:uniqueId val="{0000001C-066F-41FB-9F3E-97807FB1CF45}"/>
                </c:ext>
              </c:extLst>
            </c:dLbl>
            <c:dLbl>
              <c:idx val="12"/>
              <c:layout>
                <c:manualLayout>
                  <c:x val="-2.7445595274616649E-2"/>
                  <c:y val="-3.443365833783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66F-41FB-9F3E-97807FB1CF45}"/>
                </c:ext>
              </c:extLst>
            </c:dLbl>
            <c:dLbl>
              <c:idx val="13"/>
              <c:layout>
                <c:manualLayout>
                  <c:x val="-2.867965367965368E-2"/>
                  <c:y val="3.579266039398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66F-41FB-9F3E-97807FB1CF45}"/>
                </c:ext>
              </c:extLst>
            </c:dLbl>
            <c:dLbl>
              <c:idx val="18"/>
              <c:layout>
                <c:manualLayout>
                  <c:x val="-2.952176334845218E-2"/>
                  <c:y val="3.4306459962400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66F-41FB-9F3E-97807FB1CF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BA61C"/>
                    </a:solidFill>
                    <a:latin typeface="Overpass" panose="00000500000000000000"/>
                    <a:ea typeface="+mn-ea"/>
                    <a:cs typeface="+mn-cs"/>
                  </a:defRPr>
                </a:pPr>
                <a:endParaRPr lang="en-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'Equity rights &amp; cost of debt'!$C$69:$V$69</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'Equity rights &amp; cost of debt'!$C$74:$V$74</c:f>
              <c:numCache>
                <c:formatCode>0.000%</c:formatCode>
                <c:ptCount val="20"/>
                <c:pt idx="0">
                  <c:v>6.1953734863948132E-2</c:v>
                </c:pt>
                <c:pt idx="1">
                  <c:v>5.4156698870235331E-2</c:v>
                </c:pt>
                <c:pt idx="2">
                  <c:v>4.8882838123144957E-2</c:v>
                </c:pt>
                <c:pt idx="3">
                  <c:v>5.0948761750822372E-2</c:v>
                </c:pt>
                <c:pt idx="4">
                  <c:v>6.1101992936871644E-2</c:v>
                </c:pt>
                <c:pt idx="5">
                  <c:v>4.5588666703299044E-2</c:v>
                </c:pt>
                <c:pt idx="6">
                  <c:v>3.4038953704794268E-2</c:v>
                </c:pt>
                <c:pt idx="7">
                  <c:v>5.8063577342500297E-2</c:v>
                </c:pt>
                <c:pt idx="8">
                  <c:v>4.6926729413448484E-2</c:v>
                </c:pt>
                <c:pt idx="9">
                  <c:v>3.8397688405907904E-2</c:v>
                </c:pt>
                <c:pt idx="10">
                  <c:v>3.9765409524133793E-2</c:v>
                </c:pt>
                <c:pt idx="11">
                  <c:v>3.1417547559400301E-2</c:v>
                </c:pt>
                <c:pt idx="12">
                  <c:v>3.1250778573916331E-2</c:v>
                </c:pt>
                <c:pt idx="13">
                  <c:v>2.2285404115253465E-2</c:v>
                </c:pt>
                <c:pt idx="14">
                  <c:v>2.080585651351443E-2</c:v>
                </c:pt>
                <c:pt idx="15">
                  <c:v>1.6905007407716551E-2</c:v>
                </c:pt>
                <c:pt idx="16">
                  <c:v>1.7395190403120396E-2</c:v>
                </c:pt>
                <c:pt idx="17">
                  <c:v>2.2186999999999998E-2</c:v>
                </c:pt>
                <c:pt idx="18">
                  <c:v>1.8046967769940601E-2</c:v>
                </c:pt>
                <c:pt idx="19">
                  <c:v>2.0617618000000001E-2</c:v>
                </c:pt>
              </c:numCache>
            </c:numRef>
          </c:val>
          <c:smooth val="0"/>
          <c:extLst>
            <c:ext xmlns:c16="http://schemas.microsoft.com/office/drawing/2014/chart" uri="{C3380CC4-5D6E-409C-BE32-E72D297353CC}">
              <c16:uniqueId val="{00000020-066F-41FB-9F3E-97807FB1CF45}"/>
            </c:ext>
          </c:extLst>
        </c:ser>
        <c:dLbls>
          <c:showLegendKey val="0"/>
          <c:showVal val="0"/>
          <c:showCatName val="0"/>
          <c:showSerName val="0"/>
          <c:showPercent val="0"/>
          <c:showBubbleSize val="0"/>
        </c:dLbls>
        <c:marker val="1"/>
        <c:smooth val="0"/>
        <c:axId val="1166726568"/>
        <c:axId val="1166723288"/>
      </c:lineChart>
      <c:valAx>
        <c:axId val="1166723288"/>
        <c:scaling>
          <c:orientation val="minMax"/>
          <c:max val="9.0000000000000024E-2"/>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E6AF00"/>
                </a:solidFill>
                <a:latin typeface="+mn-lt"/>
                <a:ea typeface="+mn-ea"/>
                <a:cs typeface="+mn-cs"/>
              </a:defRPr>
            </a:pPr>
            <a:endParaRPr lang="en-BE"/>
          </a:p>
        </c:txPr>
        <c:crossAx val="1166726568"/>
        <c:crosses val="max"/>
        <c:crossBetween val="between"/>
        <c:majorUnit val="1.5000000000000003E-2"/>
      </c:valAx>
      <c:catAx>
        <c:axId val="1166726568"/>
        <c:scaling>
          <c:orientation val="minMax"/>
        </c:scaling>
        <c:delete val="1"/>
        <c:axPos val="b"/>
        <c:numFmt formatCode="General" sourceLinked="1"/>
        <c:majorTickMark val="out"/>
        <c:minorTickMark val="none"/>
        <c:tickLblPos val="nextTo"/>
        <c:crossAx val="1166723288"/>
        <c:crosses val="autoZero"/>
        <c:auto val="1"/>
        <c:lblAlgn val="ctr"/>
        <c:lblOffset val="100"/>
        <c:noMultiLvlLbl val="0"/>
      </c:catAx>
      <c:valAx>
        <c:axId val="1166726896"/>
        <c:scaling>
          <c:orientation val="minMax"/>
          <c:max val="2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12497F"/>
                    </a:solidFill>
                    <a:latin typeface="Overpass" panose="00000500000000000000"/>
                    <a:ea typeface="+mn-ea"/>
                    <a:cs typeface="+mn-cs"/>
                  </a:defRPr>
                </a:pPr>
                <a:r>
                  <a:rPr lang="en-GB" sz="1100" b="0">
                    <a:solidFill>
                      <a:srgbClr val="12497F"/>
                    </a:solidFill>
                    <a:latin typeface="Overpass" panose="00000500000000000000"/>
                  </a:rPr>
                  <a:t>Debt Issued (in EUR Billion)</a:t>
                </a:r>
              </a:p>
            </c:rich>
          </c:tx>
          <c:layout>
            <c:manualLayout>
              <c:xMode val="edge"/>
              <c:yMode val="edge"/>
              <c:x val="1.2189141941672876E-2"/>
              <c:y val="0.299794148023915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12497F"/>
                  </a:solidFill>
                  <a:latin typeface="Overpass" panose="00000500000000000000"/>
                  <a:ea typeface="+mn-ea"/>
                  <a:cs typeface="+mn-cs"/>
                </a:defRPr>
              </a:pPr>
              <a:endParaRPr lang="en-BE"/>
            </a:p>
          </c:txPr>
        </c:title>
        <c:numFmt formatCode="[$€-1809]#,##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2497F"/>
                </a:solidFill>
                <a:latin typeface="Overpass" panose="00000500000000000000"/>
                <a:ea typeface="+mn-ea"/>
                <a:cs typeface="+mn-cs"/>
              </a:defRPr>
            </a:pPr>
            <a:endParaRPr lang="en-BE"/>
          </a:p>
        </c:txPr>
        <c:crossAx val="1166724272"/>
        <c:crosses val="autoZero"/>
        <c:crossBetween val="between"/>
        <c:majorUnit val="4"/>
      </c:valAx>
      <c:catAx>
        <c:axId val="1166724272"/>
        <c:scaling>
          <c:orientation val="minMax"/>
        </c:scaling>
        <c:delete val="0"/>
        <c:axPos val="t"/>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166726896"/>
        <c:crosses val="max"/>
        <c:auto val="1"/>
        <c:lblAlgn val="ctr"/>
        <c:lblOffset val="100"/>
        <c:noMultiLvlLbl val="0"/>
      </c:catAx>
      <c:spPr>
        <a:noFill/>
        <a:ln>
          <a:noFill/>
        </a:ln>
        <a:effectLst/>
      </c:spPr>
    </c:plotArea>
    <c:legend>
      <c:legendPos val="b"/>
      <c:layout>
        <c:manualLayout>
          <c:xMode val="edge"/>
          <c:yMode val="edge"/>
          <c:x val="0.2124842657503285"/>
          <c:y val="0.94772268243421232"/>
          <c:w val="0.57794850650961516"/>
          <c:h val="5.22773175657875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58-4D2C-8A45-ABFFE166EB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58-4D2C-8A45-ABFFE166EB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58-4D2C-8A45-ABFFE166EB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58-4D2C-8A45-ABFFE166EB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58-4D2C-8A45-ABFFE166EB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58-4D2C-8A45-ABFFE166EB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458-4D2C-8A45-ABFFE166EB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458-4D2C-8A45-ABFFE166EB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458-4D2C-8A45-ABFFE166EBF1}"/>
              </c:ext>
            </c:extLst>
          </c:dPt>
          <c:dLbls>
            <c:dLbl>
              <c:idx val="0"/>
              <c:tx>
                <c:rich>
                  <a:bodyPr/>
                  <a:lstStyle/>
                  <a:p>
                    <a:fld id="{9D2E274A-3082-4345-9028-C295453B4609}" type="CATEGORYNAME">
                      <a:rPr lang="en-US"/>
                      <a:pPr/>
                      <a:t>[CATEGORY NAME]</a:t>
                    </a:fld>
                    <a:r>
                      <a:rPr lang="en-US" baseline="0"/>
                      <a:t> 11.32%</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458-4D2C-8A45-ABFFE166EBF1}"/>
                </c:ext>
              </c:extLst>
            </c:dLbl>
            <c:dLbl>
              <c:idx val="1"/>
              <c:tx>
                <c:rich>
                  <a:bodyPr/>
                  <a:lstStyle/>
                  <a:p>
                    <a:fld id="{64C82C92-5A3F-4775-A085-E7C225AACA94}" type="CATEGORYNAME">
                      <a:rPr lang="en-US"/>
                      <a:pPr/>
                      <a:t>[CATEGORY NAME]</a:t>
                    </a:fld>
                    <a:r>
                      <a:rPr lang="en-US" baseline="0"/>
                      <a:t> 7.36%</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458-4D2C-8A45-ABFFE166EBF1}"/>
                </c:ext>
              </c:extLst>
            </c:dLbl>
            <c:dLbl>
              <c:idx val="2"/>
              <c:tx>
                <c:rich>
                  <a:bodyPr/>
                  <a:lstStyle/>
                  <a:p>
                    <a:fld id="{C85746E6-0644-48AB-9919-97A31A7D3DEE}" type="CATEGORYNAME">
                      <a:rPr lang="en-US"/>
                      <a:pPr/>
                      <a:t>[CATEGORY NAME]</a:t>
                    </a:fld>
                    <a:r>
                      <a:rPr lang="en-US" baseline="0"/>
                      <a:t> 32.9%</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458-4D2C-8A45-ABFFE166EBF1}"/>
                </c:ext>
              </c:extLst>
            </c:dLbl>
            <c:dLbl>
              <c:idx val="3"/>
              <c:layout>
                <c:manualLayout>
                  <c:x val="1.3283574336824151E-2"/>
                  <c:y val="4.4480799749701261E-3"/>
                </c:manualLayout>
              </c:layout>
              <c:tx>
                <c:rich>
                  <a:bodyPr/>
                  <a:lstStyle/>
                  <a:p>
                    <a:fld id="{1AE9F558-7891-4DFB-8B5B-A88F4F62DB25}" type="CATEGORYNAME">
                      <a:rPr lang="en-US"/>
                      <a:pPr/>
                      <a:t>[CATEGORY NAME]</a:t>
                    </a:fld>
                    <a:r>
                      <a:rPr lang="en-US" baseline="0" dirty="0"/>
                      <a:t> 9.54%</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0458-4D2C-8A45-ABFFE166EBF1}"/>
                </c:ext>
              </c:extLst>
            </c:dLbl>
            <c:dLbl>
              <c:idx val="4"/>
              <c:layout>
                <c:manualLayout>
                  <c:x val="-4.7961630695443642E-3"/>
                  <c:y val="2.1212121212121213E-2"/>
                </c:manualLayout>
              </c:layout>
              <c:tx>
                <c:rich>
                  <a:bodyPr/>
                  <a:lstStyle/>
                  <a:p>
                    <a:fld id="{40F3FF02-BBE0-422E-806B-D709BC2790D6}" type="CATEGORYNAME">
                      <a:rPr lang="en-US"/>
                      <a:pPr/>
                      <a:t>[CATEGORY NAME]</a:t>
                    </a:fld>
                    <a:r>
                      <a:rPr lang="en-US" baseline="0" dirty="0"/>
                      <a:t> 3.63%</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0458-4D2C-8A45-ABFFE166EBF1}"/>
                </c:ext>
              </c:extLst>
            </c:dLbl>
            <c:dLbl>
              <c:idx val="5"/>
              <c:layout>
                <c:manualLayout>
                  <c:x val="-4.4030318891770184E-3"/>
                  <c:y val="-5.7548605325884686E-3"/>
                </c:manualLayout>
              </c:layout>
              <c:tx>
                <c:rich>
                  <a:bodyPr/>
                  <a:lstStyle/>
                  <a:p>
                    <a:fld id="{3CE88257-EE2F-46D0-81A0-B8CE3E2E207B}" type="CATEGORYNAME">
                      <a:rPr lang="en-US"/>
                      <a:pPr/>
                      <a:t>[CATEGORY NAME]</a:t>
                    </a:fld>
                    <a:r>
                      <a:rPr lang="en-US" baseline="0" dirty="0"/>
                      <a:t> 1.60%</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0458-4D2C-8A45-ABFFE166EBF1}"/>
                </c:ext>
              </c:extLst>
            </c:dLbl>
            <c:dLbl>
              <c:idx val="6"/>
              <c:layout>
                <c:manualLayout>
                  <c:x val="-1.9184652278177457E-2"/>
                  <c:y val="-7.2727272727272724E-2"/>
                </c:manualLayout>
              </c:layout>
              <c:tx>
                <c:rich>
                  <a:bodyPr/>
                  <a:lstStyle/>
                  <a:p>
                    <a:fld id="{DA7FE9C5-7E3B-42EC-8B4F-1633A37734F5}" type="CATEGORYNAME">
                      <a:rPr lang="en-US"/>
                      <a:pPr/>
                      <a:t>[CATEGORY NAME]</a:t>
                    </a:fld>
                    <a:r>
                      <a:rPr lang="en-US" baseline="0"/>
                      <a:t>
</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0458-4D2C-8A45-ABFFE166EBF1}"/>
                </c:ext>
              </c:extLst>
            </c:dLbl>
            <c:dLbl>
              <c:idx val="7"/>
              <c:layout>
                <c:manualLayout>
                  <c:x val="8.3333333333333332E-3"/>
                  <c:y val="-5.5555555555555552E-2"/>
                </c:manualLayout>
              </c:layout>
              <c:tx>
                <c:rich>
                  <a:bodyPr/>
                  <a:lstStyle/>
                  <a:p>
                    <a:fld id="{C67D729E-1205-4957-93D8-8ED7DE298A97}" type="CATEGORYNAME">
                      <a:rPr lang="en-US"/>
                      <a:pPr/>
                      <a:t>[CATEGORY NAME]</a:t>
                    </a:fld>
                    <a:r>
                      <a:rPr lang="en-US" baseline="0" dirty="0"/>
                      <a:t> 29.14%</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0458-4D2C-8A45-ABFFE166EBF1}"/>
                </c:ext>
              </c:extLst>
            </c:dLbl>
            <c:dLbl>
              <c:idx val="8"/>
              <c:tx>
                <c:rich>
                  <a:bodyPr/>
                  <a:lstStyle/>
                  <a:p>
                    <a:fld id="{D1337EBE-3751-4FE6-B201-1FF76AF58CCF}" type="CATEGORYNAME">
                      <a:rPr lang="en-US"/>
                      <a:pPr/>
                      <a:t>[CATEGORY NAME]</a:t>
                    </a:fld>
                    <a:r>
                      <a:rPr lang="en-US" baseline="0" dirty="0"/>
                      <a:t> 4.07%</a:t>
                    </a:r>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3677540868128261"/>
                      <c:h val="8.8317196650469415E-2"/>
                    </c:manualLayout>
                  </c15:layout>
                  <c15:dlblFieldTable/>
                  <c15:showDataLabelsRange val="0"/>
                </c:ext>
                <c:ext xmlns:c16="http://schemas.microsoft.com/office/drawing/2014/chart" uri="{C3380CC4-5D6E-409C-BE32-E72D297353CC}">
                  <c16:uniqueId val="{00000011-0458-4D2C-8A45-ABFFE166EBF1}"/>
                </c:ext>
              </c:extLst>
            </c:dLbl>
            <c:spPr>
              <a:noFill/>
              <a:ln>
                <a:noFill/>
              </a:ln>
              <a:effectLst/>
            </c:spPr>
            <c:txPr>
              <a:bodyPr rot="0" spcFirstLastPara="1" vertOverflow="clip" horzOverflow="clip" vert="horz" wrap="square" lIns="38100" tIns="19050" rIns="38100" bIns="19050" anchor="ctr" anchorCtr="0">
                <a:spAutoFit/>
              </a:bodyPr>
              <a:lstStyle/>
              <a:p>
                <a:pPr algn="ctr">
                  <a:defRPr lang="en-US" sz="700" b="1" i="0" u="none" strike="noStrike" kern="1200" baseline="0">
                    <a:solidFill>
                      <a:schemeClr val="tx2"/>
                    </a:solidFill>
                    <a:latin typeface="Overpass" panose="00000500000000000000"/>
                    <a:ea typeface="+mn-ea"/>
                    <a:cs typeface="Arial" panose="020B0604020202020204" pitchFamily="34" charset="0"/>
                  </a:defRPr>
                </a:pPr>
                <a:endParaRPr lang="en-BE"/>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'Index and Properties 2018 '!$P$50:$P$58</c:f>
              <c:strCache>
                <c:ptCount val="9"/>
                <c:pt idx="0">
                  <c:v>Offices</c:v>
                </c:pt>
                <c:pt idx="1">
                  <c:v>Retail</c:v>
                </c:pt>
                <c:pt idx="2">
                  <c:v>Residential</c:v>
                </c:pt>
                <c:pt idx="3">
                  <c:v>Industrial</c:v>
                </c:pt>
                <c:pt idx="4">
                  <c:v>Healthcare</c:v>
                </c:pt>
                <c:pt idx="5">
                  <c:v>Self-storage</c:v>
                </c:pt>
                <c:pt idx="6">
                  <c:v>Lodging/Resorts</c:v>
                </c:pt>
                <c:pt idx="7">
                  <c:v>Diversified</c:v>
                </c:pt>
                <c:pt idx="8">
                  <c:v>Industial/Office</c:v>
                </c:pt>
              </c:strCache>
            </c:strRef>
          </c:cat>
          <c:val>
            <c:numRef>
              <c:f>'Index and Properties 2018 '!$R$50:$R$58</c:f>
              <c:numCache>
                <c:formatCode>0.00%</c:formatCode>
                <c:ptCount val="9"/>
                <c:pt idx="0">
                  <c:v>0.1132</c:v>
                </c:pt>
                <c:pt idx="1">
                  <c:v>7.3599999999999999E-2</c:v>
                </c:pt>
                <c:pt idx="2">
                  <c:v>0.32900000000000001</c:v>
                </c:pt>
                <c:pt idx="3">
                  <c:v>9.5399999999999999E-2</c:v>
                </c:pt>
                <c:pt idx="4">
                  <c:v>3.6299999999999999E-2</c:v>
                </c:pt>
                <c:pt idx="5">
                  <c:v>1.6E-2</c:v>
                </c:pt>
                <c:pt idx="6">
                  <c:v>4.1999999999999997E-3</c:v>
                </c:pt>
                <c:pt idx="7">
                  <c:v>0.29139999999999999</c:v>
                </c:pt>
                <c:pt idx="8">
                  <c:v>4.07E-2</c:v>
                </c:pt>
              </c:numCache>
            </c:numRef>
          </c:val>
          <c:extLst>
            <c:ext xmlns:c16="http://schemas.microsoft.com/office/drawing/2014/chart" uri="{C3380CC4-5D6E-409C-BE32-E72D297353CC}">
              <c16:uniqueId val="{00000012-0458-4D2C-8A45-ABFFE166EB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B1-48DB-AF28-0BC23DE267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B1-48DB-AF28-0BC23DE267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B1-48DB-AF28-0BC23DE267A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B1-48DB-AF28-0BC23DE267A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CB1-48DB-AF28-0BC23DE267A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CB1-48DB-AF28-0BC23DE267A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CB1-48DB-AF28-0BC23DE267A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CB1-48DB-AF28-0BC23DE267A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CB1-48DB-AF28-0BC23DE267A5}"/>
              </c:ext>
            </c:extLst>
          </c:dPt>
          <c:dLbls>
            <c:dLbl>
              <c:idx val="0"/>
              <c:layout>
                <c:manualLayout>
                  <c:x val="-3.1660306352104487E-3"/>
                  <c:y val="2.4220055413706833E-2"/>
                </c:manualLayout>
              </c:layout>
              <c:tx>
                <c:rich>
                  <a:bodyPr/>
                  <a:lstStyle/>
                  <a:p>
                    <a:fld id="{6FD98C9C-0D34-4608-B2EA-361CAEDF0C93}"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{6FD98C9C-0D34-4608-B2EA-361CAEDF0C93}</c15:txfldGUID>
                      <c15:f>'Index and Properties 2018 '!$B$33</c15:f>
                      <c15:dlblFieldTableCache>
                        <c:ptCount val="1"/>
                        <c:pt idx="0">
                          <c:v>Offices 27%</c:v>
                        </c:pt>
                      </c15:dlblFieldTableCache>
                    </c15:dlblFTEntry>
                  </c15:dlblFieldTable>
                  <c15:showDataLabelsRange val="0"/>
                </c:ext>
                <c:ext xmlns:c16="http://schemas.microsoft.com/office/drawing/2014/chart" uri="{C3380CC4-5D6E-409C-BE32-E72D297353CC}">
                  <c16:uniqueId val="{00000001-0CB1-48DB-AF28-0BC23DE267A5}"/>
                </c:ext>
              </c:extLst>
            </c:dLbl>
            <c:dLbl>
              <c:idx val="1"/>
              <c:layout>
                <c:manualLayout>
                  <c:x val="9.4980919056313461E-3"/>
                  <c:y val="-2.8256731315991455E-2"/>
                </c:manualLayout>
              </c:layout>
              <c:tx>
                <c:rich>
                  <a:bodyPr/>
                  <a:lstStyle/>
                  <a:p>
                    <a:fld id="{9C21BA66-97D7-4B10-894E-5E1050A5448E}"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{9C21BA66-97D7-4B10-894E-5E1050A5448E}</c15:txfldGUID>
                      <c15:f>'Index and Properties 2018 '!$B$34</c15:f>
                      <c15:dlblFieldTableCache>
                        <c:ptCount val="1"/>
                        <c:pt idx="0">
                          <c:v>Retail 30%</c:v>
                        </c:pt>
                      </c15:dlblFieldTableCache>
                    </c15:dlblFTEntry>
                  </c15:dlblFieldTable>
                  <c15:showDataLabelsRange val="0"/>
                </c:ext>
                <c:ext xmlns:c16="http://schemas.microsoft.com/office/drawing/2014/chart" uri="{C3380CC4-5D6E-409C-BE32-E72D297353CC}">
                  <c16:uniqueId val="{00000003-0CB1-48DB-AF28-0BC23DE267A5}"/>
                </c:ext>
              </c:extLst>
            </c:dLbl>
            <c:dLbl>
              <c:idx val="2"/>
              <c:layout>
                <c:manualLayout>
                  <c:x val="1.5830153176052245E-2"/>
                  <c:y val="-7.4004869964642421E-17"/>
                </c:manualLayout>
              </c:layout>
              <c:tx>
                <c:rich>
                  <a:bodyPr/>
                  <a:lstStyle/>
                  <a:p>
                    <a:fld id="{820A9620-13BC-4560-AE01-8A79B6DA77C8}"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{820A9620-13BC-4560-AE01-8A79B6DA77C8}</c15:txfldGUID>
                      <c15:f>'Index and Properties 2018 '!$B$35</c15:f>
                      <c15:dlblFieldTableCache>
                        <c:ptCount val="1"/>
                        <c:pt idx="0">
                          <c:v>Residential 24%</c:v>
                        </c:pt>
                      </c15:dlblFieldTableCache>
                    </c15:dlblFTEntry>
                  </c15:dlblFieldTable>
                  <c15:showDataLabelsRange val="0"/>
                </c:ext>
                <c:ext xmlns:c16="http://schemas.microsoft.com/office/drawing/2014/chart" uri="{C3380CC4-5D6E-409C-BE32-E72D297353CC}">
                  <c16:uniqueId val="{00000005-0CB1-48DB-AF28-0BC23DE267A5}"/>
                </c:ext>
              </c:extLst>
            </c:dLbl>
            <c:dLbl>
              <c:idx val="3"/>
              <c:layout>
                <c:manualLayout>
                  <c:x val="9.4980919056313461E-3"/>
                  <c:y val="5.2476786729698105E-2"/>
                </c:manualLayout>
              </c:layout>
              <c:tx>
                <c:rich>
                  <a:bodyPr/>
                  <a:lstStyle/>
                  <a:p>
                    <a:fld id="{C5DCFC8E-F9D4-467E-AC7B-C4EEE1412017}"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{C5DCFC8E-F9D4-467E-AC7B-C4EEE1412017}</c15:txfldGUID>
                      <c15:f>'Index and Properties 2018 '!$B$36</c15:f>
                      <c15:dlblFieldTableCache>
                        <c:ptCount val="1"/>
                        <c:pt idx="0">
                          <c:v>Industrial 5%</c:v>
                        </c:pt>
                      </c15:dlblFieldTableCache>
                    </c15:dlblFTEntry>
                  </c15:dlblFieldTable>
                  <c15:showDataLabelsRange val="0"/>
                </c:ext>
                <c:ext xmlns:c16="http://schemas.microsoft.com/office/drawing/2014/chart" uri="{C3380CC4-5D6E-409C-BE32-E72D297353CC}">
                  <c16:uniqueId val="{00000007-0CB1-48DB-AF28-0BC23DE267A5}"/>
                </c:ext>
              </c:extLst>
            </c:dLbl>
            <c:dLbl>
              <c:idx val="4"/>
              <c:layout>
                <c:manualLayout>
                  <c:x val="1.266412254084181E-2"/>
                  <c:y val="4.0366759022844728E-2"/>
                </c:manualLayout>
              </c:layout>
              <c:tx>
                <c:rich>
                  <a:bodyPr/>
                  <a:lstStyle/>
                  <a:p>
                    <a:fld id="{D5A205F6-CA63-4C1E-8489-AA95B1344007}"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{D5A205F6-CA63-4C1E-8489-AA95B1344007}</c15:txfldGUID>
                      <c15:f>'Index and Properties 2018 '!$B$37</c15:f>
                      <c15:dlblFieldTableCache>
                        <c:ptCount val="1"/>
                        <c:pt idx="0">
                          <c:v>Healthcare 3%</c:v>
                        </c:pt>
                      </c15:dlblFieldTableCache>
                    </c15:dlblFTEntry>
                  </c15:dlblFieldTable>
                  <c15:showDataLabelsRange val="0"/>
                </c:ext>
                <c:ext xmlns:c16="http://schemas.microsoft.com/office/drawing/2014/chart" uri="{C3380CC4-5D6E-409C-BE32-E72D297353CC}">
                  <c16:uniqueId val="{00000009-0CB1-48DB-AF28-0BC23DE267A5}"/>
                </c:ext>
              </c:extLst>
            </c:dLbl>
            <c:dLbl>
              <c:idx val="5"/>
              <c:layout>
                <c:manualLayout>
                  <c:x val="2.2162214446473143E-2"/>
                  <c:y val="2.4220055413706816E-2"/>
                </c:manualLayout>
              </c:layout>
              <c:tx>
                <c:rich>
                  <a:bodyPr/>
                  <a:lstStyle/>
                  <a:p>
                    <a:fld id="{015085C8-8B70-4B64-82D4-A1DD0F3FB4D8}"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{015085C8-8B70-4B64-82D4-A1DD0F3FB4D8}</c15:txfldGUID>
                      <c15:f>'Index and Properties 2018 '!$B$38</c15:f>
                      <c15:dlblFieldTableCache>
                        <c:ptCount val="1"/>
                        <c:pt idx="0">
                          <c:v>Self-storage 1%</c:v>
                        </c:pt>
                      </c15:dlblFieldTableCache>
                    </c15:dlblFTEntry>
                  </c15:dlblFieldTable>
                  <c15:showDataLabelsRange val="0"/>
                </c:ext>
                <c:ext xmlns:c16="http://schemas.microsoft.com/office/drawing/2014/chart" uri="{C3380CC4-5D6E-409C-BE32-E72D297353CC}">
                  <c16:uniqueId val="{0000000B-0CB1-48DB-AF28-0BC23DE267A5}"/>
                </c:ext>
              </c:extLst>
            </c:dLbl>
            <c:dLbl>
              <c:idx val="6"/>
              <c:layout>
                <c:manualLayout>
                  <c:x val="3.1660306352104491E-2"/>
                  <c:y val="3.2293566142523898E-2"/>
                </c:manualLayout>
              </c:layout>
              <c:tx>
                <c:rich>
                  <a:bodyPr/>
                  <a:lstStyle/>
                  <a:p>
                    <a:fld id="{B85B2C45-D1F3-4E7B-AAD7-780DF893E392}"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layout>
                    <c:manualLayout>
                      <c:w val="0.25043302324514649"/>
                      <c:h val="9.0946308078469151E-2"/>
                    </c:manualLayout>
                  </c15:layout>
                  <c15:dlblFieldTable>
                    <c15:dlblFTEntry>
                      <c15:txfldGUID>{B85B2C45-D1F3-4E7B-AAD7-780DF893E392}</c15:txfldGUID>
                      <c15:f>'Index and Properties 2018 '!$B$39</c15:f>
                      <c15:dlblFieldTableCache>
                        <c:ptCount val="1"/>
                        <c:pt idx="0">
                          <c:v>Lodging/Resorts 4%</c:v>
                        </c:pt>
                      </c15:dlblFieldTableCache>
                    </c15:dlblFTEntry>
                  </c15:dlblFieldTable>
                  <c15:showDataLabelsRange val="0"/>
                </c:ext>
                <c:ext xmlns:c16="http://schemas.microsoft.com/office/drawing/2014/chart" uri="{C3380CC4-5D6E-409C-BE32-E72D297353CC}">
                  <c16:uniqueId val="{0000000D-0CB1-48DB-AF28-0BC23DE267A5}"/>
                </c:ext>
              </c:extLst>
            </c:dLbl>
            <c:dLbl>
              <c:idx val="7"/>
              <c:layout>
                <c:manualLayout>
                  <c:x val="7.9150765880260932E-3"/>
                  <c:y val="1.2110027706853413E-2"/>
                </c:manualLayout>
              </c:layout>
              <c:tx>
                <c:rich>
                  <a:bodyPr/>
                  <a:lstStyle/>
                  <a:p>
                    <a:fld id="{1BFE07ED-6123-4106-995F-BEE361C7C60E}" type="CELLREF">
                      <a:rPr lang="en-US" sz="600"/>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layout>
                    <c:manualLayout>
                      <c:w val="0.27295920656779343"/>
                      <c:h val="8.1096818876895058E-2"/>
                    </c:manualLayout>
                  </c15:layout>
                  <c15:dlblFieldTable>
                    <c15:dlblFTEntry>
                      <c15:txfldGUID>{1BFE07ED-6123-4106-995F-BEE361C7C60E}</c15:txfldGUID>
                      <c15:f>'Index and Properties 2018 '!$B$40</c15:f>
                      <c15:dlblFieldTableCache>
                        <c:ptCount val="1"/>
                        <c:pt idx="0">
                          <c:v>Other Commercial 2%</c:v>
                        </c:pt>
                      </c15:dlblFieldTableCache>
                    </c15:dlblFTEntry>
                  </c15:dlblFieldTable>
                  <c15:showDataLabelsRange val="0"/>
                </c:ext>
                <c:ext xmlns:c16="http://schemas.microsoft.com/office/drawing/2014/chart" uri="{C3380CC4-5D6E-409C-BE32-E72D297353CC}">
                  <c16:uniqueId val="{0000000F-0CB1-48DB-AF28-0BC23DE267A5}"/>
                </c:ext>
              </c:extLst>
            </c:dLbl>
            <c:dLbl>
              <c:idx val="8"/>
              <c:layout>
                <c:manualLayout>
                  <c:x val="4.7490459528156732E-2"/>
                  <c:y val="8.0733518045689456E-3"/>
                </c:manualLayout>
              </c:layout>
              <c:tx>
                <c:rich>
                  <a:bodyPr/>
                  <a:lstStyle/>
                  <a:p>
                    <a:fld id="{F386F0C7-84EE-44DA-B5A2-8EF14C16638B}" type="CELLREF">
                      <a:rPr lang="en-US"/>
                      <a:pPr/>
                      <a:t>[CELLREF]</a:t>
                    </a:fld>
                    <a:endParaRPr lang="en-BE"/>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{F386F0C7-84EE-44DA-B5A2-8EF14C16638B}</c15:txfldGUID>
                      <c15:f>'Index and Properties 2018 '!$B$41</c15:f>
                      <c15:dlblFieldTableCache>
                        <c:ptCount val="1"/>
                        <c:pt idx="0">
                          <c:v>Other 3%</c:v>
                        </c:pt>
                      </c15:dlblFieldTableCache>
                    </c15:dlblFTEntry>
                  </c15:dlblFieldTable>
                  <c15:showDataLabelsRange val="0"/>
                </c:ext>
                <c:ext xmlns:c16="http://schemas.microsoft.com/office/drawing/2014/chart" uri="{C3380CC4-5D6E-409C-BE32-E72D297353CC}">
                  <c16:uniqueId val="{00000011-0CB1-48DB-AF28-0BC23DE267A5}"/>
                </c:ext>
              </c:extLst>
            </c:dLbl>
            <c:spPr>
              <a:noFill/>
              <a:ln>
                <a:noFill/>
              </a:ln>
              <a:effectLst/>
            </c:spPr>
            <c:txPr>
              <a:bodyPr rot="0" spcFirstLastPara="1" vertOverflow="ellipsis" vert="horz" wrap="square" lIns="38100" tIns="19050" rIns="38100" bIns="19050" anchor="ctr" anchorCtr="0">
                <a:spAutoFit/>
              </a:bodyPr>
              <a:lstStyle/>
              <a:p>
                <a:pPr algn="ctr">
                  <a:defRPr lang="en-GB" sz="600" b="1" i="0" u="none" strike="noStrike" kern="1200" baseline="0">
                    <a:solidFill>
                      <a:schemeClr val="tx2"/>
                    </a:solidFill>
                    <a:latin typeface="Overpass" panose="00000500000000000000"/>
                    <a:ea typeface="+mn-ea"/>
                    <a:cs typeface="Arial" panose="020B0604020202020204" pitchFamily="34" charset="0"/>
                  </a:defRPr>
                </a:pPr>
                <a:endParaRPr lang="en-BE"/>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'Index and Properties 2018 '!$E$11:$E$30</c:f>
              <c:strCache>
                <c:ptCount val="2"/>
                <c:pt idx="1">
                  <c:v>Source: Sept 2019 MSB</c:v>
                </c:pt>
              </c:strCache>
            </c:strRef>
          </c:cat>
          <c:val>
            <c:numRef>
              <c:f>'Index and Properties 2018 '!$D$33:$D$41</c:f>
              <c:numCache>
                <c:formatCode>0%</c:formatCode>
                <c:ptCount val="9"/>
                <c:pt idx="0">
                  <c:v>0.27</c:v>
                </c:pt>
                <c:pt idx="1">
                  <c:v>0.3</c:v>
                </c:pt>
                <c:pt idx="2">
                  <c:v>0.24</c:v>
                </c:pt>
                <c:pt idx="3">
                  <c:v>0.05</c:v>
                </c:pt>
                <c:pt idx="4">
                  <c:v>0.03</c:v>
                </c:pt>
                <c:pt idx="5">
                  <c:v>0.01</c:v>
                </c:pt>
                <c:pt idx="6">
                  <c:v>0.04</c:v>
                </c:pt>
                <c:pt idx="7">
                  <c:v>0.02</c:v>
                </c:pt>
                <c:pt idx="8">
                  <c:v>0.03</c:v>
                </c:pt>
              </c:numCache>
            </c:numRef>
          </c:val>
          <c:extLst>
            <c:ext xmlns:c16="http://schemas.microsoft.com/office/drawing/2014/chart" uri="{C3380CC4-5D6E-409C-BE32-E72D297353CC}">
              <c16:uniqueId val="{00000012-0CB1-48DB-AF28-0BC23DE267A5}"/>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76-4719-8D74-826FDA6025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76-4719-8D74-826FDA6025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76-4719-8D74-826FDA6025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76-4719-8D74-826FDA60256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76-4719-8D74-826FDA60256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B76-4719-8D74-826FDA60256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B76-4719-8D74-826FDA60256C}"/>
              </c:ext>
            </c:extLst>
          </c:dPt>
          <c:dLbls>
            <c:spPr>
              <a:noFill/>
              <a:ln>
                <a:noFill/>
              </a:ln>
              <a:effectLst/>
            </c:spPr>
            <c:txPr>
              <a:bodyPr rot="0" spcFirstLastPara="1" vertOverflow="clip" horzOverflow="clip" vert="horz" wrap="square" lIns="38100" tIns="19050" rIns="38100" bIns="19050" anchor="ctr" anchorCtr="0">
                <a:spAutoFit/>
              </a:bodyPr>
              <a:lstStyle/>
              <a:p>
                <a:pPr algn="ctr">
                  <a:defRPr lang="en-US" sz="700" b="1" i="0" u="none" strike="noStrike" kern="1200" baseline="0">
                    <a:solidFill>
                      <a:schemeClr val="tx2"/>
                    </a:solidFill>
                    <a:latin typeface="Overpass" panose="00000500000000000000"/>
                    <a:ea typeface="+mn-ea"/>
                    <a:cs typeface="Arial" panose="020B0604020202020204" pitchFamily="34" charset="0"/>
                  </a:defRPr>
                </a:pPr>
                <a:endParaRPr lang="en-B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'Index and Properties 2018 '!$B$3:$B$9</c:f>
              <c:strCache>
                <c:ptCount val="7"/>
                <c:pt idx="0">
                  <c:v>UK</c:v>
                </c:pt>
                <c:pt idx="1">
                  <c:v>Netherlands</c:v>
                </c:pt>
                <c:pt idx="2">
                  <c:v>France</c:v>
                </c:pt>
                <c:pt idx="3">
                  <c:v>Sweden</c:v>
                </c:pt>
                <c:pt idx="4">
                  <c:v>Germany</c:v>
                </c:pt>
                <c:pt idx="5">
                  <c:v>Austria</c:v>
                </c:pt>
                <c:pt idx="6">
                  <c:v>Other countries</c:v>
                </c:pt>
              </c:strCache>
            </c:strRef>
          </c:cat>
          <c:val>
            <c:numRef>
              <c:f>'Index and Properties 2018 '!$D$3:$D$9</c:f>
              <c:numCache>
                <c:formatCode>0.0%</c:formatCode>
                <c:ptCount val="7"/>
                <c:pt idx="0">
                  <c:v>0.26090000000000002</c:v>
                </c:pt>
                <c:pt idx="1">
                  <c:v>4.0399999999999998E-2</c:v>
                </c:pt>
                <c:pt idx="2">
                  <c:v>7.0400000000000004E-2</c:v>
                </c:pt>
                <c:pt idx="3">
                  <c:v>0.1101</c:v>
                </c:pt>
                <c:pt idx="4">
                  <c:v>0.31940000000000002</c:v>
                </c:pt>
                <c:pt idx="5">
                  <c:v>9.5999999999999992E-3</c:v>
                </c:pt>
                <c:pt idx="6">
                  <c:v>0.18920000000000001</c:v>
                </c:pt>
              </c:numCache>
            </c:numRef>
          </c:val>
          <c:extLst>
            <c:ext xmlns:c16="http://schemas.microsoft.com/office/drawing/2014/chart" uri="{C3380CC4-5D6E-409C-BE32-E72D297353CC}">
              <c16:uniqueId val="{0000000E-1B76-4719-8D74-826FDA60256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2497F"/>
                </a:solidFill>
                <a:latin typeface="+mn-lt"/>
                <a:ea typeface="+mn-ea"/>
                <a:cs typeface="+mn-cs"/>
              </a:defRPr>
            </a:pPr>
            <a:r>
              <a:rPr lang="en-GB" b="1">
                <a:solidFill>
                  <a:srgbClr val="12497F"/>
                </a:solidFill>
              </a:rPr>
              <a:t>Strong Long Term</a:t>
            </a:r>
            <a:r>
              <a:rPr lang="en-GB" b="1" baseline="0">
                <a:solidFill>
                  <a:srgbClr val="12497F"/>
                </a:solidFill>
              </a:rPr>
              <a:t> Performance</a:t>
            </a:r>
            <a:endParaRPr lang="en-GB" b="1">
              <a:solidFill>
                <a:srgbClr val="12497F"/>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2497F"/>
              </a:solidFill>
              <a:latin typeface="+mn-lt"/>
              <a:ea typeface="+mn-ea"/>
              <a:cs typeface="+mn-cs"/>
            </a:defRPr>
          </a:pPr>
          <a:endParaRPr lang="en-BE"/>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274BC"/>
              </a:solidFill>
              <a:ln>
                <a:noFill/>
              </a:ln>
              <a:effectLst/>
            </c:spPr>
            <c:extLst>
              <c:ext xmlns:c16="http://schemas.microsoft.com/office/drawing/2014/chart" uri="{C3380CC4-5D6E-409C-BE32-E72D297353CC}">
                <c16:uniqueId val="{00000002-8EFE-499C-8B3D-EC9B03B3D122}"/>
              </c:ext>
            </c:extLst>
          </c:dPt>
          <c:dPt>
            <c:idx val="3"/>
            <c:invertIfNegative val="0"/>
            <c:bubble3D val="0"/>
            <c:spPr>
              <a:solidFill>
                <a:srgbClr val="EBA61C"/>
              </a:solidFill>
              <a:ln>
                <a:noFill/>
              </a:ln>
              <a:effectLst/>
            </c:spPr>
            <c:extLst>
              <c:ext xmlns:c16="http://schemas.microsoft.com/office/drawing/2014/chart" uri="{C3380CC4-5D6E-409C-BE32-E72D297353CC}">
                <c16:uniqueId val="{00000001-8EFE-499C-8B3D-EC9B03B3D122}"/>
              </c:ext>
            </c:extLst>
          </c:dPt>
          <c:dLbls>
            <c:dLbl>
              <c:idx val="0"/>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EFE-499C-8B3D-EC9B03B3D122}"/>
                </c:ext>
              </c:extLst>
            </c:dLbl>
            <c:dLbl>
              <c:idx val="1"/>
              <c:tx>
                <c:rich>
                  <a:bodyPr/>
                  <a:lstStyle/>
                  <a:p>
                    <a:r>
                      <a:rPr lang="en-US"/>
                      <a:t>3.4%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F5-4DF5-A270-F562C47F39BD}"/>
                </c:ext>
              </c:extLst>
            </c:dLbl>
            <c:dLbl>
              <c:idx val="2"/>
              <c:tx>
                <c:rich>
                  <a:bodyPr/>
                  <a:lstStyle/>
                  <a:p>
                    <a:r>
                      <a:rPr lang="en-US"/>
                      <a:t>5.2%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5F5-4DF5-A270-F562C47F39BD}"/>
                </c:ext>
              </c:extLst>
            </c:dLbl>
            <c:dLbl>
              <c:idx val="3"/>
              <c:tx>
                <c:rich>
                  <a:bodyPr/>
                  <a:lstStyle/>
                  <a:p>
                    <a:r>
                      <a:rPr lang="en-US"/>
                      <a:t>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EFE-499C-8B3D-EC9B03B3D1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'Long-term performance'!$Q$13:$Q$16</c:f>
              <c:strCache>
                <c:ptCount val="4"/>
                <c:pt idx="0">
                  <c:v>Europe inflation</c:v>
                </c:pt>
                <c:pt idx="1">
                  <c:v>Europe equities</c:v>
                </c:pt>
                <c:pt idx="2">
                  <c:v>Europe bonds</c:v>
                </c:pt>
                <c:pt idx="3">
                  <c:v>Europe listed real estate</c:v>
                </c:pt>
              </c:strCache>
            </c:strRef>
          </c:cat>
          <c:val>
            <c:numRef>
              <c:f>'Long-term performance'!$R$13:$R$16</c:f>
              <c:numCache>
                <c:formatCode>0.0%</c:formatCode>
                <c:ptCount val="4"/>
                <c:pt idx="0">
                  <c:v>1.397585458370143E-2</c:v>
                </c:pt>
                <c:pt idx="1">
                  <c:v>3.4000000000000002E-2</c:v>
                </c:pt>
                <c:pt idx="2">
                  <c:v>5.1999999999999998E-2</c:v>
                </c:pt>
                <c:pt idx="3">
                  <c:v>7.0999999999999994E-2</c:v>
                </c:pt>
              </c:numCache>
            </c:numRef>
          </c:val>
          <c:extLst>
            <c:ext xmlns:c16="http://schemas.microsoft.com/office/drawing/2014/chart" uri="{C3380CC4-5D6E-409C-BE32-E72D297353CC}">
              <c16:uniqueId val="{00000000-8EFE-499C-8B3D-EC9B03B3D122}"/>
            </c:ext>
          </c:extLst>
        </c:ser>
        <c:dLbls>
          <c:showLegendKey val="0"/>
          <c:showVal val="0"/>
          <c:showCatName val="0"/>
          <c:showSerName val="0"/>
          <c:showPercent val="0"/>
          <c:showBubbleSize val="0"/>
        </c:dLbls>
        <c:gapWidth val="75"/>
        <c:overlap val="-27"/>
        <c:axId val="890762608"/>
        <c:axId val="890759656"/>
      </c:barChart>
      <c:catAx>
        <c:axId val="89076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2497F"/>
                </a:solidFill>
                <a:latin typeface="+mn-lt"/>
                <a:ea typeface="+mn-ea"/>
                <a:cs typeface="+mn-cs"/>
              </a:defRPr>
            </a:pPr>
            <a:endParaRPr lang="en-BE"/>
          </a:p>
        </c:txPr>
        <c:crossAx val="890759656"/>
        <c:crosses val="autoZero"/>
        <c:auto val="1"/>
        <c:lblAlgn val="ctr"/>
        <c:lblOffset val="100"/>
        <c:noMultiLvlLbl val="0"/>
      </c:catAx>
      <c:valAx>
        <c:axId val="890759656"/>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2497F"/>
                </a:solidFill>
                <a:latin typeface="+mn-lt"/>
                <a:ea typeface="+mn-ea"/>
                <a:cs typeface="+mn-cs"/>
              </a:defRPr>
            </a:pPr>
            <a:endParaRPr lang="en-BE"/>
          </a:p>
        </c:txPr>
        <c:crossAx val="890762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'Dividend Yield'!$Q$5:$Q$9</c:f>
              <c:strCache>
                <c:ptCount val="5"/>
                <c:pt idx="0">
                  <c:v>ECB Refinancing rate</c:v>
                </c:pt>
                <c:pt idx="1">
                  <c:v>Europe Bonds</c:v>
                </c:pt>
                <c:pt idx="2">
                  <c:v>FTSE Europe TR Index</c:v>
                </c:pt>
                <c:pt idx="3">
                  <c:v>FTSE EPRA Nareit Developed Europe Index</c:v>
                </c:pt>
                <c:pt idx="4">
                  <c:v>FTSE EPRA Nareit Developed Europe REITs Index</c:v>
                </c:pt>
              </c:strCache>
            </c:strRef>
          </c:cat>
          <c:val>
            <c:numRef>
              <c:f>'Dividend Yield'!$R$5:$R$9</c:f>
              <c:numCache>
                <c:formatCode>General</c:formatCode>
                <c:ptCount val="5"/>
              </c:numCache>
            </c:numRef>
          </c:val>
          <c:extLst>
            <c:ext xmlns:c16="http://schemas.microsoft.com/office/drawing/2014/chart" uri="{C3380CC4-5D6E-409C-BE32-E72D297353CC}">
              <c16:uniqueId val="{00000000-DDE1-4A84-9220-7416918527A9}"/>
            </c:ext>
          </c:extLst>
        </c:ser>
        <c:ser>
          <c:idx val="1"/>
          <c:order val="1"/>
          <c:spPr>
            <a:solidFill>
              <a:schemeClr val="accent2"/>
            </a:solidFill>
            <a:ln>
              <a:noFill/>
            </a:ln>
            <a:effectLst/>
          </c:spPr>
          <c:invertIfNegative val="0"/>
          <c:dPt>
            <c:idx val="1"/>
            <c:invertIfNegative val="0"/>
            <c:bubble3D val="0"/>
            <c:spPr>
              <a:solidFill>
                <a:srgbClr val="12497F"/>
              </a:solidFill>
              <a:ln>
                <a:noFill/>
              </a:ln>
              <a:effectLst/>
            </c:spPr>
            <c:extLst>
              <c:ext xmlns:c16="http://schemas.microsoft.com/office/drawing/2014/chart" uri="{C3380CC4-5D6E-409C-BE32-E72D297353CC}">
                <c16:uniqueId val="{00000002-DDE1-4A84-9220-7416918527A9}"/>
              </c:ext>
            </c:extLst>
          </c:dPt>
          <c:dPt>
            <c:idx val="2"/>
            <c:invertIfNegative val="0"/>
            <c:bubble3D val="0"/>
            <c:spPr>
              <a:solidFill>
                <a:srgbClr val="12497F"/>
              </a:solidFill>
              <a:ln>
                <a:noFill/>
              </a:ln>
              <a:effectLst/>
            </c:spPr>
            <c:extLst>
              <c:ext xmlns:c16="http://schemas.microsoft.com/office/drawing/2014/chart" uri="{C3380CC4-5D6E-409C-BE32-E72D297353CC}">
                <c16:uniqueId val="{00000004-DDE1-4A84-9220-7416918527A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6-DDE1-4A84-9220-7416918527A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8-DDE1-4A84-9220-7416918527A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'Dividend Yield'!$Q$5:$Q$9</c:f>
              <c:strCache>
                <c:ptCount val="5"/>
                <c:pt idx="0">
                  <c:v>ECB Refinancing rate</c:v>
                </c:pt>
                <c:pt idx="1">
                  <c:v>Europe Bonds</c:v>
                </c:pt>
                <c:pt idx="2">
                  <c:v>FTSE Europe TR Index</c:v>
                </c:pt>
                <c:pt idx="3">
                  <c:v>FTSE EPRA Nareit Developed Europe Index</c:v>
                </c:pt>
                <c:pt idx="4">
                  <c:v>FTSE EPRA Nareit Developed Europe REITs Index</c:v>
                </c:pt>
              </c:strCache>
            </c:strRef>
          </c:cat>
          <c:val>
            <c:numRef>
              <c:f>'Dividend Yield'!$S$5:$S$9</c:f>
              <c:numCache>
                <c:formatCode>0.0%</c:formatCode>
                <c:ptCount val="5"/>
                <c:pt idx="0" formatCode="0.00%">
                  <c:v>1E-4</c:v>
                </c:pt>
                <c:pt idx="1">
                  <c:v>1.0800000000000001E-2</c:v>
                </c:pt>
                <c:pt idx="2" formatCode="0.00%">
                  <c:v>3.5848333333333302E-2</c:v>
                </c:pt>
                <c:pt idx="3" formatCode="0.00%">
                  <c:v>3.6499999999999998E-2</c:v>
                </c:pt>
                <c:pt idx="4">
                  <c:v>4.4001666666666703E-2</c:v>
                </c:pt>
              </c:numCache>
            </c:numRef>
          </c:val>
          <c:extLst>
            <c:ext xmlns:c16="http://schemas.microsoft.com/office/drawing/2014/chart" uri="{C3380CC4-5D6E-409C-BE32-E72D297353CC}">
              <c16:uniqueId val="{00000009-DDE1-4A84-9220-7416918527A9}"/>
            </c:ext>
          </c:extLst>
        </c:ser>
        <c:dLbls>
          <c:showLegendKey val="0"/>
          <c:showVal val="0"/>
          <c:showCatName val="0"/>
          <c:showSerName val="0"/>
          <c:showPercent val="0"/>
          <c:showBubbleSize val="0"/>
        </c:dLbls>
        <c:gapWidth val="23"/>
        <c:overlap val="37"/>
        <c:axId val="834294888"/>
        <c:axId val="834285048"/>
      </c:barChart>
      <c:catAx>
        <c:axId val="83429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834285048"/>
        <c:crosses val="autoZero"/>
        <c:auto val="1"/>
        <c:lblAlgn val="ctr"/>
        <c:lblOffset val="100"/>
        <c:noMultiLvlLbl val="0"/>
      </c:catAx>
      <c:valAx>
        <c:axId val="834285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834294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63969398447223E-2"/>
          <c:y val="2.2159626081292988E-2"/>
          <c:w val="0.92646513348826998"/>
          <c:h val="0.9321851992732525"/>
        </c:manualLayout>
      </c:layout>
      <c:lineChart>
        <c:grouping val="standard"/>
        <c:varyColors val="0"/>
        <c:ser>
          <c:idx val="0"/>
          <c:order val="0"/>
          <c:tx>
            <c:strRef>
              <c:f>'Proxy for Direct'!$K$4</c:f>
              <c:strCache>
                <c:ptCount val="1"/>
                <c:pt idx="0">
                  <c:v>Rebased Degeared FTSE EPRA/NAREIT UK NAV Index</c:v>
                </c:pt>
              </c:strCache>
            </c:strRef>
          </c:tx>
          <c:spPr>
            <a:ln w="25400">
              <a:solidFill>
                <a:srgbClr val="69AAF3"/>
              </a:solidFill>
            </a:ln>
          </c:spPr>
          <c:marker>
            <c:symbol val="none"/>
          </c:marker>
          <c:cat>
            <c:numRef>
              <c:f>'Proxy for Direct'!$A$148:$A$364</c:f>
              <c:numCache>
                <c:formatCode>[$-409]d\-mmm\-yy;@</c:formatCode>
                <c:ptCount val="217"/>
                <c:pt idx="0">
                  <c:v>36889</c:v>
                </c:pt>
                <c:pt idx="1">
                  <c:v>36922</c:v>
                </c:pt>
                <c:pt idx="2">
                  <c:v>36950</c:v>
                </c:pt>
                <c:pt idx="3">
                  <c:v>36980</c:v>
                </c:pt>
                <c:pt idx="4">
                  <c:v>37011</c:v>
                </c:pt>
                <c:pt idx="5">
                  <c:v>37042</c:v>
                </c:pt>
                <c:pt idx="6">
                  <c:v>37071</c:v>
                </c:pt>
                <c:pt idx="7">
                  <c:v>37103</c:v>
                </c:pt>
                <c:pt idx="8">
                  <c:v>37134</c:v>
                </c:pt>
                <c:pt idx="9">
                  <c:v>37162</c:v>
                </c:pt>
                <c:pt idx="10">
                  <c:v>37195</c:v>
                </c:pt>
                <c:pt idx="11">
                  <c:v>37225</c:v>
                </c:pt>
                <c:pt idx="12">
                  <c:v>37256</c:v>
                </c:pt>
                <c:pt idx="13">
                  <c:v>37287</c:v>
                </c:pt>
                <c:pt idx="14">
                  <c:v>37315</c:v>
                </c:pt>
                <c:pt idx="15">
                  <c:v>37344</c:v>
                </c:pt>
                <c:pt idx="16">
                  <c:v>37376</c:v>
                </c:pt>
                <c:pt idx="17">
                  <c:v>37407</c:v>
                </c:pt>
                <c:pt idx="18">
                  <c:v>37435</c:v>
                </c:pt>
                <c:pt idx="19">
                  <c:v>37468</c:v>
                </c:pt>
                <c:pt idx="20">
                  <c:v>37498</c:v>
                </c:pt>
                <c:pt idx="21">
                  <c:v>37529</c:v>
                </c:pt>
                <c:pt idx="22">
                  <c:v>37560</c:v>
                </c:pt>
                <c:pt idx="23">
                  <c:v>37589</c:v>
                </c:pt>
                <c:pt idx="24">
                  <c:v>37621</c:v>
                </c:pt>
                <c:pt idx="25">
                  <c:v>37652</c:v>
                </c:pt>
                <c:pt idx="26">
                  <c:v>37680</c:v>
                </c:pt>
                <c:pt idx="27">
                  <c:v>37711</c:v>
                </c:pt>
                <c:pt idx="28">
                  <c:v>37741</c:v>
                </c:pt>
                <c:pt idx="29">
                  <c:v>37771</c:v>
                </c:pt>
                <c:pt idx="30">
                  <c:v>37802</c:v>
                </c:pt>
                <c:pt idx="31">
                  <c:v>37833</c:v>
                </c:pt>
                <c:pt idx="32">
                  <c:v>37862</c:v>
                </c:pt>
                <c:pt idx="33">
                  <c:v>37894</c:v>
                </c:pt>
                <c:pt idx="34">
                  <c:v>37925</c:v>
                </c:pt>
                <c:pt idx="35">
                  <c:v>37953</c:v>
                </c:pt>
                <c:pt idx="36">
                  <c:v>37986</c:v>
                </c:pt>
                <c:pt idx="37">
                  <c:v>38016</c:v>
                </c:pt>
                <c:pt idx="38">
                  <c:v>38044</c:v>
                </c:pt>
                <c:pt idx="39">
                  <c:v>38077</c:v>
                </c:pt>
                <c:pt idx="40">
                  <c:v>38107</c:v>
                </c:pt>
                <c:pt idx="41">
                  <c:v>38138</c:v>
                </c:pt>
                <c:pt idx="42">
                  <c:v>38168</c:v>
                </c:pt>
                <c:pt idx="43">
                  <c:v>38198</c:v>
                </c:pt>
                <c:pt idx="44">
                  <c:v>38230</c:v>
                </c:pt>
                <c:pt idx="45">
                  <c:v>38260</c:v>
                </c:pt>
                <c:pt idx="46">
                  <c:v>38289</c:v>
                </c:pt>
                <c:pt idx="47">
                  <c:v>38321</c:v>
                </c:pt>
                <c:pt idx="48">
                  <c:v>38352</c:v>
                </c:pt>
                <c:pt idx="49">
                  <c:v>38383</c:v>
                </c:pt>
                <c:pt idx="50">
                  <c:v>38411</c:v>
                </c:pt>
                <c:pt idx="51">
                  <c:v>38442</c:v>
                </c:pt>
                <c:pt idx="52">
                  <c:v>38471</c:v>
                </c:pt>
                <c:pt idx="53">
                  <c:v>38503</c:v>
                </c:pt>
                <c:pt idx="54">
                  <c:v>38533</c:v>
                </c:pt>
                <c:pt idx="55">
                  <c:v>38562</c:v>
                </c:pt>
                <c:pt idx="56">
                  <c:v>38595</c:v>
                </c:pt>
                <c:pt idx="57">
                  <c:v>38625</c:v>
                </c:pt>
                <c:pt idx="58">
                  <c:v>38656</c:v>
                </c:pt>
                <c:pt idx="59">
                  <c:v>38686</c:v>
                </c:pt>
                <c:pt idx="60">
                  <c:v>38716</c:v>
                </c:pt>
                <c:pt idx="61">
                  <c:v>38748</c:v>
                </c:pt>
                <c:pt idx="62">
                  <c:v>38776</c:v>
                </c:pt>
                <c:pt idx="63">
                  <c:v>38807</c:v>
                </c:pt>
                <c:pt idx="64">
                  <c:v>38835</c:v>
                </c:pt>
                <c:pt idx="65">
                  <c:v>38868</c:v>
                </c:pt>
                <c:pt idx="66">
                  <c:v>38898</c:v>
                </c:pt>
                <c:pt idx="67">
                  <c:v>38929</c:v>
                </c:pt>
                <c:pt idx="68">
                  <c:v>38960</c:v>
                </c:pt>
                <c:pt idx="69">
                  <c:v>38989</c:v>
                </c:pt>
                <c:pt idx="70">
                  <c:v>39021</c:v>
                </c:pt>
                <c:pt idx="71">
                  <c:v>39051</c:v>
                </c:pt>
                <c:pt idx="72">
                  <c:v>39080</c:v>
                </c:pt>
                <c:pt idx="73">
                  <c:v>39113</c:v>
                </c:pt>
                <c:pt idx="74">
                  <c:v>39141</c:v>
                </c:pt>
                <c:pt idx="75">
                  <c:v>39171</c:v>
                </c:pt>
                <c:pt idx="76">
                  <c:v>39202</c:v>
                </c:pt>
                <c:pt idx="77">
                  <c:v>39233</c:v>
                </c:pt>
                <c:pt idx="78">
                  <c:v>39262</c:v>
                </c:pt>
                <c:pt idx="79">
                  <c:v>39294</c:v>
                </c:pt>
                <c:pt idx="80">
                  <c:v>39325</c:v>
                </c:pt>
                <c:pt idx="81">
                  <c:v>39353</c:v>
                </c:pt>
                <c:pt idx="82">
                  <c:v>39386</c:v>
                </c:pt>
                <c:pt idx="83">
                  <c:v>39416</c:v>
                </c:pt>
                <c:pt idx="84">
                  <c:v>39447</c:v>
                </c:pt>
                <c:pt idx="85">
                  <c:v>39478</c:v>
                </c:pt>
                <c:pt idx="86">
                  <c:v>39507</c:v>
                </c:pt>
                <c:pt idx="87">
                  <c:v>39538</c:v>
                </c:pt>
                <c:pt idx="88">
                  <c:v>39568</c:v>
                </c:pt>
                <c:pt idx="89">
                  <c:v>39598</c:v>
                </c:pt>
                <c:pt idx="90">
                  <c:v>39629</c:v>
                </c:pt>
                <c:pt idx="91">
                  <c:v>39660</c:v>
                </c:pt>
                <c:pt idx="92">
                  <c:v>39689</c:v>
                </c:pt>
                <c:pt idx="93">
                  <c:v>39721</c:v>
                </c:pt>
                <c:pt idx="94">
                  <c:v>39752</c:v>
                </c:pt>
                <c:pt idx="95">
                  <c:v>39780</c:v>
                </c:pt>
                <c:pt idx="96">
                  <c:v>39813</c:v>
                </c:pt>
                <c:pt idx="97">
                  <c:v>39843</c:v>
                </c:pt>
                <c:pt idx="98">
                  <c:v>39871</c:v>
                </c:pt>
                <c:pt idx="99">
                  <c:v>39903</c:v>
                </c:pt>
                <c:pt idx="100">
                  <c:v>39933</c:v>
                </c:pt>
                <c:pt idx="101">
                  <c:v>39962</c:v>
                </c:pt>
                <c:pt idx="102">
                  <c:v>39994</c:v>
                </c:pt>
                <c:pt idx="103">
                  <c:v>40025</c:v>
                </c:pt>
                <c:pt idx="104">
                  <c:v>40056</c:v>
                </c:pt>
                <c:pt idx="105">
                  <c:v>40086</c:v>
                </c:pt>
                <c:pt idx="106">
                  <c:v>40116</c:v>
                </c:pt>
                <c:pt idx="107">
                  <c:v>40147</c:v>
                </c:pt>
                <c:pt idx="108">
                  <c:v>40178</c:v>
                </c:pt>
                <c:pt idx="109">
                  <c:v>40207</c:v>
                </c:pt>
                <c:pt idx="110">
                  <c:v>40235</c:v>
                </c:pt>
                <c:pt idx="111">
                  <c:v>40268</c:v>
                </c:pt>
                <c:pt idx="112">
                  <c:v>40298</c:v>
                </c:pt>
                <c:pt idx="113">
                  <c:v>40329</c:v>
                </c:pt>
                <c:pt idx="114">
                  <c:v>40359</c:v>
                </c:pt>
                <c:pt idx="115">
                  <c:v>40389</c:v>
                </c:pt>
                <c:pt idx="116">
                  <c:v>40421</c:v>
                </c:pt>
                <c:pt idx="117">
                  <c:v>40451</c:v>
                </c:pt>
                <c:pt idx="118">
                  <c:v>40480</c:v>
                </c:pt>
                <c:pt idx="119">
                  <c:v>40512</c:v>
                </c:pt>
                <c:pt idx="120">
                  <c:v>40543</c:v>
                </c:pt>
                <c:pt idx="121">
                  <c:v>40574</c:v>
                </c:pt>
                <c:pt idx="122">
                  <c:v>40602</c:v>
                </c:pt>
                <c:pt idx="123">
                  <c:v>40633</c:v>
                </c:pt>
                <c:pt idx="124">
                  <c:v>40662</c:v>
                </c:pt>
                <c:pt idx="125">
                  <c:v>40694</c:v>
                </c:pt>
                <c:pt idx="126">
                  <c:v>40724</c:v>
                </c:pt>
                <c:pt idx="127">
                  <c:v>40753</c:v>
                </c:pt>
                <c:pt idx="128">
                  <c:v>40786</c:v>
                </c:pt>
                <c:pt idx="129">
                  <c:v>40816</c:v>
                </c:pt>
                <c:pt idx="130">
                  <c:v>40847</c:v>
                </c:pt>
                <c:pt idx="131">
                  <c:v>40877</c:v>
                </c:pt>
                <c:pt idx="132">
                  <c:v>40907</c:v>
                </c:pt>
                <c:pt idx="133">
                  <c:v>40939</c:v>
                </c:pt>
                <c:pt idx="134">
                  <c:v>40968</c:v>
                </c:pt>
                <c:pt idx="135">
                  <c:v>40998</c:v>
                </c:pt>
                <c:pt idx="136">
                  <c:v>41029</c:v>
                </c:pt>
                <c:pt idx="137">
                  <c:v>41060</c:v>
                </c:pt>
                <c:pt idx="138">
                  <c:v>41089</c:v>
                </c:pt>
                <c:pt idx="139">
                  <c:v>41121</c:v>
                </c:pt>
                <c:pt idx="140">
                  <c:v>41152</c:v>
                </c:pt>
                <c:pt idx="141">
                  <c:v>41180</c:v>
                </c:pt>
                <c:pt idx="142">
                  <c:v>41213</c:v>
                </c:pt>
                <c:pt idx="143">
                  <c:v>41243</c:v>
                </c:pt>
                <c:pt idx="144">
                  <c:v>41274</c:v>
                </c:pt>
                <c:pt idx="145">
                  <c:v>41305</c:v>
                </c:pt>
                <c:pt idx="146">
                  <c:v>41333</c:v>
                </c:pt>
                <c:pt idx="147">
                  <c:v>41362</c:v>
                </c:pt>
                <c:pt idx="148">
                  <c:v>41394</c:v>
                </c:pt>
                <c:pt idx="149">
                  <c:v>41425</c:v>
                </c:pt>
                <c:pt idx="150">
                  <c:v>41453</c:v>
                </c:pt>
                <c:pt idx="151">
                  <c:v>41486</c:v>
                </c:pt>
                <c:pt idx="152">
                  <c:v>41516</c:v>
                </c:pt>
                <c:pt idx="153">
                  <c:v>41547</c:v>
                </c:pt>
                <c:pt idx="154">
                  <c:v>41578</c:v>
                </c:pt>
                <c:pt idx="155">
                  <c:v>41607</c:v>
                </c:pt>
                <c:pt idx="156">
                  <c:v>41639</c:v>
                </c:pt>
                <c:pt idx="157">
                  <c:v>41670</c:v>
                </c:pt>
                <c:pt idx="158">
                  <c:v>41698</c:v>
                </c:pt>
                <c:pt idx="159">
                  <c:v>41729</c:v>
                </c:pt>
                <c:pt idx="160">
                  <c:v>41759</c:v>
                </c:pt>
                <c:pt idx="161">
                  <c:v>41789</c:v>
                </c:pt>
                <c:pt idx="162">
                  <c:v>41820</c:v>
                </c:pt>
                <c:pt idx="163">
                  <c:v>41851</c:v>
                </c:pt>
                <c:pt idx="164">
                  <c:v>41880</c:v>
                </c:pt>
                <c:pt idx="165">
                  <c:v>41912</c:v>
                </c:pt>
                <c:pt idx="166">
                  <c:v>41943</c:v>
                </c:pt>
                <c:pt idx="167">
                  <c:v>41971</c:v>
                </c:pt>
                <c:pt idx="168">
                  <c:v>42004</c:v>
                </c:pt>
                <c:pt idx="169">
                  <c:v>42034</c:v>
                </c:pt>
                <c:pt idx="170">
                  <c:v>42062</c:v>
                </c:pt>
                <c:pt idx="171">
                  <c:v>42094</c:v>
                </c:pt>
                <c:pt idx="172">
                  <c:v>42124</c:v>
                </c:pt>
                <c:pt idx="173">
                  <c:v>42153</c:v>
                </c:pt>
                <c:pt idx="174">
                  <c:v>42185</c:v>
                </c:pt>
                <c:pt idx="175">
                  <c:v>42216</c:v>
                </c:pt>
                <c:pt idx="176">
                  <c:v>42247</c:v>
                </c:pt>
                <c:pt idx="177">
                  <c:v>42277</c:v>
                </c:pt>
                <c:pt idx="178">
                  <c:v>42307</c:v>
                </c:pt>
                <c:pt idx="179">
                  <c:v>42338</c:v>
                </c:pt>
                <c:pt idx="180">
                  <c:v>42369</c:v>
                </c:pt>
                <c:pt idx="181">
                  <c:v>42398</c:v>
                </c:pt>
                <c:pt idx="182">
                  <c:v>42429</c:v>
                </c:pt>
                <c:pt idx="183">
                  <c:v>42460</c:v>
                </c:pt>
                <c:pt idx="184">
                  <c:v>42489</c:v>
                </c:pt>
                <c:pt idx="185">
                  <c:v>42521</c:v>
                </c:pt>
                <c:pt idx="186">
                  <c:v>42551</c:v>
                </c:pt>
                <c:pt idx="187">
                  <c:v>42580</c:v>
                </c:pt>
                <c:pt idx="188">
                  <c:v>42613</c:v>
                </c:pt>
                <c:pt idx="189">
                  <c:v>42643</c:v>
                </c:pt>
                <c:pt idx="190">
                  <c:v>42674</c:v>
                </c:pt>
                <c:pt idx="191">
                  <c:v>42704</c:v>
                </c:pt>
                <c:pt idx="192">
                  <c:v>42734</c:v>
                </c:pt>
                <c:pt idx="193">
                  <c:v>42766</c:v>
                </c:pt>
                <c:pt idx="194">
                  <c:v>42794</c:v>
                </c:pt>
                <c:pt idx="195">
                  <c:v>42825</c:v>
                </c:pt>
                <c:pt idx="196">
                  <c:v>42853</c:v>
                </c:pt>
                <c:pt idx="197">
                  <c:v>42886</c:v>
                </c:pt>
                <c:pt idx="198">
                  <c:v>42916</c:v>
                </c:pt>
                <c:pt idx="199">
                  <c:v>42947</c:v>
                </c:pt>
                <c:pt idx="200">
                  <c:v>42978</c:v>
                </c:pt>
                <c:pt idx="201">
                  <c:v>43007</c:v>
                </c:pt>
                <c:pt idx="202">
                  <c:v>43039</c:v>
                </c:pt>
                <c:pt idx="203">
                  <c:v>43069</c:v>
                </c:pt>
                <c:pt idx="204">
                  <c:v>43098</c:v>
                </c:pt>
                <c:pt idx="205">
                  <c:v>43131</c:v>
                </c:pt>
                <c:pt idx="206">
                  <c:v>43159</c:v>
                </c:pt>
                <c:pt idx="207">
                  <c:v>43189</c:v>
                </c:pt>
                <c:pt idx="208">
                  <c:v>43220</c:v>
                </c:pt>
                <c:pt idx="209">
                  <c:v>43251</c:v>
                </c:pt>
                <c:pt idx="210">
                  <c:v>43280</c:v>
                </c:pt>
                <c:pt idx="211">
                  <c:v>43312</c:v>
                </c:pt>
                <c:pt idx="212">
                  <c:v>43343</c:v>
                </c:pt>
                <c:pt idx="213">
                  <c:v>43371</c:v>
                </c:pt>
                <c:pt idx="214">
                  <c:v>43404</c:v>
                </c:pt>
                <c:pt idx="215">
                  <c:v>43434</c:v>
                </c:pt>
                <c:pt idx="216">
                  <c:v>43465</c:v>
                </c:pt>
              </c:numCache>
            </c:numRef>
          </c:cat>
          <c:val>
            <c:numRef>
              <c:f>'Proxy for Direct'!$K$148:$K$364</c:f>
              <c:numCache>
                <c:formatCode>_(* #,##0.00_);_(* \(#,##0.00\);_(* "-"??_);_(@_)</c:formatCode>
                <c:ptCount val="217"/>
                <c:pt idx="0">
                  <c:v>100</c:v>
                </c:pt>
                <c:pt idx="1">
                  <c:v>101.31397531538315</c:v>
                </c:pt>
                <c:pt idx="2">
                  <c:v>101.77057432870238</c:v>
                </c:pt>
                <c:pt idx="3">
                  <c:v>101.77483663996614</c:v>
                </c:pt>
                <c:pt idx="4">
                  <c:v>101.9108376761788</c:v>
                </c:pt>
                <c:pt idx="5">
                  <c:v>101.99742579762018</c:v>
                </c:pt>
                <c:pt idx="6">
                  <c:v>102.68718651503306</c:v>
                </c:pt>
                <c:pt idx="7">
                  <c:v>103.33944206217481</c:v>
                </c:pt>
                <c:pt idx="8">
                  <c:v>103.44724832385212</c:v>
                </c:pt>
                <c:pt idx="9">
                  <c:v>103.71215892070069</c:v>
                </c:pt>
                <c:pt idx="10">
                  <c:v>103.51227405987622</c:v>
                </c:pt>
                <c:pt idx="11">
                  <c:v>103.71025752958687</c:v>
                </c:pt>
                <c:pt idx="12">
                  <c:v>103.89023144818772</c:v>
                </c:pt>
                <c:pt idx="13">
                  <c:v>104.04185684638391</c:v>
                </c:pt>
                <c:pt idx="14">
                  <c:v>104.06370350982473</c:v>
                </c:pt>
                <c:pt idx="15">
                  <c:v>104.12687346481219</c:v>
                </c:pt>
                <c:pt idx="16">
                  <c:v>104.19777636631096</c:v>
                </c:pt>
                <c:pt idx="17">
                  <c:v>104.32244908230447</c:v>
                </c:pt>
                <c:pt idx="18">
                  <c:v>104.4360227539745</c:v>
                </c:pt>
                <c:pt idx="19">
                  <c:v>104.7599805055458</c:v>
                </c:pt>
                <c:pt idx="20">
                  <c:v>105.01181520124064</c:v>
                </c:pt>
                <c:pt idx="21">
                  <c:v>104.785294396987</c:v>
                </c:pt>
                <c:pt idx="22">
                  <c:v>104.74898316715607</c:v>
                </c:pt>
                <c:pt idx="23">
                  <c:v>105.29612286883007</c:v>
                </c:pt>
                <c:pt idx="24">
                  <c:v>105.25855196861373</c:v>
                </c:pt>
                <c:pt idx="25">
                  <c:v>105.47040883797089</c:v>
                </c:pt>
                <c:pt idx="26">
                  <c:v>105.80686179754541</c:v>
                </c:pt>
                <c:pt idx="27">
                  <c:v>106.08410091459319</c:v>
                </c:pt>
                <c:pt idx="28">
                  <c:v>106.35619960954638</c:v>
                </c:pt>
                <c:pt idx="29">
                  <c:v>106.46010317151587</c:v>
                </c:pt>
                <c:pt idx="30">
                  <c:v>106.58917063881206</c:v>
                </c:pt>
                <c:pt idx="31">
                  <c:v>106.85670071437031</c:v>
                </c:pt>
                <c:pt idx="32">
                  <c:v>107.19249327355011</c:v>
                </c:pt>
                <c:pt idx="33">
                  <c:v>107.37193609773763</c:v>
                </c:pt>
                <c:pt idx="34">
                  <c:v>107.70754590790079</c:v>
                </c:pt>
                <c:pt idx="35">
                  <c:v>107.96928773873421</c:v>
                </c:pt>
                <c:pt idx="36">
                  <c:v>108.31637576100202</c:v>
                </c:pt>
                <c:pt idx="37">
                  <c:v>108.95969165805933</c:v>
                </c:pt>
                <c:pt idx="38">
                  <c:v>109.36911954192543</c:v>
                </c:pt>
                <c:pt idx="39">
                  <c:v>109.76467899717008</c:v>
                </c:pt>
                <c:pt idx="40">
                  <c:v>110.08112409753373</c:v>
                </c:pt>
                <c:pt idx="41">
                  <c:v>110.5845207639715</c:v>
                </c:pt>
                <c:pt idx="42">
                  <c:v>110.85109577150696</c:v>
                </c:pt>
                <c:pt idx="43">
                  <c:v>112.20385577194317</c:v>
                </c:pt>
                <c:pt idx="44">
                  <c:v>112.42331880640448</c:v>
                </c:pt>
                <c:pt idx="45">
                  <c:v>112.64759266775769</c:v>
                </c:pt>
                <c:pt idx="46">
                  <c:v>113.41568519026109</c:v>
                </c:pt>
                <c:pt idx="47">
                  <c:v>114.07355075997883</c:v>
                </c:pt>
                <c:pt idx="48">
                  <c:v>114.79521807091625</c:v>
                </c:pt>
                <c:pt idx="49">
                  <c:v>115.56577282155015</c:v>
                </c:pt>
                <c:pt idx="50">
                  <c:v>116.48551927005633</c:v>
                </c:pt>
                <c:pt idx="51">
                  <c:v>116.94674107692144</c:v>
                </c:pt>
                <c:pt idx="52">
                  <c:v>117.91717580481432</c:v>
                </c:pt>
                <c:pt idx="53">
                  <c:v>119.12290557415561</c:v>
                </c:pt>
                <c:pt idx="54">
                  <c:v>119.6830277513932</c:v>
                </c:pt>
                <c:pt idx="55">
                  <c:v>120.51053575155123</c:v>
                </c:pt>
                <c:pt idx="56">
                  <c:v>121.70549978361529</c:v>
                </c:pt>
                <c:pt idx="57">
                  <c:v>122.57660835882835</c:v>
                </c:pt>
                <c:pt idx="58">
                  <c:v>124.26821003743383</c:v>
                </c:pt>
                <c:pt idx="59">
                  <c:v>125.94558153530316</c:v>
                </c:pt>
                <c:pt idx="60">
                  <c:v>127.77897780860609</c:v>
                </c:pt>
                <c:pt idx="61">
                  <c:v>129.87384607628698</c:v>
                </c:pt>
                <c:pt idx="62">
                  <c:v>132.04979732726059</c:v>
                </c:pt>
                <c:pt idx="63">
                  <c:v>133.35133270413445</c:v>
                </c:pt>
                <c:pt idx="64">
                  <c:v>134.7725195209614</c:v>
                </c:pt>
                <c:pt idx="65">
                  <c:v>135.92425278540978</c:v>
                </c:pt>
                <c:pt idx="66">
                  <c:v>137.66434938678194</c:v>
                </c:pt>
                <c:pt idx="67">
                  <c:v>139.24122177736209</c:v>
                </c:pt>
                <c:pt idx="68">
                  <c:v>140.64500661572438</c:v>
                </c:pt>
                <c:pt idx="69">
                  <c:v>142.00874257596317</c:v>
                </c:pt>
                <c:pt idx="70">
                  <c:v>143.32430860319889</c:v>
                </c:pt>
                <c:pt idx="71">
                  <c:v>144.25612004425136</c:v>
                </c:pt>
                <c:pt idx="72">
                  <c:v>145.38823820246074</c:v>
                </c:pt>
                <c:pt idx="73">
                  <c:v>146.41187004954904</c:v>
                </c:pt>
                <c:pt idx="74">
                  <c:v>147.56882545732373</c:v>
                </c:pt>
                <c:pt idx="75">
                  <c:v>148.937495954832</c:v>
                </c:pt>
                <c:pt idx="76">
                  <c:v>149.7831591220563</c:v>
                </c:pt>
                <c:pt idx="77">
                  <c:v>150.86073385556676</c:v>
                </c:pt>
                <c:pt idx="78">
                  <c:v>151.84378649005441</c:v>
                </c:pt>
                <c:pt idx="79">
                  <c:v>150.54247255260262</c:v>
                </c:pt>
                <c:pt idx="80">
                  <c:v>151.16514063856653</c:v>
                </c:pt>
                <c:pt idx="81">
                  <c:v>150.63479416187147</c:v>
                </c:pt>
                <c:pt idx="82">
                  <c:v>148.71260084127414</c:v>
                </c:pt>
                <c:pt idx="83">
                  <c:v>146.39534626640122</c:v>
                </c:pt>
                <c:pt idx="84">
                  <c:v>143.85258437201858</c:v>
                </c:pt>
                <c:pt idx="85">
                  <c:v>142.04722235882531</c:v>
                </c:pt>
                <c:pt idx="86">
                  <c:v>139.92583687320104</c:v>
                </c:pt>
                <c:pt idx="87">
                  <c:v>138.76277766937815</c:v>
                </c:pt>
                <c:pt idx="88">
                  <c:v>136.47309136440094</c:v>
                </c:pt>
                <c:pt idx="89">
                  <c:v>133.77224859040248</c:v>
                </c:pt>
                <c:pt idx="90">
                  <c:v>131.6998435470625</c:v>
                </c:pt>
                <c:pt idx="91">
                  <c:v>131.77261432480947</c:v>
                </c:pt>
                <c:pt idx="92">
                  <c:v>126.82703377294797</c:v>
                </c:pt>
                <c:pt idx="93">
                  <c:v>123.90996324645856</c:v>
                </c:pt>
                <c:pt idx="94">
                  <c:v>120.38172499705036</c:v>
                </c:pt>
                <c:pt idx="95">
                  <c:v>116.66230504913237</c:v>
                </c:pt>
                <c:pt idx="96">
                  <c:v>109.87181395195806</c:v>
                </c:pt>
                <c:pt idx="97">
                  <c:v>105.48569636669041</c:v>
                </c:pt>
                <c:pt idx="98">
                  <c:v>106.01924033771644</c:v>
                </c:pt>
                <c:pt idx="99">
                  <c:v>100.40222644702317</c:v>
                </c:pt>
                <c:pt idx="100">
                  <c:v>99.582868490877672</c:v>
                </c:pt>
                <c:pt idx="101">
                  <c:v>97.560466175633181</c:v>
                </c:pt>
                <c:pt idx="102">
                  <c:v>95.208963895134389</c:v>
                </c:pt>
                <c:pt idx="103">
                  <c:v>94.669901866511324</c:v>
                </c:pt>
                <c:pt idx="104">
                  <c:v>94.364648301233231</c:v>
                </c:pt>
                <c:pt idx="105">
                  <c:v>94.385879770253922</c:v>
                </c:pt>
                <c:pt idx="106">
                  <c:v>95.122248551793078</c:v>
                </c:pt>
                <c:pt idx="107">
                  <c:v>96.563468093827751</c:v>
                </c:pt>
                <c:pt idx="108">
                  <c:v>98.076630772257147</c:v>
                </c:pt>
                <c:pt idx="109">
                  <c:v>98.313759517066856</c:v>
                </c:pt>
                <c:pt idx="110">
                  <c:v>98.61963287507777</c:v>
                </c:pt>
                <c:pt idx="111">
                  <c:v>99.189667387975788</c:v>
                </c:pt>
                <c:pt idx="112">
                  <c:v>99.522131380502273</c:v>
                </c:pt>
                <c:pt idx="113">
                  <c:v>100.83242618303618</c:v>
                </c:pt>
                <c:pt idx="114">
                  <c:v>101.02591321225118</c:v>
                </c:pt>
                <c:pt idx="115">
                  <c:v>101.63013298763124</c:v>
                </c:pt>
                <c:pt idx="116">
                  <c:v>101.85269031168869</c:v>
                </c:pt>
                <c:pt idx="117">
                  <c:v>102.31346313656529</c:v>
                </c:pt>
                <c:pt idx="118">
                  <c:v>102.88053865892125</c:v>
                </c:pt>
                <c:pt idx="119">
                  <c:v>103.34209086933332</c:v>
                </c:pt>
                <c:pt idx="120">
                  <c:v>103.18465276789722</c:v>
                </c:pt>
                <c:pt idx="121">
                  <c:v>103.56617653225496</c:v>
                </c:pt>
                <c:pt idx="122">
                  <c:v>103.93370637899926</c:v>
                </c:pt>
                <c:pt idx="123">
                  <c:v>104.05850601796736</c:v>
                </c:pt>
                <c:pt idx="124">
                  <c:v>104.28584281256052</c:v>
                </c:pt>
                <c:pt idx="125">
                  <c:v>104.61856825225537</c:v>
                </c:pt>
                <c:pt idx="126">
                  <c:v>105.03828869987778</c:v>
                </c:pt>
                <c:pt idx="127">
                  <c:v>105.20140060563986</c:v>
                </c:pt>
                <c:pt idx="128">
                  <c:v>105.14212606878179</c:v>
                </c:pt>
                <c:pt idx="129">
                  <c:v>105.09263375191068</c:v>
                </c:pt>
                <c:pt idx="130">
                  <c:v>105.15592510336431</c:v>
                </c:pt>
                <c:pt idx="131">
                  <c:v>105.20036580393868</c:v>
                </c:pt>
                <c:pt idx="132">
                  <c:v>105.02769698337768</c:v>
                </c:pt>
                <c:pt idx="133">
                  <c:v>105.05318392032419</c:v>
                </c:pt>
                <c:pt idx="134">
                  <c:v>105.00442016009036</c:v>
                </c:pt>
                <c:pt idx="135">
                  <c:v>104.99552912395301</c:v>
                </c:pt>
                <c:pt idx="136">
                  <c:v>105.11377071852843</c:v>
                </c:pt>
                <c:pt idx="137">
                  <c:v>105.40163099620356</c:v>
                </c:pt>
                <c:pt idx="138">
                  <c:v>105.57776015835847</c:v>
                </c:pt>
                <c:pt idx="139">
                  <c:v>105.72248792037354</c:v>
                </c:pt>
                <c:pt idx="140">
                  <c:v>105.86139358233395</c:v>
                </c:pt>
                <c:pt idx="141">
                  <c:v>105.96667208073067</c:v>
                </c:pt>
                <c:pt idx="142">
                  <c:v>106.14933414475529</c:v>
                </c:pt>
                <c:pt idx="143">
                  <c:v>106.32294537360929</c:v>
                </c:pt>
                <c:pt idx="144">
                  <c:v>106.5513275682779</c:v>
                </c:pt>
                <c:pt idx="145">
                  <c:v>106.58077482048864</c:v>
                </c:pt>
                <c:pt idx="146">
                  <c:v>105.82525380696995</c:v>
                </c:pt>
                <c:pt idx="147">
                  <c:v>106.54849663441172</c:v>
                </c:pt>
                <c:pt idx="148">
                  <c:v>105.65903452461657</c:v>
                </c:pt>
                <c:pt idx="149">
                  <c:v>106.18645833865931</c:v>
                </c:pt>
                <c:pt idx="150">
                  <c:v>105.9370415537809</c:v>
                </c:pt>
                <c:pt idx="151">
                  <c:v>106.81353499399015</c:v>
                </c:pt>
                <c:pt idx="152">
                  <c:v>107.56777287591817</c:v>
                </c:pt>
                <c:pt idx="153">
                  <c:v>108.53557577173012</c:v>
                </c:pt>
                <c:pt idx="154">
                  <c:v>109.38358889912128</c:v>
                </c:pt>
                <c:pt idx="155">
                  <c:v>110.15724102571011</c:v>
                </c:pt>
                <c:pt idx="156">
                  <c:v>110.51334242735911</c:v>
                </c:pt>
                <c:pt idx="157">
                  <c:v>111.47578096052347</c:v>
                </c:pt>
                <c:pt idx="158">
                  <c:v>112.47544339795471</c:v>
                </c:pt>
                <c:pt idx="159">
                  <c:v>113.63122756121443</c:v>
                </c:pt>
                <c:pt idx="160">
                  <c:v>115.08349904315581</c:v>
                </c:pt>
                <c:pt idx="161">
                  <c:v>116.04278894769293</c:v>
                </c:pt>
                <c:pt idx="162">
                  <c:v>116.96947288089692</c:v>
                </c:pt>
                <c:pt idx="163">
                  <c:v>117.93538443906429</c:v>
                </c:pt>
                <c:pt idx="164">
                  <c:v>118.96710714881448</c:v>
                </c:pt>
                <c:pt idx="165">
                  <c:v>119.89716723479587</c:v>
                </c:pt>
                <c:pt idx="166">
                  <c:v>120.96708469079452</c:v>
                </c:pt>
                <c:pt idx="167">
                  <c:v>122.0162164825019</c:v>
                </c:pt>
                <c:pt idx="168">
                  <c:v>122.91899388988128</c:v>
                </c:pt>
                <c:pt idx="169">
                  <c:v>124.1109941832481</c:v>
                </c:pt>
                <c:pt idx="170">
                  <c:v>125.04304352065301</c:v>
                </c:pt>
                <c:pt idx="171">
                  <c:v>126.00205905255304</c:v>
                </c:pt>
                <c:pt idx="172">
                  <c:v>126.95960609897411</c:v>
                </c:pt>
                <c:pt idx="173">
                  <c:v>127.9615235699662</c:v>
                </c:pt>
                <c:pt idx="174">
                  <c:v>128.52168888584114</c:v>
                </c:pt>
                <c:pt idx="175">
                  <c:v>129.60908354388823</c:v>
                </c:pt>
                <c:pt idx="176">
                  <c:v>130.6613738451212</c:v>
                </c:pt>
                <c:pt idx="177">
                  <c:v>131.66123143362552</c:v>
                </c:pt>
                <c:pt idx="178">
                  <c:v>132.55175404220608</c:v>
                </c:pt>
                <c:pt idx="179">
                  <c:v>133.31651074777656</c:v>
                </c:pt>
                <c:pt idx="180">
                  <c:v>133.85748362238124</c:v>
                </c:pt>
                <c:pt idx="181">
                  <c:v>134.3346247604473</c:v>
                </c:pt>
                <c:pt idx="182">
                  <c:v>134.66894785303836</c:v>
                </c:pt>
                <c:pt idx="183">
                  <c:v>134.27378710213523</c:v>
                </c:pt>
                <c:pt idx="184">
                  <c:v>134.33396029091864</c:v>
                </c:pt>
                <c:pt idx="185">
                  <c:v>134.34614757470672</c:v>
                </c:pt>
                <c:pt idx="186">
                  <c:v>134.31361664111014</c:v>
                </c:pt>
                <c:pt idx="187">
                  <c:v>134.29559276240661</c:v>
                </c:pt>
                <c:pt idx="188">
                  <c:v>134.25168095989773</c:v>
                </c:pt>
                <c:pt idx="189">
                  <c:v>134.02469079487446</c:v>
                </c:pt>
                <c:pt idx="190">
                  <c:v>134.09357016316707</c:v>
                </c:pt>
                <c:pt idx="191">
                  <c:v>134.13182015399448</c:v>
                </c:pt>
                <c:pt idx="192">
                  <c:v>134.05230234998885</c:v>
                </c:pt>
                <c:pt idx="193">
                  <c:v>134.14115357523133</c:v>
                </c:pt>
                <c:pt idx="194">
                  <c:v>134.49479421141803</c:v>
                </c:pt>
                <c:pt idx="195">
                  <c:v>134.43947661352195</c:v>
                </c:pt>
                <c:pt idx="196">
                  <c:v>134.7895333592005</c:v>
                </c:pt>
                <c:pt idx="197">
                  <c:v>135.14375648277223</c:v>
                </c:pt>
                <c:pt idx="198">
                  <c:v>135.34887886787868</c:v>
                </c:pt>
                <c:pt idx="199">
                  <c:v>135.84017335441055</c:v>
                </c:pt>
                <c:pt idx="200">
                  <c:v>136.3853061109597</c:v>
                </c:pt>
                <c:pt idx="201">
                  <c:v>136.48874923658684</c:v>
                </c:pt>
                <c:pt idx="202">
                  <c:v>137.01505052422172</c:v>
                </c:pt>
                <c:pt idx="203">
                  <c:v>137.35938225643196</c:v>
                </c:pt>
                <c:pt idx="204">
                  <c:v>137.49438504414459</c:v>
                </c:pt>
                <c:pt idx="205">
                  <c:v>137.54513381049446</c:v>
                </c:pt>
                <c:pt idx="206">
                  <c:v>137.58169139202749</c:v>
                </c:pt>
                <c:pt idx="207">
                  <c:v>137.34733102539695</c:v>
                </c:pt>
                <c:pt idx="208">
                  <c:v>137.56082223461189</c:v>
                </c:pt>
                <c:pt idx="209">
                  <c:v>137.97898171467227</c:v>
                </c:pt>
                <c:pt idx="210">
                  <c:v>137.86585687734714</c:v>
                </c:pt>
                <c:pt idx="211">
                  <c:v>137.86399296222771</c:v>
                </c:pt>
                <c:pt idx="212">
                  <c:v>140.4060755499427</c:v>
                </c:pt>
                <c:pt idx="213">
                  <c:v>140.26528073907872</c:v>
                </c:pt>
              </c:numCache>
            </c:numRef>
          </c:val>
          <c:smooth val="0"/>
          <c:extLst>
            <c:ext xmlns:c16="http://schemas.microsoft.com/office/drawing/2014/chart" uri="{C3380CC4-5D6E-409C-BE32-E72D297353CC}">
              <c16:uniqueId val="{00000000-D5AA-4A30-A43A-0E2BDBE36156}"/>
            </c:ext>
          </c:extLst>
        </c:ser>
        <c:ser>
          <c:idx val="3"/>
          <c:order val="1"/>
          <c:tx>
            <c:strRef>
              <c:f>'Proxy for Direct'!$J$4</c:f>
              <c:strCache>
                <c:ptCount val="1"/>
                <c:pt idx="0">
                  <c:v>Rebased FTSE EPRA/NAREIT UK NAV Index</c:v>
                </c:pt>
              </c:strCache>
            </c:strRef>
          </c:tx>
          <c:spPr>
            <a:ln w="25400">
              <a:solidFill>
                <a:schemeClr val="bg1">
                  <a:lumMod val="65000"/>
                </a:schemeClr>
              </a:solidFill>
            </a:ln>
          </c:spPr>
          <c:marker>
            <c:symbol val="none"/>
          </c:marker>
          <c:cat>
            <c:numRef>
              <c:f>'Proxy for Direct'!$A$148:$A$364</c:f>
              <c:numCache>
                <c:formatCode>[$-409]d\-mmm\-yy;@</c:formatCode>
                <c:ptCount val="217"/>
                <c:pt idx="0">
                  <c:v>36889</c:v>
                </c:pt>
                <c:pt idx="1">
                  <c:v>36922</c:v>
                </c:pt>
                <c:pt idx="2">
                  <c:v>36950</c:v>
                </c:pt>
                <c:pt idx="3">
                  <c:v>36980</c:v>
                </c:pt>
                <c:pt idx="4">
                  <c:v>37011</c:v>
                </c:pt>
                <c:pt idx="5">
                  <c:v>37042</c:v>
                </c:pt>
                <c:pt idx="6">
                  <c:v>37071</c:v>
                </c:pt>
                <c:pt idx="7">
                  <c:v>37103</c:v>
                </c:pt>
                <c:pt idx="8">
                  <c:v>37134</c:v>
                </c:pt>
                <c:pt idx="9">
                  <c:v>37162</c:v>
                </c:pt>
                <c:pt idx="10">
                  <c:v>37195</c:v>
                </c:pt>
                <c:pt idx="11">
                  <c:v>37225</c:v>
                </c:pt>
                <c:pt idx="12">
                  <c:v>37256</c:v>
                </c:pt>
                <c:pt idx="13">
                  <c:v>37287</c:v>
                </c:pt>
                <c:pt idx="14">
                  <c:v>37315</c:v>
                </c:pt>
                <c:pt idx="15">
                  <c:v>37344</c:v>
                </c:pt>
                <c:pt idx="16">
                  <c:v>37376</c:v>
                </c:pt>
                <c:pt idx="17">
                  <c:v>37407</c:v>
                </c:pt>
                <c:pt idx="18">
                  <c:v>37435</c:v>
                </c:pt>
                <c:pt idx="19">
                  <c:v>37468</c:v>
                </c:pt>
                <c:pt idx="20">
                  <c:v>37498</c:v>
                </c:pt>
                <c:pt idx="21">
                  <c:v>37529</c:v>
                </c:pt>
                <c:pt idx="22">
                  <c:v>37560</c:v>
                </c:pt>
                <c:pt idx="23">
                  <c:v>37589</c:v>
                </c:pt>
                <c:pt idx="24">
                  <c:v>37621</c:v>
                </c:pt>
                <c:pt idx="25">
                  <c:v>37652</c:v>
                </c:pt>
                <c:pt idx="26">
                  <c:v>37680</c:v>
                </c:pt>
                <c:pt idx="27">
                  <c:v>37711</c:v>
                </c:pt>
                <c:pt idx="28">
                  <c:v>37741</c:v>
                </c:pt>
                <c:pt idx="29">
                  <c:v>37771</c:v>
                </c:pt>
                <c:pt idx="30">
                  <c:v>37802</c:v>
                </c:pt>
                <c:pt idx="31">
                  <c:v>37833</c:v>
                </c:pt>
                <c:pt idx="32">
                  <c:v>37862</c:v>
                </c:pt>
                <c:pt idx="33">
                  <c:v>37894</c:v>
                </c:pt>
                <c:pt idx="34">
                  <c:v>37925</c:v>
                </c:pt>
                <c:pt idx="35">
                  <c:v>37953</c:v>
                </c:pt>
                <c:pt idx="36">
                  <c:v>37986</c:v>
                </c:pt>
                <c:pt idx="37">
                  <c:v>38016</c:v>
                </c:pt>
                <c:pt idx="38">
                  <c:v>38044</c:v>
                </c:pt>
                <c:pt idx="39">
                  <c:v>38077</c:v>
                </c:pt>
                <c:pt idx="40">
                  <c:v>38107</c:v>
                </c:pt>
                <c:pt idx="41">
                  <c:v>38138</c:v>
                </c:pt>
                <c:pt idx="42">
                  <c:v>38168</c:v>
                </c:pt>
                <c:pt idx="43">
                  <c:v>38198</c:v>
                </c:pt>
                <c:pt idx="44">
                  <c:v>38230</c:v>
                </c:pt>
                <c:pt idx="45">
                  <c:v>38260</c:v>
                </c:pt>
                <c:pt idx="46">
                  <c:v>38289</c:v>
                </c:pt>
                <c:pt idx="47">
                  <c:v>38321</c:v>
                </c:pt>
                <c:pt idx="48">
                  <c:v>38352</c:v>
                </c:pt>
                <c:pt idx="49">
                  <c:v>38383</c:v>
                </c:pt>
                <c:pt idx="50">
                  <c:v>38411</c:v>
                </c:pt>
                <c:pt idx="51">
                  <c:v>38442</c:v>
                </c:pt>
                <c:pt idx="52">
                  <c:v>38471</c:v>
                </c:pt>
                <c:pt idx="53">
                  <c:v>38503</c:v>
                </c:pt>
                <c:pt idx="54">
                  <c:v>38533</c:v>
                </c:pt>
                <c:pt idx="55">
                  <c:v>38562</c:v>
                </c:pt>
                <c:pt idx="56">
                  <c:v>38595</c:v>
                </c:pt>
                <c:pt idx="57">
                  <c:v>38625</c:v>
                </c:pt>
                <c:pt idx="58">
                  <c:v>38656</c:v>
                </c:pt>
                <c:pt idx="59">
                  <c:v>38686</c:v>
                </c:pt>
                <c:pt idx="60">
                  <c:v>38716</c:v>
                </c:pt>
                <c:pt idx="61">
                  <c:v>38748</c:v>
                </c:pt>
                <c:pt idx="62">
                  <c:v>38776</c:v>
                </c:pt>
                <c:pt idx="63">
                  <c:v>38807</c:v>
                </c:pt>
                <c:pt idx="64">
                  <c:v>38835</c:v>
                </c:pt>
                <c:pt idx="65">
                  <c:v>38868</c:v>
                </c:pt>
                <c:pt idx="66">
                  <c:v>38898</c:v>
                </c:pt>
                <c:pt idx="67">
                  <c:v>38929</c:v>
                </c:pt>
                <c:pt idx="68">
                  <c:v>38960</c:v>
                </c:pt>
                <c:pt idx="69">
                  <c:v>38989</c:v>
                </c:pt>
                <c:pt idx="70">
                  <c:v>39021</c:v>
                </c:pt>
                <c:pt idx="71">
                  <c:v>39051</c:v>
                </c:pt>
                <c:pt idx="72">
                  <c:v>39080</c:v>
                </c:pt>
                <c:pt idx="73">
                  <c:v>39113</c:v>
                </c:pt>
                <c:pt idx="74">
                  <c:v>39141</c:v>
                </c:pt>
                <c:pt idx="75">
                  <c:v>39171</c:v>
                </c:pt>
                <c:pt idx="76">
                  <c:v>39202</c:v>
                </c:pt>
                <c:pt idx="77">
                  <c:v>39233</c:v>
                </c:pt>
                <c:pt idx="78">
                  <c:v>39262</c:v>
                </c:pt>
                <c:pt idx="79">
                  <c:v>39294</c:v>
                </c:pt>
                <c:pt idx="80">
                  <c:v>39325</c:v>
                </c:pt>
                <c:pt idx="81">
                  <c:v>39353</c:v>
                </c:pt>
                <c:pt idx="82">
                  <c:v>39386</c:v>
                </c:pt>
                <c:pt idx="83">
                  <c:v>39416</c:v>
                </c:pt>
                <c:pt idx="84">
                  <c:v>39447</c:v>
                </c:pt>
                <c:pt idx="85">
                  <c:v>39478</c:v>
                </c:pt>
                <c:pt idx="86">
                  <c:v>39507</c:v>
                </c:pt>
                <c:pt idx="87">
                  <c:v>39538</c:v>
                </c:pt>
                <c:pt idx="88">
                  <c:v>39568</c:v>
                </c:pt>
                <c:pt idx="89">
                  <c:v>39598</c:v>
                </c:pt>
                <c:pt idx="90">
                  <c:v>39629</c:v>
                </c:pt>
                <c:pt idx="91">
                  <c:v>39660</c:v>
                </c:pt>
                <c:pt idx="92">
                  <c:v>39689</c:v>
                </c:pt>
                <c:pt idx="93">
                  <c:v>39721</c:v>
                </c:pt>
                <c:pt idx="94">
                  <c:v>39752</c:v>
                </c:pt>
                <c:pt idx="95">
                  <c:v>39780</c:v>
                </c:pt>
                <c:pt idx="96">
                  <c:v>39813</c:v>
                </c:pt>
                <c:pt idx="97">
                  <c:v>39843</c:v>
                </c:pt>
                <c:pt idx="98">
                  <c:v>39871</c:v>
                </c:pt>
                <c:pt idx="99">
                  <c:v>39903</c:v>
                </c:pt>
                <c:pt idx="100">
                  <c:v>39933</c:v>
                </c:pt>
                <c:pt idx="101">
                  <c:v>39962</c:v>
                </c:pt>
                <c:pt idx="102">
                  <c:v>39994</c:v>
                </c:pt>
                <c:pt idx="103">
                  <c:v>40025</c:v>
                </c:pt>
                <c:pt idx="104">
                  <c:v>40056</c:v>
                </c:pt>
                <c:pt idx="105">
                  <c:v>40086</c:v>
                </c:pt>
                <c:pt idx="106">
                  <c:v>40116</c:v>
                </c:pt>
                <c:pt idx="107">
                  <c:v>40147</c:v>
                </c:pt>
                <c:pt idx="108">
                  <c:v>40178</c:v>
                </c:pt>
                <c:pt idx="109">
                  <c:v>40207</c:v>
                </c:pt>
                <c:pt idx="110">
                  <c:v>40235</c:v>
                </c:pt>
                <c:pt idx="111">
                  <c:v>40268</c:v>
                </c:pt>
                <c:pt idx="112">
                  <c:v>40298</c:v>
                </c:pt>
                <c:pt idx="113">
                  <c:v>40329</c:v>
                </c:pt>
                <c:pt idx="114">
                  <c:v>40359</c:v>
                </c:pt>
                <c:pt idx="115">
                  <c:v>40389</c:v>
                </c:pt>
                <c:pt idx="116">
                  <c:v>40421</c:v>
                </c:pt>
                <c:pt idx="117">
                  <c:v>40451</c:v>
                </c:pt>
                <c:pt idx="118">
                  <c:v>40480</c:v>
                </c:pt>
                <c:pt idx="119">
                  <c:v>40512</c:v>
                </c:pt>
                <c:pt idx="120">
                  <c:v>40543</c:v>
                </c:pt>
                <c:pt idx="121">
                  <c:v>40574</c:v>
                </c:pt>
                <c:pt idx="122">
                  <c:v>40602</c:v>
                </c:pt>
                <c:pt idx="123">
                  <c:v>40633</c:v>
                </c:pt>
                <c:pt idx="124">
                  <c:v>40662</c:v>
                </c:pt>
                <c:pt idx="125">
                  <c:v>40694</c:v>
                </c:pt>
                <c:pt idx="126">
                  <c:v>40724</c:v>
                </c:pt>
                <c:pt idx="127">
                  <c:v>40753</c:v>
                </c:pt>
                <c:pt idx="128">
                  <c:v>40786</c:v>
                </c:pt>
                <c:pt idx="129">
                  <c:v>40816</c:v>
                </c:pt>
                <c:pt idx="130">
                  <c:v>40847</c:v>
                </c:pt>
                <c:pt idx="131">
                  <c:v>40877</c:v>
                </c:pt>
                <c:pt idx="132">
                  <c:v>40907</c:v>
                </c:pt>
                <c:pt idx="133">
                  <c:v>40939</c:v>
                </c:pt>
                <c:pt idx="134">
                  <c:v>40968</c:v>
                </c:pt>
                <c:pt idx="135">
                  <c:v>40998</c:v>
                </c:pt>
                <c:pt idx="136">
                  <c:v>41029</c:v>
                </c:pt>
                <c:pt idx="137">
                  <c:v>41060</c:v>
                </c:pt>
                <c:pt idx="138">
                  <c:v>41089</c:v>
                </c:pt>
                <c:pt idx="139">
                  <c:v>41121</c:v>
                </c:pt>
                <c:pt idx="140">
                  <c:v>41152</c:v>
                </c:pt>
                <c:pt idx="141">
                  <c:v>41180</c:v>
                </c:pt>
                <c:pt idx="142">
                  <c:v>41213</c:v>
                </c:pt>
                <c:pt idx="143">
                  <c:v>41243</c:v>
                </c:pt>
                <c:pt idx="144">
                  <c:v>41274</c:v>
                </c:pt>
                <c:pt idx="145">
                  <c:v>41305</c:v>
                </c:pt>
                <c:pt idx="146">
                  <c:v>41333</c:v>
                </c:pt>
                <c:pt idx="147">
                  <c:v>41362</c:v>
                </c:pt>
                <c:pt idx="148">
                  <c:v>41394</c:v>
                </c:pt>
                <c:pt idx="149">
                  <c:v>41425</c:v>
                </c:pt>
                <c:pt idx="150">
                  <c:v>41453</c:v>
                </c:pt>
                <c:pt idx="151">
                  <c:v>41486</c:v>
                </c:pt>
                <c:pt idx="152">
                  <c:v>41516</c:v>
                </c:pt>
                <c:pt idx="153">
                  <c:v>41547</c:v>
                </c:pt>
                <c:pt idx="154">
                  <c:v>41578</c:v>
                </c:pt>
                <c:pt idx="155">
                  <c:v>41607</c:v>
                </c:pt>
                <c:pt idx="156">
                  <c:v>41639</c:v>
                </c:pt>
                <c:pt idx="157">
                  <c:v>41670</c:v>
                </c:pt>
                <c:pt idx="158">
                  <c:v>41698</c:v>
                </c:pt>
                <c:pt idx="159">
                  <c:v>41729</c:v>
                </c:pt>
                <c:pt idx="160">
                  <c:v>41759</c:v>
                </c:pt>
                <c:pt idx="161">
                  <c:v>41789</c:v>
                </c:pt>
                <c:pt idx="162">
                  <c:v>41820</c:v>
                </c:pt>
                <c:pt idx="163">
                  <c:v>41851</c:v>
                </c:pt>
                <c:pt idx="164">
                  <c:v>41880</c:v>
                </c:pt>
                <c:pt idx="165">
                  <c:v>41912</c:v>
                </c:pt>
                <c:pt idx="166">
                  <c:v>41943</c:v>
                </c:pt>
                <c:pt idx="167">
                  <c:v>41971</c:v>
                </c:pt>
                <c:pt idx="168">
                  <c:v>42004</c:v>
                </c:pt>
                <c:pt idx="169">
                  <c:v>42034</c:v>
                </c:pt>
                <c:pt idx="170">
                  <c:v>42062</c:v>
                </c:pt>
                <c:pt idx="171">
                  <c:v>42094</c:v>
                </c:pt>
                <c:pt idx="172">
                  <c:v>42124</c:v>
                </c:pt>
                <c:pt idx="173">
                  <c:v>42153</c:v>
                </c:pt>
                <c:pt idx="174">
                  <c:v>42185</c:v>
                </c:pt>
                <c:pt idx="175">
                  <c:v>42216</c:v>
                </c:pt>
                <c:pt idx="176">
                  <c:v>42247</c:v>
                </c:pt>
                <c:pt idx="177">
                  <c:v>42277</c:v>
                </c:pt>
                <c:pt idx="178">
                  <c:v>42307</c:v>
                </c:pt>
                <c:pt idx="179">
                  <c:v>42338</c:v>
                </c:pt>
                <c:pt idx="180">
                  <c:v>42369</c:v>
                </c:pt>
                <c:pt idx="181">
                  <c:v>42398</c:v>
                </c:pt>
                <c:pt idx="182">
                  <c:v>42429</c:v>
                </c:pt>
                <c:pt idx="183">
                  <c:v>42460</c:v>
                </c:pt>
                <c:pt idx="184">
                  <c:v>42489</c:v>
                </c:pt>
                <c:pt idx="185">
                  <c:v>42521</c:v>
                </c:pt>
                <c:pt idx="186">
                  <c:v>42551</c:v>
                </c:pt>
                <c:pt idx="187">
                  <c:v>42580</c:v>
                </c:pt>
                <c:pt idx="188">
                  <c:v>42613</c:v>
                </c:pt>
                <c:pt idx="189">
                  <c:v>42643</c:v>
                </c:pt>
                <c:pt idx="190">
                  <c:v>42674</c:v>
                </c:pt>
                <c:pt idx="191">
                  <c:v>42704</c:v>
                </c:pt>
                <c:pt idx="192">
                  <c:v>42734</c:v>
                </c:pt>
                <c:pt idx="193">
                  <c:v>42766</c:v>
                </c:pt>
                <c:pt idx="194">
                  <c:v>42794</c:v>
                </c:pt>
                <c:pt idx="195">
                  <c:v>42825</c:v>
                </c:pt>
                <c:pt idx="196">
                  <c:v>42853</c:v>
                </c:pt>
                <c:pt idx="197">
                  <c:v>42886</c:v>
                </c:pt>
                <c:pt idx="198">
                  <c:v>42916</c:v>
                </c:pt>
                <c:pt idx="199">
                  <c:v>42947</c:v>
                </c:pt>
                <c:pt idx="200">
                  <c:v>42978</c:v>
                </c:pt>
                <c:pt idx="201">
                  <c:v>43007</c:v>
                </c:pt>
                <c:pt idx="202">
                  <c:v>43039</c:v>
                </c:pt>
                <c:pt idx="203">
                  <c:v>43069</c:v>
                </c:pt>
                <c:pt idx="204">
                  <c:v>43098</c:v>
                </c:pt>
                <c:pt idx="205">
                  <c:v>43131</c:v>
                </c:pt>
                <c:pt idx="206">
                  <c:v>43159</c:v>
                </c:pt>
                <c:pt idx="207">
                  <c:v>43189</c:v>
                </c:pt>
                <c:pt idx="208">
                  <c:v>43220</c:v>
                </c:pt>
                <c:pt idx="209">
                  <c:v>43251</c:v>
                </c:pt>
                <c:pt idx="210">
                  <c:v>43280</c:v>
                </c:pt>
                <c:pt idx="211">
                  <c:v>43312</c:v>
                </c:pt>
                <c:pt idx="212">
                  <c:v>43343</c:v>
                </c:pt>
                <c:pt idx="213">
                  <c:v>43371</c:v>
                </c:pt>
                <c:pt idx="214">
                  <c:v>43404</c:v>
                </c:pt>
                <c:pt idx="215">
                  <c:v>43434</c:v>
                </c:pt>
                <c:pt idx="216">
                  <c:v>43465</c:v>
                </c:pt>
              </c:numCache>
            </c:numRef>
          </c:cat>
          <c:val>
            <c:numRef>
              <c:f>'Proxy for Direct'!$J$148:$J$364</c:f>
              <c:numCache>
                <c:formatCode>_(* #,##0.00_);_(* \(#,##0.00\);_(* "-"??_);_(@_)</c:formatCode>
                <c:ptCount val="217"/>
                <c:pt idx="0">
                  <c:v>100</c:v>
                </c:pt>
                <c:pt idx="1">
                  <c:v>102.79234908561345</c:v>
                </c:pt>
                <c:pt idx="2">
                  <c:v>103.76395138182443</c:v>
                </c:pt>
                <c:pt idx="3">
                  <c:v>103.77302305009971</c:v>
                </c:pt>
                <c:pt idx="4">
                  <c:v>104.05974828028707</c:v>
                </c:pt>
                <c:pt idx="5">
                  <c:v>104.24228200207367</c:v>
                </c:pt>
                <c:pt idx="6">
                  <c:v>105.68898502575333</c:v>
                </c:pt>
                <c:pt idx="7">
                  <c:v>107.08039144395295</c:v>
                </c:pt>
                <c:pt idx="8">
                  <c:v>107.31043695916505</c:v>
                </c:pt>
                <c:pt idx="9">
                  <c:v>107.87572411214671</c:v>
                </c:pt>
                <c:pt idx="10">
                  <c:v>107.44995243404325</c:v>
                </c:pt>
                <c:pt idx="11">
                  <c:v>107.87167398808069</c:v>
                </c:pt>
                <c:pt idx="12">
                  <c:v>108.25519396117015</c:v>
                </c:pt>
                <c:pt idx="13">
                  <c:v>108.5802057470604</c:v>
                </c:pt>
                <c:pt idx="14">
                  <c:v>108.62701744931223</c:v>
                </c:pt>
                <c:pt idx="15">
                  <c:v>108.76237418843827</c:v>
                </c:pt>
                <c:pt idx="16">
                  <c:v>108.91874402302197</c:v>
                </c:pt>
                <c:pt idx="17">
                  <c:v>109.19364970378761</c:v>
                </c:pt>
                <c:pt idx="18">
                  <c:v>109.44408178332236</c:v>
                </c:pt>
                <c:pt idx="19">
                  <c:v>110.18091645045077</c:v>
                </c:pt>
                <c:pt idx="20">
                  <c:v>110.75268492814837</c:v>
                </c:pt>
                <c:pt idx="21">
                  <c:v>110.23838940958375</c:v>
                </c:pt>
                <c:pt idx="22">
                  <c:v>110.15532139519725</c:v>
                </c:pt>
                <c:pt idx="23">
                  <c:v>111.40352444047807</c:v>
                </c:pt>
                <c:pt idx="24">
                  <c:v>111.31792728968766</c:v>
                </c:pt>
                <c:pt idx="25">
                  <c:v>111.80228630327373</c:v>
                </c:pt>
                <c:pt idx="26">
                  <c:v>112.57453546574605</c:v>
                </c:pt>
                <c:pt idx="27">
                  <c:v>113.21087308695603</c:v>
                </c:pt>
                <c:pt idx="28">
                  <c:v>113.82639053998307</c:v>
                </c:pt>
                <c:pt idx="29">
                  <c:v>114.06143193125067</c:v>
                </c:pt>
                <c:pt idx="30">
                  <c:v>114.35339686975385</c:v>
                </c:pt>
                <c:pt idx="31">
                  <c:v>114.95770938275433</c:v>
                </c:pt>
                <c:pt idx="32">
                  <c:v>115.7162171686972</c:v>
                </c:pt>
                <c:pt idx="33">
                  <c:v>116.12155306896331</c:v>
                </c:pt>
                <c:pt idx="34">
                  <c:v>116.87538265634052</c:v>
                </c:pt>
                <c:pt idx="35">
                  <c:v>117.46329376728389</c:v>
                </c:pt>
                <c:pt idx="36">
                  <c:v>118.24360296900015</c:v>
                </c:pt>
                <c:pt idx="37">
                  <c:v>119.72350672611041</c:v>
                </c:pt>
                <c:pt idx="38">
                  <c:v>120.66999320374006</c:v>
                </c:pt>
                <c:pt idx="39">
                  <c:v>121.58441962714912</c:v>
                </c:pt>
                <c:pt idx="40">
                  <c:v>122.34856931503444</c:v>
                </c:pt>
                <c:pt idx="41">
                  <c:v>123.56447134551831</c:v>
                </c:pt>
                <c:pt idx="42">
                  <c:v>124.2083554125947</c:v>
                </c:pt>
                <c:pt idx="43">
                  <c:v>127.27867779831772</c:v>
                </c:pt>
                <c:pt idx="44">
                  <c:v>127.77678704705957</c:v>
                </c:pt>
                <c:pt idx="45">
                  <c:v>128.28581529805996</c:v>
                </c:pt>
                <c:pt idx="46">
                  <c:v>130.03218495198811</c:v>
                </c:pt>
                <c:pt idx="47">
                  <c:v>131.52793765580921</c:v>
                </c:pt>
                <c:pt idx="48">
                  <c:v>133.16607977738883</c:v>
                </c:pt>
                <c:pt idx="49">
                  <c:v>134.93398713417116</c:v>
                </c:pt>
                <c:pt idx="50">
                  <c:v>137.03735393333119</c:v>
                </c:pt>
                <c:pt idx="51">
                  <c:v>138.07363683925351</c:v>
                </c:pt>
                <c:pt idx="52">
                  <c:v>140.21806177419941</c:v>
                </c:pt>
                <c:pt idx="53">
                  <c:v>142.88243157452206</c:v>
                </c:pt>
                <c:pt idx="54">
                  <c:v>144.14707793964212</c:v>
                </c:pt>
                <c:pt idx="55">
                  <c:v>145.99614930045678</c:v>
                </c:pt>
                <c:pt idx="56">
                  <c:v>148.68228789018445</c:v>
                </c:pt>
                <c:pt idx="57">
                  <c:v>150.63816409990014</c:v>
                </c:pt>
                <c:pt idx="58">
                  <c:v>154.45786031475868</c:v>
                </c:pt>
                <c:pt idx="59">
                  <c:v>158.23865529055522</c:v>
                </c:pt>
                <c:pt idx="60">
                  <c:v>162.38542160633881</c:v>
                </c:pt>
                <c:pt idx="61">
                  <c:v>166.71352126877164</c:v>
                </c:pt>
                <c:pt idx="62">
                  <c:v>171.18500191713986</c:v>
                </c:pt>
                <c:pt idx="63">
                  <c:v>173.89032207482569</c:v>
                </c:pt>
                <c:pt idx="64">
                  <c:v>176.76414660435316</c:v>
                </c:pt>
                <c:pt idx="65">
                  <c:v>179.09310101601477</c:v>
                </c:pt>
                <c:pt idx="66">
                  <c:v>182.60996820797294</c:v>
                </c:pt>
                <c:pt idx="67">
                  <c:v>185.83211025501626</c:v>
                </c:pt>
                <c:pt idx="68">
                  <c:v>188.70056947829235</c:v>
                </c:pt>
                <c:pt idx="69">
                  <c:v>191.48549770645349</c:v>
                </c:pt>
                <c:pt idx="70">
                  <c:v>194.09027946256541</c:v>
                </c:pt>
                <c:pt idx="71">
                  <c:v>195.9352385079809</c:v>
                </c:pt>
                <c:pt idx="72">
                  <c:v>198.17926633144492</c:v>
                </c:pt>
                <c:pt idx="73">
                  <c:v>200.17350430835398</c:v>
                </c:pt>
                <c:pt idx="74">
                  <c:v>202.42748303941579</c:v>
                </c:pt>
                <c:pt idx="75">
                  <c:v>205.06873907842919</c:v>
                </c:pt>
                <c:pt idx="76">
                  <c:v>206.70738787997479</c:v>
                </c:pt>
                <c:pt idx="77">
                  <c:v>208.79541372061587</c:v>
                </c:pt>
                <c:pt idx="78">
                  <c:v>210.70147048042682</c:v>
                </c:pt>
                <c:pt idx="79">
                  <c:v>208.11630460945824</c:v>
                </c:pt>
                <c:pt idx="80">
                  <c:v>209.35328535518619</c:v>
                </c:pt>
                <c:pt idx="81">
                  <c:v>208.29950870147692</c:v>
                </c:pt>
                <c:pt idx="82">
                  <c:v>204.37072157198244</c:v>
                </c:pt>
                <c:pt idx="83">
                  <c:v>199.63446541503473</c:v>
                </c:pt>
                <c:pt idx="84">
                  <c:v>194.43351865057576</c:v>
                </c:pt>
                <c:pt idx="85">
                  <c:v>190.69165772198315</c:v>
                </c:pt>
                <c:pt idx="86">
                  <c:v>186.29479470773342</c:v>
                </c:pt>
                <c:pt idx="87">
                  <c:v>183.88985270379254</c:v>
                </c:pt>
                <c:pt idx="88">
                  <c:v>179.00252355230674</c:v>
                </c:pt>
                <c:pt idx="89">
                  <c:v>173.23758204296152</c:v>
                </c:pt>
                <c:pt idx="90">
                  <c:v>168.81024677975674</c:v>
                </c:pt>
                <c:pt idx="91">
                  <c:v>168.98838112446126</c:v>
                </c:pt>
                <c:pt idx="92">
                  <c:v>156.88217890888583</c:v>
                </c:pt>
                <c:pt idx="93">
                  <c:v>149.74153175928404</c:v>
                </c:pt>
                <c:pt idx="94">
                  <c:v>139.90235905425575</c:v>
                </c:pt>
                <c:pt idx="95">
                  <c:v>129.53003931756268</c:v>
                </c:pt>
                <c:pt idx="96">
                  <c:v>110.72670954418678</c:v>
                </c:pt>
                <c:pt idx="97">
                  <c:v>98.887636534163889</c:v>
                </c:pt>
                <c:pt idx="98">
                  <c:v>100.30631021789912</c:v>
                </c:pt>
                <c:pt idx="99">
                  <c:v>85.59845513245979</c:v>
                </c:pt>
                <c:pt idx="100">
                  <c:v>83.535910841125926</c:v>
                </c:pt>
                <c:pt idx="101">
                  <c:v>78.444980413464123</c:v>
                </c:pt>
                <c:pt idx="102">
                  <c:v>72.55004225982654</c:v>
                </c:pt>
                <c:pt idx="103">
                  <c:v>71.264699127427292</c:v>
                </c:pt>
                <c:pt idx="104">
                  <c:v>70.546546309204231</c:v>
                </c:pt>
                <c:pt idx="105">
                  <c:v>70.596496386931705</c:v>
                </c:pt>
                <c:pt idx="106">
                  <c:v>72.159556598524944</c:v>
                </c:pt>
                <c:pt idx="107">
                  <c:v>75.218774993982166</c:v>
                </c:pt>
                <c:pt idx="108">
                  <c:v>78.46357511633731</c:v>
                </c:pt>
                <c:pt idx="109">
                  <c:v>78.957490177289571</c:v>
                </c:pt>
                <c:pt idx="110">
                  <c:v>79.594593276649746</c:v>
                </c:pt>
                <c:pt idx="111">
                  <c:v>80.788684081869491</c:v>
                </c:pt>
                <c:pt idx="112">
                  <c:v>81.476245348954421</c:v>
                </c:pt>
                <c:pt idx="113">
                  <c:v>84.188351760905491</c:v>
                </c:pt>
                <c:pt idx="114">
                  <c:v>84.588396624157014</c:v>
                </c:pt>
                <c:pt idx="115">
                  <c:v>85.806598401942381</c:v>
                </c:pt>
                <c:pt idx="116">
                  <c:v>86.25530885279683</c:v>
                </c:pt>
                <c:pt idx="117">
                  <c:v>87.184299093254936</c:v>
                </c:pt>
                <c:pt idx="118">
                  <c:v>88.312007579763801</c:v>
                </c:pt>
                <c:pt idx="119">
                  <c:v>89.230176592551345</c:v>
                </c:pt>
                <c:pt idx="120">
                  <c:v>88.918431115197706</c:v>
                </c:pt>
                <c:pt idx="121">
                  <c:v>89.667560483197775</c:v>
                </c:pt>
                <c:pt idx="122">
                  <c:v>90.389212520460021</c:v>
                </c:pt>
                <c:pt idx="123">
                  <c:v>90.634274250777935</c:v>
                </c:pt>
                <c:pt idx="124">
                  <c:v>91.082222925188717</c:v>
                </c:pt>
                <c:pt idx="125">
                  <c:v>91.737896646392613</c:v>
                </c:pt>
                <c:pt idx="126">
                  <c:v>92.566995517188133</c:v>
                </c:pt>
                <c:pt idx="127">
                  <c:v>92.893224722143813</c:v>
                </c:pt>
                <c:pt idx="128">
                  <c:v>92.774673688465541</c:v>
                </c:pt>
                <c:pt idx="129">
                  <c:v>92.677179006952983</c:v>
                </c:pt>
                <c:pt idx="130">
                  <c:v>92.80164973083582</c:v>
                </c:pt>
                <c:pt idx="131">
                  <c:v>92.889065783793612</c:v>
                </c:pt>
                <c:pt idx="132">
                  <c:v>92.549421571005894</c:v>
                </c:pt>
                <c:pt idx="133">
                  <c:v>92.599124068311312</c:v>
                </c:pt>
                <c:pt idx="134">
                  <c:v>92.504029052903604</c:v>
                </c:pt>
                <c:pt idx="135">
                  <c:v>92.486686375688379</c:v>
                </c:pt>
                <c:pt idx="136">
                  <c:v>92.713811937007861</c:v>
                </c:pt>
                <c:pt idx="137">
                  <c:v>93.265851065645705</c:v>
                </c:pt>
                <c:pt idx="138">
                  <c:v>93.603619756723816</c:v>
                </c:pt>
                <c:pt idx="139">
                  <c:v>93.880525356717186</c:v>
                </c:pt>
                <c:pt idx="140">
                  <c:v>94.1462916142208</c:v>
                </c:pt>
                <c:pt idx="141">
                  <c:v>94.347730822813489</c:v>
                </c:pt>
                <c:pt idx="142">
                  <c:v>94.693789319997776</c:v>
                </c:pt>
                <c:pt idx="143">
                  <c:v>95.021920455607074</c:v>
                </c:pt>
                <c:pt idx="144">
                  <c:v>95.452954148924164</c:v>
                </c:pt>
                <c:pt idx="145">
                  <c:v>95.507981269453722</c:v>
                </c:pt>
                <c:pt idx="146">
                  <c:v>94.096163773683585</c:v>
                </c:pt>
                <c:pt idx="147">
                  <c:v>95.451017252946301</c:v>
                </c:pt>
                <c:pt idx="148">
                  <c:v>93.809097218051562</c:v>
                </c:pt>
                <c:pt idx="149">
                  <c:v>94.782288283360089</c:v>
                </c:pt>
                <c:pt idx="150">
                  <c:v>94.326901450910952</c:v>
                </c:pt>
                <c:pt idx="151">
                  <c:v>95.923578096534726</c:v>
                </c:pt>
                <c:pt idx="152">
                  <c:v>97.297546178978877</c:v>
                </c:pt>
                <c:pt idx="153">
                  <c:v>99.060766162739043</c:v>
                </c:pt>
                <c:pt idx="154">
                  <c:v>100.57364159814327</c:v>
                </c:pt>
                <c:pt idx="155">
                  <c:v>101.95194486837363</c:v>
                </c:pt>
                <c:pt idx="156">
                  <c:v>102.59109469520895</c:v>
                </c:pt>
                <c:pt idx="157">
                  <c:v>104.27763826644818</c:v>
                </c:pt>
                <c:pt idx="158">
                  <c:v>106.02941170356918</c:v>
                </c:pt>
                <c:pt idx="159">
                  <c:v>108.05015610011044</c:v>
                </c:pt>
                <c:pt idx="160">
                  <c:v>110.56649887328811</c:v>
                </c:pt>
                <c:pt idx="161">
                  <c:v>112.22807205904994</c:v>
                </c:pt>
                <c:pt idx="162">
                  <c:v>113.83206009523097</c:v>
                </c:pt>
                <c:pt idx="163">
                  <c:v>115.48660088212219</c:v>
                </c:pt>
                <c:pt idx="164">
                  <c:v>117.25387169445447</c:v>
                </c:pt>
                <c:pt idx="165">
                  <c:v>118.84640199389374</c:v>
                </c:pt>
                <c:pt idx="166">
                  <c:v>120.66198118808288</c:v>
                </c:pt>
                <c:pt idx="167">
                  <c:v>122.44164620723015</c:v>
                </c:pt>
                <c:pt idx="168">
                  <c:v>123.97236185471567</c:v>
                </c:pt>
                <c:pt idx="169">
                  <c:v>125.96319642995509</c:v>
                </c:pt>
                <c:pt idx="170">
                  <c:v>127.51987058268845</c:v>
                </c:pt>
                <c:pt idx="171">
                  <c:v>129.12311532516648</c:v>
                </c:pt>
                <c:pt idx="172">
                  <c:v>130.70629854886144</c:v>
                </c:pt>
                <c:pt idx="173">
                  <c:v>132.36223197729404</c:v>
                </c:pt>
                <c:pt idx="174">
                  <c:v>133.28867328830302</c:v>
                </c:pt>
                <c:pt idx="175">
                  <c:v>135.08874125562903</c:v>
                </c:pt>
                <c:pt idx="176">
                  <c:v>136.83069763692961</c:v>
                </c:pt>
                <c:pt idx="177">
                  <c:v>138.49057262881962</c:v>
                </c:pt>
                <c:pt idx="178">
                  <c:v>139.94194375258573</c:v>
                </c:pt>
                <c:pt idx="179">
                  <c:v>141.18832192811715</c:v>
                </c:pt>
                <c:pt idx="180">
                  <c:v>142.06998374232617</c:v>
                </c:pt>
                <c:pt idx="181">
                  <c:v>142.85636176245495</c:v>
                </c:pt>
                <c:pt idx="182">
                  <c:v>143.40736084985426</c:v>
                </c:pt>
                <c:pt idx="183">
                  <c:v>142.75325899341379</c:v>
                </c:pt>
                <c:pt idx="184">
                  <c:v>142.85303218833829</c:v>
                </c:pt>
                <c:pt idx="185">
                  <c:v>142.87323415854729</c:v>
                </c:pt>
                <c:pt idx="186">
                  <c:v>142.81931467773106</c:v>
                </c:pt>
                <c:pt idx="187">
                  <c:v>142.78962422415992</c:v>
                </c:pt>
                <c:pt idx="188">
                  <c:v>142.71728899848171</c:v>
                </c:pt>
                <c:pt idx="189">
                  <c:v>142.3427163156754</c:v>
                </c:pt>
                <c:pt idx="190">
                  <c:v>142.45546783825353</c:v>
                </c:pt>
                <c:pt idx="191">
                  <c:v>142.51811172577709</c:v>
                </c:pt>
                <c:pt idx="192">
                  <c:v>142.38777545100135</c:v>
                </c:pt>
                <c:pt idx="193">
                  <c:v>142.53326522382744</c:v>
                </c:pt>
                <c:pt idx="194">
                  <c:v>143.11233541312922</c:v>
                </c:pt>
                <c:pt idx="195">
                  <c:v>143.02178026853585</c:v>
                </c:pt>
                <c:pt idx="196">
                  <c:v>143.59737001662305</c:v>
                </c:pt>
                <c:pt idx="197">
                  <c:v>144.18004513886345</c:v>
                </c:pt>
                <c:pt idx="198">
                  <c:v>144.51783618229945</c:v>
                </c:pt>
                <c:pt idx="199">
                  <c:v>145.31878660115507</c:v>
                </c:pt>
                <c:pt idx="200">
                  <c:v>146.20750878644191</c:v>
                </c:pt>
                <c:pt idx="201">
                  <c:v>146.37609201847459</c:v>
                </c:pt>
                <c:pt idx="202">
                  <c:v>147.22654482911693</c:v>
                </c:pt>
                <c:pt idx="203">
                  <c:v>147.78280628905748</c:v>
                </c:pt>
                <c:pt idx="204">
                  <c:v>148.00121794962584</c:v>
                </c:pt>
                <c:pt idx="205">
                  <c:v>148.08299517859365</c:v>
                </c:pt>
                <c:pt idx="206">
                  <c:v>148.14190454586625</c:v>
                </c:pt>
                <c:pt idx="207">
                  <c:v>147.763790432626</c:v>
                </c:pt>
                <c:pt idx="208">
                  <c:v>148.10818894742329</c:v>
                </c:pt>
                <c:pt idx="209">
                  <c:v>148.78275304029989</c:v>
                </c:pt>
                <c:pt idx="210">
                  <c:v>148.60034889884437</c:v>
                </c:pt>
                <c:pt idx="211">
                  <c:v>148.5973434948576</c:v>
                </c:pt>
                <c:pt idx="212">
                  <c:v>152.69623462155553</c:v>
                </c:pt>
                <c:pt idx="213">
                  <c:v>152.46876077085821</c:v>
                </c:pt>
              </c:numCache>
            </c:numRef>
          </c:val>
          <c:smooth val="0"/>
          <c:extLst>
            <c:ext xmlns:c16="http://schemas.microsoft.com/office/drawing/2014/chart" uri="{C3380CC4-5D6E-409C-BE32-E72D297353CC}">
              <c16:uniqueId val="{00000001-D5AA-4A30-A43A-0E2BDBE36156}"/>
            </c:ext>
          </c:extLst>
        </c:ser>
        <c:ser>
          <c:idx val="1"/>
          <c:order val="2"/>
          <c:tx>
            <c:strRef>
              <c:f>'Proxy for Direct'!$L$4</c:f>
              <c:strCache>
                <c:ptCount val="1"/>
                <c:pt idx="0">
                  <c:v>Rebased FTSE EPRA/NAREIT UK Index</c:v>
                </c:pt>
              </c:strCache>
            </c:strRef>
          </c:tx>
          <c:spPr>
            <a:ln w="38100">
              <a:solidFill>
                <a:srgbClr val="12497F"/>
              </a:solidFill>
              <a:prstDash val="sysDot"/>
            </a:ln>
          </c:spPr>
          <c:marker>
            <c:symbol val="none"/>
          </c:marker>
          <c:cat>
            <c:numRef>
              <c:f>'Proxy for Direct'!$A$148:$A$364</c:f>
              <c:numCache>
                <c:formatCode>[$-409]d\-mmm\-yy;@</c:formatCode>
                <c:ptCount val="217"/>
                <c:pt idx="0">
                  <c:v>36889</c:v>
                </c:pt>
                <c:pt idx="1">
                  <c:v>36922</c:v>
                </c:pt>
                <c:pt idx="2">
                  <c:v>36950</c:v>
                </c:pt>
                <c:pt idx="3">
                  <c:v>36980</c:v>
                </c:pt>
                <c:pt idx="4">
                  <c:v>37011</c:v>
                </c:pt>
                <c:pt idx="5">
                  <c:v>37042</c:v>
                </c:pt>
                <c:pt idx="6">
                  <c:v>37071</c:v>
                </c:pt>
                <c:pt idx="7">
                  <c:v>37103</c:v>
                </c:pt>
                <c:pt idx="8">
                  <c:v>37134</c:v>
                </c:pt>
                <c:pt idx="9">
                  <c:v>37162</c:v>
                </c:pt>
                <c:pt idx="10">
                  <c:v>37195</c:v>
                </c:pt>
                <c:pt idx="11">
                  <c:v>37225</c:v>
                </c:pt>
                <c:pt idx="12">
                  <c:v>37256</c:v>
                </c:pt>
                <c:pt idx="13">
                  <c:v>37287</c:v>
                </c:pt>
                <c:pt idx="14">
                  <c:v>37315</c:v>
                </c:pt>
                <c:pt idx="15">
                  <c:v>37344</c:v>
                </c:pt>
                <c:pt idx="16">
                  <c:v>37376</c:v>
                </c:pt>
                <c:pt idx="17">
                  <c:v>37407</c:v>
                </c:pt>
                <c:pt idx="18">
                  <c:v>37435</c:v>
                </c:pt>
                <c:pt idx="19">
                  <c:v>37468</c:v>
                </c:pt>
                <c:pt idx="20">
                  <c:v>37498</c:v>
                </c:pt>
                <c:pt idx="21">
                  <c:v>37529</c:v>
                </c:pt>
                <c:pt idx="22">
                  <c:v>37560</c:v>
                </c:pt>
                <c:pt idx="23">
                  <c:v>37589</c:v>
                </c:pt>
                <c:pt idx="24">
                  <c:v>37621</c:v>
                </c:pt>
                <c:pt idx="25">
                  <c:v>37652</c:v>
                </c:pt>
                <c:pt idx="26">
                  <c:v>37680</c:v>
                </c:pt>
                <c:pt idx="27">
                  <c:v>37711</c:v>
                </c:pt>
                <c:pt idx="28">
                  <c:v>37741</c:v>
                </c:pt>
                <c:pt idx="29">
                  <c:v>37771</c:v>
                </c:pt>
                <c:pt idx="30">
                  <c:v>37802</c:v>
                </c:pt>
                <c:pt idx="31">
                  <c:v>37833</c:v>
                </c:pt>
                <c:pt idx="32">
                  <c:v>37862</c:v>
                </c:pt>
                <c:pt idx="33">
                  <c:v>37894</c:v>
                </c:pt>
                <c:pt idx="34">
                  <c:v>37925</c:v>
                </c:pt>
                <c:pt idx="35">
                  <c:v>37953</c:v>
                </c:pt>
                <c:pt idx="36">
                  <c:v>37986</c:v>
                </c:pt>
                <c:pt idx="37">
                  <c:v>38016</c:v>
                </c:pt>
                <c:pt idx="38">
                  <c:v>38044</c:v>
                </c:pt>
                <c:pt idx="39">
                  <c:v>38077</c:v>
                </c:pt>
                <c:pt idx="40">
                  <c:v>38107</c:v>
                </c:pt>
                <c:pt idx="41">
                  <c:v>38138</c:v>
                </c:pt>
                <c:pt idx="42">
                  <c:v>38168</c:v>
                </c:pt>
                <c:pt idx="43">
                  <c:v>38198</c:v>
                </c:pt>
                <c:pt idx="44">
                  <c:v>38230</c:v>
                </c:pt>
                <c:pt idx="45">
                  <c:v>38260</c:v>
                </c:pt>
                <c:pt idx="46">
                  <c:v>38289</c:v>
                </c:pt>
                <c:pt idx="47">
                  <c:v>38321</c:v>
                </c:pt>
                <c:pt idx="48">
                  <c:v>38352</c:v>
                </c:pt>
                <c:pt idx="49">
                  <c:v>38383</c:v>
                </c:pt>
                <c:pt idx="50">
                  <c:v>38411</c:v>
                </c:pt>
                <c:pt idx="51">
                  <c:v>38442</c:v>
                </c:pt>
                <c:pt idx="52">
                  <c:v>38471</c:v>
                </c:pt>
                <c:pt idx="53">
                  <c:v>38503</c:v>
                </c:pt>
                <c:pt idx="54">
                  <c:v>38533</c:v>
                </c:pt>
                <c:pt idx="55">
                  <c:v>38562</c:v>
                </c:pt>
                <c:pt idx="56">
                  <c:v>38595</c:v>
                </c:pt>
                <c:pt idx="57">
                  <c:v>38625</c:v>
                </c:pt>
                <c:pt idx="58">
                  <c:v>38656</c:v>
                </c:pt>
                <c:pt idx="59">
                  <c:v>38686</c:v>
                </c:pt>
                <c:pt idx="60">
                  <c:v>38716</c:v>
                </c:pt>
                <c:pt idx="61">
                  <c:v>38748</c:v>
                </c:pt>
                <c:pt idx="62">
                  <c:v>38776</c:v>
                </c:pt>
                <c:pt idx="63">
                  <c:v>38807</c:v>
                </c:pt>
                <c:pt idx="64">
                  <c:v>38835</c:v>
                </c:pt>
                <c:pt idx="65">
                  <c:v>38868</c:v>
                </c:pt>
                <c:pt idx="66">
                  <c:v>38898</c:v>
                </c:pt>
                <c:pt idx="67">
                  <c:v>38929</c:v>
                </c:pt>
                <c:pt idx="68">
                  <c:v>38960</c:v>
                </c:pt>
                <c:pt idx="69">
                  <c:v>38989</c:v>
                </c:pt>
                <c:pt idx="70">
                  <c:v>39021</c:v>
                </c:pt>
                <c:pt idx="71">
                  <c:v>39051</c:v>
                </c:pt>
                <c:pt idx="72">
                  <c:v>39080</c:v>
                </c:pt>
                <c:pt idx="73">
                  <c:v>39113</c:v>
                </c:pt>
                <c:pt idx="74">
                  <c:v>39141</c:v>
                </c:pt>
                <c:pt idx="75">
                  <c:v>39171</c:v>
                </c:pt>
                <c:pt idx="76">
                  <c:v>39202</c:v>
                </c:pt>
                <c:pt idx="77">
                  <c:v>39233</c:v>
                </c:pt>
                <c:pt idx="78">
                  <c:v>39262</c:v>
                </c:pt>
                <c:pt idx="79">
                  <c:v>39294</c:v>
                </c:pt>
                <c:pt idx="80">
                  <c:v>39325</c:v>
                </c:pt>
                <c:pt idx="81">
                  <c:v>39353</c:v>
                </c:pt>
                <c:pt idx="82">
                  <c:v>39386</c:v>
                </c:pt>
                <c:pt idx="83">
                  <c:v>39416</c:v>
                </c:pt>
                <c:pt idx="84">
                  <c:v>39447</c:v>
                </c:pt>
                <c:pt idx="85">
                  <c:v>39478</c:v>
                </c:pt>
                <c:pt idx="86">
                  <c:v>39507</c:v>
                </c:pt>
                <c:pt idx="87">
                  <c:v>39538</c:v>
                </c:pt>
                <c:pt idx="88">
                  <c:v>39568</c:v>
                </c:pt>
                <c:pt idx="89">
                  <c:v>39598</c:v>
                </c:pt>
                <c:pt idx="90">
                  <c:v>39629</c:v>
                </c:pt>
                <c:pt idx="91">
                  <c:v>39660</c:v>
                </c:pt>
                <c:pt idx="92">
                  <c:v>39689</c:v>
                </c:pt>
                <c:pt idx="93">
                  <c:v>39721</c:v>
                </c:pt>
                <c:pt idx="94">
                  <c:v>39752</c:v>
                </c:pt>
                <c:pt idx="95">
                  <c:v>39780</c:v>
                </c:pt>
                <c:pt idx="96">
                  <c:v>39813</c:v>
                </c:pt>
                <c:pt idx="97">
                  <c:v>39843</c:v>
                </c:pt>
                <c:pt idx="98">
                  <c:v>39871</c:v>
                </c:pt>
                <c:pt idx="99">
                  <c:v>39903</c:v>
                </c:pt>
                <c:pt idx="100">
                  <c:v>39933</c:v>
                </c:pt>
                <c:pt idx="101">
                  <c:v>39962</c:v>
                </c:pt>
                <c:pt idx="102">
                  <c:v>39994</c:v>
                </c:pt>
                <c:pt idx="103">
                  <c:v>40025</c:v>
                </c:pt>
                <c:pt idx="104">
                  <c:v>40056</c:v>
                </c:pt>
                <c:pt idx="105">
                  <c:v>40086</c:v>
                </c:pt>
                <c:pt idx="106">
                  <c:v>40116</c:v>
                </c:pt>
                <c:pt idx="107">
                  <c:v>40147</c:v>
                </c:pt>
                <c:pt idx="108">
                  <c:v>40178</c:v>
                </c:pt>
                <c:pt idx="109">
                  <c:v>40207</c:v>
                </c:pt>
                <c:pt idx="110">
                  <c:v>40235</c:v>
                </c:pt>
                <c:pt idx="111">
                  <c:v>40268</c:v>
                </c:pt>
                <c:pt idx="112">
                  <c:v>40298</c:v>
                </c:pt>
                <c:pt idx="113">
                  <c:v>40329</c:v>
                </c:pt>
                <c:pt idx="114">
                  <c:v>40359</c:v>
                </c:pt>
                <c:pt idx="115">
                  <c:v>40389</c:v>
                </c:pt>
                <c:pt idx="116">
                  <c:v>40421</c:v>
                </c:pt>
                <c:pt idx="117">
                  <c:v>40451</c:v>
                </c:pt>
                <c:pt idx="118">
                  <c:v>40480</c:v>
                </c:pt>
                <c:pt idx="119">
                  <c:v>40512</c:v>
                </c:pt>
                <c:pt idx="120">
                  <c:v>40543</c:v>
                </c:pt>
                <c:pt idx="121">
                  <c:v>40574</c:v>
                </c:pt>
                <c:pt idx="122">
                  <c:v>40602</c:v>
                </c:pt>
                <c:pt idx="123">
                  <c:v>40633</c:v>
                </c:pt>
                <c:pt idx="124">
                  <c:v>40662</c:v>
                </c:pt>
                <c:pt idx="125">
                  <c:v>40694</c:v>
                </c:pt>
                <c:pt idx="126">
                  <c:v>40724</c:v>
                </c:pt>
                <c:pt idx="127">
                  <c:v>40753</c:v>
                </c:pt>
                <c:pt idx="128">
                  <c:v>40786</c:v>
                </c:pt>
                <c:pt idx="129">
                  <c:v>40816</c:v>
                </c:pt>
                <c:pt idx="130">
                  <c:v>40847</c:v>
                </c:pt>
                <c:pt idx="131">
                  <c:v>40877</c:v>
                </c:pt>
                <c:pt idx="132">
                  <c:v>40907</c:v>
                </c:pt>
                <c:pt idx="133">
                  <c:v>40939</c:v>
                </c:pt>
                <c:pt idx="134">
                  <c:v>40968</c:v>
                </c:pt>
                <c:pt idx="135">
                  <c:v>40998</c:v>
                </c:pt>
                <c:pt idx="136">
                  <c:v>41029</c:v>
                </c:pt>
                <c:pt idx="137">
                  <c:v>41060</c:v>
                </c:pt>
                <c:pt idx="138">
                  <c:v>41089</c:v>
                </c:pt>
                <c:pt idx="139">
                  <c:v>41121</c:v>
                </c:pt>
                <c:pt idx="140">
                  <c:v>41152</c:v>
                </c:pt>
                <c:pt idx="141">
                  <c:v>41180</c:v>
                </c:pt>
                <c:pt idx="142">
                  <c:v>41213</c:v>
                </c:pt>
                <c:pt idx="143">
                  <c:v>41243</c:v>
                </c:pt>
                <c:pt idx="144">
                  <c:v>41274</c:v>
                </c:pt>
                <c:pt idx="145">
                  <c:v>41305</c:v>
                </c:pt>
                <c:pt idx="146">
                  <c:v>41333</c:v>
                </c:pt>
                <c:pt idx="147">
                  <c:v>41362</c:v>
                </c:pt>
                <c:pt idx="148">
                  <c:v>41394</c:v>
                </c:pt>
                <c:pt idx="149">
                  <c:v>41425</c:v>
                </c:pt>
                <c:pt idx="150">
                  <c:v>41453</c:v>
                </c:pt>
                <c:pt idx="151">
                  <c:v>41486</c:v>
                </c:pt>
                <c:pt idx="152">
                  <c:v>41516</c:v>
                </c:pt>
                <c:pt idx="153">
                  <c:v>41547</c:v>
                </c:pt>
                <c:pt idx="154">
                  <c:v>41578</c:v>
                </c:pt>
                <c:pt idx="155">
                  <c:v>41607</c:v>
                </c:pt>
                <c:pt idx="156">
                  <c:v>41639</c:v>
                </c:pt>
                <c:pt idx="157">
                  <c:v>41670</c:v>
                </c:pt>
                <c:pt idx="158">
                  <c:v>41698</c:v>
                </c:pt>
                <c:pt idx="159">
                  <c:v>41729</c:v>
                </c:pt>
                <c:pt idx="160">
                  <c:v>41759</c:v>
                </c:pt>
                <c:pt idx="161">
                  <c:v>41789</c:v>
                </c:pt>
                <c:pt idx="162">
                  <c:v>41820</c:v>
                </c:pt>
                <c:pt idx="163">
                  <c:v>41851</c:v>
                </c:pt>
                <c:pt idx="164">
                  <c:v>41880</c:v>
                </c:pt>
                <c:pt idx="165">
                  <c:v>41912</c:v>
                </c:pt>
                <c:pt idx="166">
                  <c:v>41943</c:v>
                </c:pt>
                <c:pt idx="167">
                  <c:v>41971</c:v>
                </c:pt>
                <c:pt idx="168">
                  <c:v>42004</c:v>
                </c:pt>
                <c:pt idx="169">
                  <c:v>42034</c:v>
                </c:pt>
                <c:pt idx="170">
                  <c:v>42062</c:v>
                </c:pt>
                <c:pt idx="171">
                  <c:v>42094</c:v>
                </c:pt>
                <c:pt idx="172">
                  <c:v>42124</c:v>
                </c:pt>
                <c:pt idx="173">
                  <c:v>42153</c:v>
                </c:pt>
                <c:pt idx="174">
                  <c:v>42185</c:v>
                </c:pt>
                <c:pt idx="175">
                  <c:v>42216</c:v>
                </c:pt>
                <c:pt idx="176">
                  <c:v>42247</c:v>
                </c:pt>
                <c:pt idx="177">
                  <c:v>42277</c:v>
                </c:pt>
                <c:pt idx="178">
                  <c:v>42307</c:v>
                </c:pt>
                <c:pt idx="179">
                  <c:v>42338</c:v>
                </c:pt>
                <c:pt idx="180">
                  <c:v>42369</c:v>
                </c:pt>
                <c:pt idx="181">
                  <c:v>42398</c:v>
                </c:pt>
                <c:pt idx="182">
                  <c:v>42429</c:v>
                </c:pt>
                <c:pt idx="183">
                  <c:v>42460</c:v>
                </c:pt>
                <c:pt idx="184">
                  <c:v>42489</c:v>
                </c:pt>
                <c:pt idx="185">
                  <c:v>42521</c:v>
                </c:pt>
                <c:pt idx="186">
                  <c:v>42551</c:v>
                </c:pt>
                <c:pt idx="187">
                  <c:v>42580</c:v>
                </c:pt>
                <c:pt idx="188">
                  <c:v>42613</c:v>
                </c:pt>
                <c:pt idx="189">
                  <c:v>42643</c:v>
                </c:pt>
                <c:pt idx="190">
                  <c:v>42674</c:v>
                </c:pt>
                <c:pt idx="191">
                  <c:v>42704</c:v>
                </c:pt>
                <c:pt idx="192">
                  <c:v>42734</c:v>
                </c:pt>
                <c:pt idx="193">
                  <c:v>42766</c:v>
                </c:pt>
                <c:pt idx="194">
                  <c:v>42794</c:v>
                </c:pt>
                <c:pt idx="195">
                  <c:v>42825</c:v>
                </c:pt>
                <c:pt idx="196">
                  <c:v>42853</c:v>
                </c:pt>
                <c:pt idx="197">
                  <c:v>42886</c:v>
                </c:pt>
                <c:pt idx="198">
                  <c:v>42916</c:v>
                </c:pt>
                <c:pt idx="199">
                  <c:v>42947</c:v>
                </c:pt>
                <c:pt idx="200">
                  <c:v>42978</c:v>
                </c:pt>
                <c:pt idx="201">
                  <c:v>43007</c:v>
                </c:pt>
                <c:pt idx="202">
                  <c:v>43039</c:v>
                </c:pt>
                <c:pt idx="203">
                  <c:v>43069</c:v>
                </c:pt>
                <c:pt idx="204">
                  <c:v>43098</c:v>
                </c:pt>
                <c:pt idx="205">
                  <c:v>43131</c:v>
                </c:pt>
                <c:pt idx="206">
                  <c:v>43159</c:v>
                </c:pt>
                <c:pt idx="207">
                  <c:v>43189</c:v>
                </c:pt>
                <c:pt idx="208">
                  <c:v>43220</c:v>
                </c:pt>
                <c:pt idx="209">
                  <c:v>43251</c:v>
                </c:pt>
                <c:pt idx="210">
                  <c:v>43280</c:v>
                </c:pt>
                <c:pt idx="211">
                  <c:v>43312</c:v>
                </c:pt>
                <c:pt idx="212">
                  <c:v>43343</c:v>
                </c:pt>
                <c:pt idx="213">
                  <c:v>43371</c:v>
                </c:pt>
                <c:pt idx="214">
                  <c:v>43404</c:v>
                </c:pt>
                <c:pt idx="215">
                  <c:v>43434</c:v>
                </c:pt>
                <c:pt idx="216">
                  <c:v>43465</c:v>
                </c:pt>
              </c:numCache>
            </c:numRef>
          </c:cat>
          <c:val>
            <c:numRef>
              <c:f>'Proxy for Direct'!$L$148:$L$364</c:f>
              <c:numCache>
                <c:formatCode>_(* #,##0.00_);_(* \(#,##0.00\);_(* "-"??_);_(@_)</c:formatCode>
                <c:ptCount val="217"/>
                <c:pt idx="0">
                  <c:v>100</c:v>
                </c:pt>
                <c:pt idx="1">
                  <c:v>104.87915483968493</c:v>
                </c:pt>
                <c:pt idx="2">
                  <c:v>105.3234014679454</c:v>
                </c:pt>
                <c:pt idx="3">
                  <c:v>102.18260299971449</c:v>
                </c:pt>
                <c:pt idx="4">
                  <c:v>104.15525957775579</c:v>
                </c:pt>
                <c:pt idx="5">
                  <c:v>104.63309763348397</c:v>
                </c:pt>
                <c:pt idx="6">
                  <c:v>102.38919027864092</c:v>
                </c:pt>
                <c:pt idx="7">
                  <c:v>102.06335343220412</c:v>
                </c:pt>
                <c:pt idx="8">
                  <c:v>102.91489611851058</c:v>
                </c:pt>
                <c:pt idx="9">
                  <c:v>92.315960966761295</c:v>
                </c:pt>
                <c:pt idx="10">
                  <c:v>93.055812156737602</c:v>
                </c:pt>
                <c:pt idx="11">
                  <c:v>93.254001578797116</c:v>
                </c:pt>
                <c:pt idx="12">
                  <c:v>92.642637598884789</c:v>
                </c:pt>
                <c:pt idx="13">
                  <c:v>96.646735753035827</c:v>
                </c:pt>
                <c:pt idx="14">
                  <c:v>101.83997043954385</c:v>
                </c:pt>
                <c:pt idx="15">
                  <c:v>103.75636137657672</c:v>
                </c:pt>
                <c:pt idx="16">
                  <c:v>109.94474210181565</c:v>
                </c:pt>
                <c:pt idx="17">
                  <c:v>113.58521305362873</c:v>
                </c:pt>
                <c:pt idx="18">
                  <c:v>102.90481869027026</c:v>
                </c:pt>
                <c:pt idx="19">
                  <c:v>97.854347570500039</c:v>
                </c:pt>
                <c:pt idx="20">
                  <c:v>94.329767043450531</c:v>
                </c:pt>
                <c:pt idx="21">
                  <c:v>85.885721963754875</c:v>
                </c:pt>
                <c:pt idx="22">
                  <c:v>90.866490871529606</c:v>
                </c:pt>
                <c:pt idx="23">
                  <c:v>90.387813030114728</c:v>
                </c:pt>
                <c:pt idx="24">
                  <c:v>89.632005912091245</c:v>
                </c:pt>
                <c:pt idx="25">
                  <c:v>82.476192075782279</c:v>
                </c:pt>
                <c:pt idx="26">
                  <c:v>85.146710559465248</c:v>
                </c:pt>
                <c:pt idx="27">
                  <c:v>79.382421606006176</c:v>
                </c:pt>
                <c:pt idx="28">
                  <c:v>81.619610675355688</c:v>
                </c:pt>
                <c:pt idx="29">
                  <c:v>91.826365911419458</c:v>
                </c:pt>
                <c:pt idx="30">
                  <c:v>93.489981356757795</c:v>
                </c:pt>
                <c:pt idx="31">
                  <c:v>97.320243873763445</c:v>
                </c:pt>
                <c:pt idx="32">
                  <c:v>100.01007742824036</c:v>
                </c:pt>
                <c:pt idx="33">
                  <c:v>99.447421018156206</c:v>
                </c:pt>
                <c:pt idx="34">
                  <c:v>102.73518198155834</c:v>
                </c:pt>
                <c:pt idx="35">
                  <c:v>108.89836913619648</c:v>
                </c:pt>
                <c:pt idx="36">
                  <c:v>113.19555249500333</c:v>
                </c:pt>
                <c:pt idx="37">
                  <c:v>112.62365844236555</c:v>
                </c:pt>
                <c:pt idx="38">
                  <c:v>121.93604192210154</c:v>
                </c:pt>
                <c:pt idx="39">
                  <c:v>124.24209341775985</c:v>
                </c:pt>
                <c:pt idx="40">
                  <c:v>122.88080081963089</c:v>
                </c:pt>
                <c:pt idx="41">
                  <c:v>125.37832345185515</c:v>
                </c:pt>
                <c:pt idx="42">
                  <c:v>128.36544113942128</c:v>
                </c:pt>
                <c:pt idx="43">
                  <c:v>130.01058129965242</c:v>
                </c:pt>
                <c:pt idx="44">
                  <c:v>133.17741312417078</c:v>
                </c:pt>
                <c:pt idx="45">
                  <c:v>135.705168041116</c:v>
                </c:pt>
                <c:pt idx="46">
                  <c:v>136.58778279783007</c:v>
                </c:pt>
                <c:pt idx="47">
                  <c:v>146.08323955726507</c:v>
                </c:pt>
                <c:pt idx="48">
                  <c:v>160.57962008095546</c:v>
                </c:pt>
                <c:pt idx="49">
                  <c:v>158.14088244679968</c:v>
                </c:pt>
                <c:pt idx="50">
                  <c:v>158.84966156636838</c:v>
                </c:pt>
                <c:pt idx="51">
                  <c:v>151.64514016023122</c:v>
                </c:pt>
                <c:pt idx="52">
                  <c:v>151.63086380355745</c:v>
                </c:pt>
                <c:pt idx="53">
                  <c:v>161.3748971262535</c:v>
                </c:pt>
                <c:pt idx="54">
                  <c:v>161.10112699239167</c:v>
                </c:pt>
                <c:pt idx="55">
                  <c:v>161.30015620013785</c:v>
                </c:pt>
                <c:pt idx="56">
                  <c:v>165.05987671946133</c:v>
                </c:pt>
                <c:pt idx="57">
                  <c:v>170.26318883420967</c:v>
                </c:pt>
                <c:pt idx="58">
                  <c:v>161.83174053981438</c:v>
                </c:pt>
                <c:pt idx="59">
                  <c:v>176.1920757822605</c:v>
                </c:pt>
                <c:pt idx="60">
                  <c:v>186.89766371621977</c:v>
                </c:pt>
                <c:pt idx="61">
                  <c:v>194.40030904113286</c:v>
                </c:pt>
                <c:pt idx="62">
                  <c:v>206.95762441424961</c:v>
                </c:pt>
                <c:pt idx="63">
                  <c:v>216.89900737331845</c:v>
                </c:pt>
                <c:pt idx="64">
                  <c:v>209.18221669829873</c:v>
                </c:pt>
                <c:pt idx="65">
                  <c:v>202.92581333243768</c:v>
                </c:pt>
                <c:pt idx="66">
                  <c:v>206.70904785098853</c:v>
                </c:pt>
                <c:pt idx="67">
                  <c:v>220.90982381296305</c:v>
                </c:pt>
                <c:pt idx="68">
                  <c:v>219.50066343069258</c:v>
                </c:pt>
                <c:pt idx="69">
                  <c:v>228.73830598431292</c:v>
                </c:pt>
                <c:pt idx="70">
                  <c:v>242.28572868204046</c:v>
                </c:pt>
                <c:pt idx="71">
                  <c:v>247.6208871495995</c:v>
                </c:pt>
                <c:pt idx="72">
                  <c:v>270.77797746015227</c:v>
                </c:pt>
                <c:pt idx="73">
                  <c:v>253.55565259745723</c:v>
                </c:pt>
                <c:pt idx="74">
                  <c:v>249.42558659030226</c:v>
                </c:pt>
                <c:pt idx="75">
                  <c:v>259.97329481516329</c:v>
                </c:pt>
                <c:pt idx="76">
                  <c:v>247.13549102269113</c:v>
                </c:pt>
                <c:pt idx="77">
                  <c:v>243.5924352105344</c:v>
                </c:pt>
                <c:pt idx="78">
                  <c:v>220.86363560019495</c:v>
                </c:pt>
                <c:pt idx="79">
                  <c:v>205.57785653101342</c:v>
                </c:pt>
                <c:pt idx="80">
                  <c:v>215.21691664287289</c:v>
                </c:pt>
                <c:pt idx="81">
                  <c:v>197.66707536236765</c:v>
                </c:pt>
                <c:pt idx="82">
                  <c:v>190.2542871059307</c:v>
                </c:pt>
                <c:pt idx="83">
                  <c:v>172.14934748652155</c:v>
                </c:pt>
                <c:pt idx="84">
                  <c:v>168.00164597994601</c:v>
                </c:pt>
                <c:pt idx="85">
                  <c:v>176.26093820856926</c:v>
                </c:pt>
                <c:pt idx="86">
                  <c:v>172.56840054418117</c:v>
                </c:pt>
                <c:pt idx="87">
                  <c:v>169.12527922874088</c:v>
                </c:pt>
                <c:pt idx="88">
                  <c:v>160.12781538151469</c:v>
                </c:pt>
                <c:pt idx="89">
                  <c:v>145.12252473168851</c:v>
                </c:pt>
                <c:pt idx="90">
                  <c:v>128.86259426594339</c:v>
                </c:pt>
                <c:pt idx="91">
                  <c:v>133.26139169284002</c:v>
                </c:pt>
                <c:pt idx="92">
                  <c:v>140.17366768000812</c:v>
                </c:pt>
                <c:pt idx="93">
                  <c:v>133.20512605183163</c:v>
                </c:pt>
                <c:pt idx="94">
                  <c:v>103.25836846436793</c:v>
                </c:pt>
                <c:pt idx="95">
                  <c:v>86.455096659332582</c:v>
                </c:pt>
                <c:pt idx="96">
                  <c:v>86.592821511950206</c:v>
                </c:pt>
                <c:pt idx="97">
                  <c:v>67.403718571020718</c:v>
                </c:pt>
                <c:pt idx="98">
                  <c:v>60.143771309561835</c:v>
                </c:pt>
                <c:pt idx="99">
                  <c:v>59.654176254219969</c:v>
                </c:pt>
                <c:pt idx="100">
                  <c:v>74.497388266514449</c:v>
                </c:pt>
                <c:pt idx="101">
                  <c:v>70.810729101933248</c:v>
                </c:pt>
                <c:pt idx="102">
                  <c:v>70.444582542535201</c:v>
                </c:pt>
                <c:pt idx="103">
                  <c:v>78.051361292598187</c:v>
                </c:pt>
                <c:pt idx="104">
                  <c:v>92.804716236416525</c:v>
                </c:pt>
                <c:pt idx="105">
                  <c:v>91.998521977191487</c:v>
                </c:pt>
                <c:pt idx="106">
                  <c:v>92.163959757469954</c:v>
                </c:pt>
                <c:pt idx="107">
                  <c:v>90.275281748097953</c:v>
                </c:pt>
                <c:pt idx="108">
                  <c:v>94.989838593191081</c:v>
                </c:pt>
                <c:pt idx="109">
                  <c:v>88.070844320529474</c:v>
                </c:pt>
                <c:pt idx="110">
                  <c:v>88.547842590570966</c:v>
                </c:pt>
                <c:pt idx="111">
                  <c:v>93.020541157896574</c:v>
                </c:pt>
                <c:pt idx="112">
                  <c:v>91.248593358974844</c:v>
                </c:pt>
                <c:pt idx="113">
                  <c:v>84.69826500277135</c:v>
                </c:pt>
                <c:pt idx="114">
                  <c:v>80.537966710895418</c:v>
                </c:pt>
                <c:pt idx="115">
                  <c:v>86.188044810964286</c:v>
                </c:pt>
                <c:pt idx="116">
                  <c:v>85.302910697190129</c:v>
                </c:pt>
                <c:pt idx="117">
                  <c:v>89.762172693528655</c:v>
                </c:pt>
                <c:pt idx="118">
                  <c:v>94.590100606325308</c:v>
                </c:pt>
                <c:pt idx="119">
                  <c:v>89.195317355011042</c:v>
                </c:pt>
                <c:pt idx="120">
                  <c:v>95.82458556576367</c:v>
                </c:pt>
                <c:pt idx="121">
                  <c:v>94.626211390853115</c:v>
                </c:pt>
                <c:pt idx="122">
                  <c:v>102.40514620668813</c:v>
                </c:pt>
                <c:pt idx="123">
                  <c:v>100.43081005727346</c:v>
                </c:pt>
                <c:pt idx="124">
                  <c:v>105.91377080569048</c:v>
                </c:pt>
                <c:pt idx="125">
                  <c:v>108.77072171181923</c:v>
                </c:pt>
                <c:pt idx="126">
                  <c:v>109.2267253396934</c:v>
                </c:pt>
                <c:pt idx="127">
                  <c:v>105.77520616738616</c:v>
                </c:pt>
                <c:pt idx="128">
                  <c:v>94.386872470145704</c:v>
                </c:pt>
                <c:pt idx="129">
                  <c:v>86.070474814827335</c:v>
                </c:pt>
                <c:pt idx="130">
                  <c:v>91.990963906011274</c:v>
                </c:pt>
                <c:pt idx="131">
                  <c:v>89.57993919951636</c:v>
                </c:pt>
                <c:pt idx="132">
                  <c:v>84.961117922706194</c:v>
                </c:pt>
                <c:pt idx="133">
                  <c:v>89.283494852113819</c:v>
                </c:pt>
                <c:pt idx="134">
                  <c:v>90.422244243269191</c:v>
                </c:pt>
                <c:pt idx="135">
                  <c:v>92.640958027511459</c:v>
                </c:pt>
                <c:pt idx="136">
                  <c:v>92.925645375300292</c:v>
                </c:pt>
                <c:pt idx="137">
                  <c:v>90.736324090092282</c:v>
                </c:pt>
                <c:pt idx="138">
                  <c:v>94.82104167016584</c:v>
                </c:pt>
                <c:pt idx="139">
                  <c:v>99.576748013906936</c:v>
                </c:pt>
                <c:pt idx="140">
                  <c:v>100.38882077293883</c:v>
                </c:pt>
                <c:pt idx="141">
                  <c:v>99.135020742706544</c:v>
                </c:pt>
                <c:pt idx="142">
                  <c:v>102.64868405582904</c:v>
                </c:pt>
                <c:pt idx="143">
                  <c:v>103.93355615646895</c:v>
                </c:pt>
                <c:pt idx="144">
                  <c:v>106.05233544399478</c:v>
                </c:pt>
                <c:pt idx="145">
                  <c:v>106.84089420379928</c:v>
                </c:pt>
                <c:pt idx="146">
                  <c:v>109.18389626967209</c:v>
                </c:pt>
                <c:pt idx="147">
                  <c:v>108.3810611531938</c:v>
                </c:pt>
                <c:pt idx="148">
                  <c:v>115.15389571457374</c:v>
                </c:pt>
                <c:pt idx="149">
                  <c:v>119.35799254018384</c:v>
                </c:pt>
                <c:pt idx="150">
                  <c:v>113.87721216513556</c:v>
                </c:pt>
                <c:pt idx="151">
                  <c:v>122.8439790187945</c:v>
                </c:pt>
                <c:pt idx="152">
                  <c:v>115.46102385411253</c:v>
                </c:pt>
                <c:pt idx="153">
                  <c:v>119.47662724600691</c:v>
                </c:pt>
                <c:pt idx="154">
                  <c:v>126.9808115865232</c:v>
                </c:pt>
                <c:pt idx="155">
                  <c:v>125.17238196224332</c:v>
                </c:pt>
                <c:pt idx="156">
                  <c:v>126.91476178975137</c:v>
                </c:pt>
                <c:pt idx="157">
                  <c:v>131.37718873091598</c:v>
                </c:pt>
                <c:pt idx="158">
                  <c:v>139.88262970321983</c:v>
                </c:pt>
                <c:pt idx="159">
                  <c:v>134.01668194040889</c:v>
                </c:pt>
                <c:pt idx="160">
                  <c:v>136.0743657703355</c:v>
                </c:pt>
                <c:pt idx="161">
                  <c:v>139.28686845848947</c:v>
                </c:pt>
                <c:pt idx="162">
                  <c:v>135.338808899209</c:v>
                </c:pt>
                <c:pt idx="163">
                  <c:v>137.15673414316674</c:v>
                </c:pt>
                <c:pt idx="164">
                  <c:v>141.08156914879331</c:v>
                </c:pt>
                <c:pt idx="165">
                  <c:v>136.801075913267</c:v>
                </c:pt>
                <c:pt idx="166">
                  <c:v>143.4267143956063</c:v>
                </c:pt>
                <c:pt idx="167">
                  <c:v>151.05501533028777</c:v>
                </c:pt>
                <c:pt idx="168">
                  <c:v>149.33240635633794</c:v>
                </c:pt>
                <c:pt idx="169">
                  <c:v>160.46786825442155</c:v>
                </c:pt>
                <c:pt idx="170">
                  <c:v>162.86698556912285</c:v>
                </c:pt>
                <c:pt idx="171">
                  <c:v>163.12734502846882</c:v>
                </c:pt>
                <c:pt idx="172">
                  <c:v>163.1782055501437</c:v>
                </c:pt>
                <c:pt idx="173">
                  <c:v>167.33800027544979</c:v>
                </c:pt>
                <c:pt idx="174">
                  <c:v>158.9092346982651</c:v>
                </c:pt>
                <c:pt idx="175">
                  <c:v>169.64510247148937</c:v>
                </c:pt>
                <c:pt idx="176">
                  <c:v>164.55922966207032</c:v>
                </c:pt>
                <c:pt idx="177">
                  <c:v>166.5458128008533</c:v>
                </c:pt>
                <c:pt idx="178">
                  <c:v>173.45970643779717</c:v>
                </c:pt>
                <c:pt idx="179">
                  <c:v>167.5784798216296</c:v>
                </c:pt>
                <c:pt idx="180">
                  <c:v>162.94607318648289</c:v>
                </c:pt>
                <c:pt idx="181">
                  <c:v>153.28229280219696</c:v>
                </c:pt>
                <c:pt idx="182">
                  <c:v>143.26229634105383</c:v>
                </c:pt>
                <c:pt idx="183">
                  <c:v>150.01945464737406</c:v>
                </c:pt>
                <c:pt idx="184">
                  <c:v>152.7121881758176</c:v>
                </c:pt>
                <c:pt idx="185">
                  <c:v>154.86012297317731</c:v>
                </c:pt>
                <c:pt idx="186">
                  <c:v>138.47727025395127</c:v>
                </c:pt>
                <c:pt idx="187">
                  <c:v>145.62785485312156</c:v>
                </c:pt>
                <c:pt idx="188">
                  <c:v>147.28773825391767</c:v>
                </c:pt>
                <c:pt idx="189">
                  <c:v>144.38602274727498</c:v>
                </c:pt>
                <c:pt idx="190">
                  <c:v>136.79651796637506</c:v>
                </c:pt>
                <c:pt idx="191">
                  <c:v>135.61920293505108</c:v>
                </c:pt>
                <c:pt idx="192">
                  <c:v>144.00068141638263</c:v>
                </c:pt>
                <c:pt idx="193">
                  <c:v>137.49220594820213</c:v>
                </c:pt>
                <c:pt idx="194">
                  <c:v>146.20244034078516</c:v>
                </c:pt>
                <c:pt idx="195">
                  <c:v>144.82825163842199</c:v>
                </c:pt>
                <c:pt idx="196">
                  <c:v>151.32951398747051</c:v>
                </c:pt>
                <c:pt idx="197">
                  <c:v>150.49389107559762</c:v>
                </c:pt>
                <c:pt idx="198">
                  <c:v>146.63502719058107</c:v>
                </c:pt>
                <c:pt idx="199">
                  <c:v>148.76584745880862</c:v>
                </c:pt>
                <c:pt idx="200">
                  <c:v>147.96541073666012</c:v>
                </c:pt>
                <c:pt idx="201">
                  <c:v>145.63179793916603</c:v>
                </c:pt>
                <c:pt idx="202">
                  <c:v>144.93445376224</c:v>
                </c:pt>
                <c:pt idx="203">
                  <c:v>144.72161024118657</c:v>
                </c:pt>
                <c:pt idx="204">
                  <c:v>156.39597433446997</c:v>
                </c:pt>
                <c:pt idx="205">
                  <c:v>151.59790839197851</c:v>
                </c:pt>
                <c:pt idx="206">
                  <c:v>143.84796620030582</c:v>
                </c:pt>
                <c:pt idx="207">
                  <c:v>148.71996229278304</c:v>
                </c:pt>
                <c:pt idx="208">
                  <c:v>155.61019569022002</c:v>
                </c:pt>
                <c:pt idx="209">
                  <c:v>154.37867528006868</c:v>
                </c:pt>
                <c:pt idx="210">
                  <c:v>154.36313984279226</c:v>
                </c:pt>
                <c:pt idx="211">
                  <c:v>153.18048295319051</c:v>
                </c:pt>
                <c:pt idx="212">
                  <c:v>149.54473946404894</c:v>
                </c:pt>
                <c:pt idx="213">
                  <c:v>145.43108461764572</c:v>
                </c:pt>
              </c:numCache>
            </c:numRef>
          </c:val>
          <c:smooth val="0"/>
          <c:extLst>
            <c:ext xmlns:c16="http://schemas.microsoft.com/office/drawing/2014/chart" uri="{C3380CC4-5D6E-409C-BE32-E72D297353CC}">
              <c16:uniqueId val="{00000002-D5AA-4A30-A43A-0E2BDBE36156}"/>
            </c:ext>
          </c:extLst>
        </c:ser>
        <c:ser>
          <c:idx val="2"/>
          <c:order val="3"/>
          <c:tx>
            <c:strRef>
              <c:f>'Proxy for Direct'!$I$4</c:f>
              <c:strCache>
                <c:ptCount val="1"/>
                <c:pt idx="0">
                  <c:v>Rebased IPD UK Capital Growth Index</c:v>
                </c:pt>
              </c:strCache>
            </c:strRef>
          </c:tx>
          <c:spPr>
            <a:ln w="25400">
              <a:solidFill>
                <a:srgbClr val="EBA61C"/>
              </a:solidFill>
            </a:ln>
          </c:spPr>
          <c:marker>
            <c:symbol val="none"/>
          </c:marker>
          <c:cat>
            <c:numRef>
              <c:f>'Proxy for Direct'!$A$148:$A$364</c:f>
              <c:numCache>
                <c:formatCode>[$-409]d\-mmm\-yy;@</c:formatCode>
                <c:ptCount val="217"/>
                <c:pt idx="0">
                  <c:v>36889</c:v>
                </c:pt>
                <c:pt idx="1">
                  <c:v>36922</c:v>
                </c:pt>
                <c:pt idx="2">
                  <c:v>36950</c:v>
                </c:pt>
                <c:pt idx="3">
                  <c:v>36980</c:v>
                </c:pt>
                <c:pt idx="4">
                  <c:v>37011</c:v>
                </c:pt>
                <c:pt idx="5">
                  <c:v>37042</c:v>
                </c:pt>
                <c:pt idx="6">
                  <c:v>37071</c:v>
                </c:pt>
                <c:pt idx="7">
                  <c:v>37103</c:v>
                </c:pt>
                <c:pt idx="8">
                  <c:v>37134</c:v>
                </c:pt>
                <c:pt idx="9">
                  <c:v>37162</c:v>
                </c:pt>
                <c:pt idx="10">
                  <c:v>37195</c:v>
                </c:pt>
                <c:pt idx="11">
                  <c:v>37225</c:v>
                </c:pt>
                <c:pt idx="12">
                  <c:v>37256</c:v>
                </c:pt>
                <c:pt idx="13">
                  <c:v>37287</c:v>
                </c:pt>
                <c:pt idx="14">
                  <c:v>37315</c:v>
                </c:pt>
                <c:pt idx="15">
                  <c:v>37344</c:v>
                </c:pt>
                <c:pt idx="16">
                  <c:v>37376</c:v>
                </c:pt>
                <c:pt idx="17">
                  <c:v>37407</c:v>
                </c:pt>
                <c:pt idx="18">
                  <c:v>37435</c:v>
                </c:pt>
                <c:pt idx="19">
                  <c:v>37468</c:v>
                </c:pt>
                <c:pt idx="20">
                  <c:v>37498</c:v>
                </c:pt>
                <c:pt idx="21">
                  <c:v>37529</c:v>
                </c:pt>
                <c:pt idx="22">
                  <c:v>37560</c:v>
                </c:pt>
                <c:pt idx="23">
                  <c:v>37589</c:v>
                </c:pt>
                <c:pt idx="24">
                  <c:v>37621</c:v>
                </c:pt>
                <c:pt idx="25">
                  <c:v>37652</c:v>
                </c:pt>
                <c:pt idx="26">
                  <c:v>37680</c:v>
                </c:pt>
                <c:pt idx="27">
                  <c:v>37711</c:v>
                </c:pt>
                <c:pt idx="28">
                  <c:v>37741</c:v>
                </c:pt>
                <c:pt idx="29">
                  <c:v>37771</c:v>
                </c:pt>
                <c:pt idx="30">
                  <c:v>37802</c:v>
                </c:pt>
                <c:pt idx="31">
                  <c:v>37833</c:v>
                </c:pt>
                <c:pt idx="32">
                  <c:v>37862</c:v>
                </c:pt>
                <c:pt idx="33">
                  <c:v>37894</c:v>
                </c:pt>
                <c:pt idx="34">
                  <c:v>37925</c:v>
                </c:pt>
                <c:pt idx="35">
                  <c:v>37953</c:v>
                </c:pt>
                <c:pt idx="36">
                  <c:v>37986</c:v>
                </c:pt>
                <c:pt idx="37">
                  <c:v>38016</c:v>
                </c:pt>
                <c:pt idx="38">
                  <c:v>38044</c:v>
                </c:pt>
                <c:pt idx="39">
                  <c:v>38077</c:v>
                </c:pt>
                <c:pt idx="40">
                  <c:v>38107</c:v>
                </c:pt>
                <c:pt idx="41">
                  <c:v>38138</c:v>
                </c:pt>
                <c:pt idx="42">
                  <c:v>38168</c:v>
                </c:pt>
                <c:pt idx="43">
                  <c:v>38198</c:v>
                </c:pt>
                <c:pt idx="44">
                  <c:v>38230</c:v>
                </c:pt>
                <c:pt idx="45">
                  <c:v>38260</c:v>
                </c:pt>
                <c:pt idx="46">
                  <c:v>38289</c:v>
                </c:pt>
                <c:pt idx="47">
                  <c:v>38321</c:v>
                </c:pt>
                <c:pt idx="48">
                  <c:v>38352</c:v>
                </c:pt>
                <c:pt idx="49">
                  <c:v>38383</c:v>
                </c:pt>
                <c:pt idx="50">
                  <c:v>38411</c:v>
                </c:pt>
                <c:pt idx="51">
                  <c:v>38442</c:v>
                </c:pt>
                <c:pt idx="52">
                  <c:v>38471</c:v>
                </c:pt>
                <c:pt idx="53">
                  <c:v>38503</c:v>
                </c:pt>
                <c:pt idx="54">
                  <c:v>38533</c:v>
                </c:pt>
                <c:pt idx="55">
                  <c:v>38562</c:v>
                </c:pt>
                <c:pt idx="56">
                  <c:v>38595</c:v>
                </c:pt>
                <c:pt idx="57">
                  <c:v>38625</c:v>
                </c:pt>
                <c:pt idx="58">
                  <c:v>38656</c:v>
                </c:pt>
                <c:pt idx="59">
                  <c:v>38686</c:v>
                </c:pt>
                <c:pt idx="60">
                  <c:v>38716</c:v>
                </c:pt>
                <c:pt idx="61">
                  <c:v>38748</c:v>
                </c:pt>
                <c:pt idx="62">
                  <c:v>38776</c:v>
                </c:pt>
                <c:pt idx="63">
                  <c:v>38807</c:v>
                </c:pt>
                <c:pt idx="64">
                  <c:v>38835</c:v>
                </c:pt>
                <c:pt idx="65">
                  <c:v>38868</c:v>
                </c:pt>
                <c:pt idx="66">
                  <c:v>38898</c:v>
                </c:pt>
                <c:pt idx="67">
                  <c:v>38929</c:v>
                </c:pt>
                <c:pt idx="68">
                  <c:v>38960</c:v>
                </c:pt>
                <c:pt idx="69">
                  <c:v>38989</c:v>
                </c:pt>
                <c:pt idx="70">
                  <c:v>39021</c:v>
                </c:pt>
                <c:pt idx="71">
                  <c:v>39051</c:v>
                </c:pt>
                <c:pt idx="72">
                  <c:v>39080</c:v>
                </c:pt>
                <c:pt idx="73">
                  <c:v>39113</c:v>
                </c:pt>
                <c:pt idx="74">
                  <c:v>39141</c:v>
                </c:pt>
                <c:pt idx="75">
                  <c:v>39171</c:v>
                </c:pt>
                <c:pt idx="76">
                  <c:v>39202</c:v>
                </c:pt>
                <c:pt idx="77">
                  <c:v>39233</c:v>
                </c:pt>
                <c:pt idx="78">
                  <c:v>39262</c:v>
                </c:pt>
                <c:pt idx="79">
                  <c:v>39294</c:v>
                </c:pt>
                <c:pt idx="80">
                  <c:v>39325</c:v>
                </c:pt>
                <c:pt idx="81">
                  <c:v>39353</c:v>
                </c:pt>
                <c:pt idx="82">
                  <c:v>39386</c:v>
                </c:pt>
                <c:pt idx="83">
                  <c:v>39416</c:v>
                </c:pt>
                <c:pt idx="84">
                  <c:v>39447</c:v>
                </c:pt>
                <c:pt idx="85">
                  <c:v>39478</c:v>
                </c:pt>
                <c:pt idx="86">
                  <c:v>39507</c:v>
                </c:pt>
                <c:pt idx="87">
                  <c:v>39538</c:v>
                </c:pt>
                <c:pt idx="88">
                  <c:v>39568</c:v>
                </c:pt>
                <c:pt idx="89">
                  <c:v>39598</c:v>
                </c:pt>
                <c:pt idx="90">
                  <c:v>39629</c:v>
                </c:pt>
                <c:pt idx="91">
                  <c:v>39660</c:v>
                </c:pt>
                <c:pt idx="92">
                  <c:v>39689</c:v>
                </c:pt>
                <c:pt idx="93">
                  <c:v>39721</c:v>
                </c:pt>
                <c:pt idx="94">
                  <c:v>39752</c:v>
                </c:pt>
                <c:pt idx="95">
                  <c:v>39780</c:v>
                </c:pt>
                <c:pt idx="96">
                  <c:v>39813</c:v>
                </c:pt>
                <c:pt idx="97">
                  <c:v>39843</c:v>
                </c:pt>
                <c:pt idx="98">
                  <c:v>39871</c:v>
                </c:pt>
                <c:pt idx="99">
                  <c:v>39903</c:v>
                </c:pt>
                <c:pt idx="100">
                  <c:v>39933</c:v>
                </c:pt>
                <c:pt idx="101">
                  <c:v>39962</c:v>
                </c:pt>
                <c:pt idx="102">
                  <c:v>39994</c:v>
                </c:pt>
                <c:pt idx="103">
                  <c:v>40025</c:v>
                </c:pt>
                <c:pt idx="104">
                  <c:v>40056</c:v>
                </c:pt>
                <c:pt idx="105">
                  <c:v>40086</c:v>
                </c:pt>
                <c:pt idx="106">
                  <c:v>40116</c:v>
                </c:pt>
                <c:pt idx="107">
                  <c:v>40147</c:v>
                </c:pt>
                <c:pt idx="108">
                  <c:v>40178</c:v>
                </c:pt>
                <c:pt idx="109">
                  <c:v>40207</c:v>
                </c:pt>
                <c:pt idx="110">
                  <c:v>40235</c:v>
                </c:pt>
                <c:pt idx="111">
                  <c:v>40268</c:v>
                </c:pt>
                <c:pt idx="112">
                  <c:v>40298</c:v>
                </c:pt>
                <c:pt idx="113">
                  <c:v>40329</c:v>
                </c:pt>
                <c:pt idx="114">
                  <c:v>40359</c:v>
                </c:pt>
                <c:pt idx="115">
                  <c:v>40389</c:v>
                </c:pt>
                <c:pt idx="116">
                  <c:v>40421</c:v>
                </c:pt>
                <c:pt idx="117">
                  <c:v>40451</c:v>
                </c:pt>
                <c:pt idx="118">
                  <c:v>40480</c:v>
                </c:pt>
                <c:pt idx="119">
                  <c:v>40512</c:v>
                </c:pt>
                <c:pt idx="120">
                  <c:v>40543</c:v>
                </c:pt>
                <c:pt idx="121">
                  <c:v>40574</c:v>
                </c:pt>
                <c:pt idx="122">
                  <c:v>40602</c:v>
                </c:pt>
                <c:pt idx="123">
                  <c:v>40633</c:v>
                </c:pt>
                <c:pt idx="124">
                  <c:v>40662</c:v>
                </c:pt>
                <c:pt idx="125">
                  <c:v>40694</c:v>
                </c:pt>
                <c:pt idx="126">
                  <c:v>40724</c:v>
                </c:pt>
                <c:pt idx="127">
                  <c:v>40753</c:v>
                </c:pt>
                <c:pt idx="128">
                  <c:v>40786</c:v>
                </c:pt>
                <c:pt idx="129">
                  <c:v>40816</c:v>
                </c:pt>
                <c:pt idx="130">
                  <c:v>40847</c:v>
                </c:pt>
                <c:pt idx="131">
                  <c:v>40877</c:v>
                </c:pt>
                <c:pt idx="132">
                  <c:v>40907</c:v>
                </c:pt>
                <c:pt idx="133">
                  <c:v>40939</c:v>
                </c:pt>
                <c:pt idx="134">
                  <c:v>40968</c:v>
                </c:pt>
                <c:pt idx="135">
                  <c:v>40998</c:v>
                </c:pt>
                <c:pt idx="136">
                  <c:v>41029</c:v>
                </c:pt>
                <c:pt idx="137">
                  <c:v>41060</c:v>
                </c:pt>
                <c:pt idx="138">
                  <c:v>41089</c:v>
                </c:pt>
                <c:pt idx="139">
                  <c:v>41121</c:v>
                </c:pt>
                <c:pt idx="140">
                  <c:v>41152</c:v>
                </c:pt>
                <c:pt idx="141">
                  <c:v>41180</c:v>
                </c:pt>
                <c:pt idx="142">
                  <c:v>41213</c:v>
                </c:pt>
                <c:pt idx="143">
                  <c:v>41243</c:v>
                </c:pt>
                <c:pt idx="144">
                  <c:v>41274</c:v>
                </c:pt>
                <c:pt idx="145">
                  <c:v>41305</c:v>
                </c:pt>
                <c:pt idx="146">
                  <c:v>41333</c:v>
                </c:pt>
                <c:pt idx="147">
                  <c:v>41362</c:v>
                </c:pt>
                <c:pt idx="148">
                  <c:v>41394</c:v>
                </c:pt>
                <c:pt idx="149">
                  <c:v>41425</c:v>
                </c:pt>
                <c:pt idx="150">
                  <c:v>41453</c:v>
                </c:pt>
                <c:pt idx="151">
                  <c:v>41486</c:v>
                </c:pt>
                <c:pt idx="152">
                  <c:v>41516</c:v>
                </c:pt>
                <c:pt idx="153">
                  <c:v>41547</c:v>
                </c:pt>
                <c:pt idx="154">
                  <c:v>41578</c:v>
                </c:pt>
                <c:pt idx="155">
                  <c:v>41607</c:v>
                </c:pt>
                <c:pt idx="156">
                  <c:v>41639</c:v>
                </c:pt>
                <c:pt idx="157">
                  <c:v>41670</c:v>
                </c:pt>
                <c:pt idx="158">
                  <c:v>41698</c:v>
                </c:pt>
                <c:pt idx="159">
                  <c:v>41729</c:v>
                </c:pt>
                <c:pt idx="160">
                  <c:v>41759</c:v>
                </c:pt>
                <c:pt idx="161">
                  <c:v>41789</c:v>
                </c:pt>
                <c:pt idx="162">
                  <c:v>41820</c:v>
                </c:pt>
                <c:pt idx="163">
                  <c:v>41851</c:v>
                </c:pt>
                <c:pt idx="164">
                  <c:v>41880</c:v>
                </c:pt>
                <c:pt idx="165">
                  <c:v>41912</c:v>
                </c:pt>
                <c:pt idx="166">
                  <c:v>41943</c:v>
                </c:pt>
                <c:pt idx="167">
                  <c:v>41971</c:v>
                </c:pt>
                <c:pt idx="168">
                  <c:v>42004</c:v>
                </c:pt>
                <c:pt idx="169">
                  <c:v>42034</c:v>
                </c:pt>
                <c:pt idx="170">
                  <c:v>42062</c:v>
                </c:pt>
                <c:pt idx="171">
                  <c:v>42094</c:v>
                </c:pt>
                <c:pt idx="172">
                  <c:v>42124</c:v>
                </c:pt>
                <c:pt idx="173">
                  <c:v>42153</c:v>
                </c:pt>
                <c:pt idx="174">
                  <c:v>42185</c:v>
                </c:pt>
                <c:pt idx="175">
                  <c:v>42216</c:v>
                </c:pt>
                <c:pt idx="176">
                  <c:v>42247</c:v>
                </c:pt>
                <c:pt idx="177">
                  <c:v>42277</c:v>
                </c:pt>
                <c:pt idx="178">
                  <c:v>42307</c:v>
                </c:pt>
                <c:pt idx="179">
                  <c:v>42338</c:v>
                </c:pt>
                <c:pt idx="180">
                  <c:v>42369</c:v>
                </c:pt>
                <c:pt idx="181">
                  <c:v>42398</c:v>
                </c:pt>
                <c:pt idx="182">
                  <c:v>42429</c:v>
                </c:pt>
                <c:pt idx="183">
                  <c:v>42460</c:v>
                </c:pt>
                <c:pt idx="184">
                  <c:v>42489</c:v>
                </c:pt>
                <c:pt idx="185">
                  <c:v>42521</c:v>
                </c:pt>
                <c:pt idx="186">
                  <c:v>42551</c:v>
                </c:pt>
                <c:pt idx="187">
                  <c:v>42580</c:v>
                </c:pt>
                <c:pt idx="188">
                  <c:v>42613</c:v>
                </c:pt>
                <c:pt idx="189">
                  <c:v>42643</c:v>
                </c:pt>
                <c:pt idx="190">
                  <c:v>42674</c:v>
                </c:pt>
                <c:pt idx="191">
                  <c:v>42704</c:v>
                </c:pt>
                <c:pt idx="192">
                  <c:v>42734</c:v>
                </c:pt>
                <c:pt idx="193">
                  <c:v>42766</c:v>
                </c:pt>
                <c:pt idx="194">
                  <c:v>42794</c:v>
                </c:pt>
                <c:pt idx="195">
                  <c:v>42825</c:v>
                </c:pt>
                <c:pt idx="196">
                  <c:v>42853</c:v>
                </c:pt>
                <c:pt idx="197">
                  <c:v>42886</c:v>
                </c:pt>
                <c:pt idx="198">
                  <c:v>42916</c:v>
                </c:pt>
                <c:pt idx="199">
                  <c:v>42947</c:v>
                </c:pt>
                <c:pt idx="200">
                  <c:v>42978</c:v>
                </c:pt>
                <c:pt idx="201">
                  <c:v>43007</c:v>
                </c:pt>
                <c:pt idx="202">
                  <c:v>43039</c:v>
                </c:pt>
                <c:pt idx="203">
                  <c:v>43069</c:v>
                </c:pt>
                <c:pt idx="204">
                  <c:v>43098</c:v>
                </c:pt>
                <c:pt idx="205">
                  <c:v>43131</c:v>
                </c:pt>
                <c:pt idx="206">
                  <c:v>43159</c:v>
                </c:pt>
                <c:pt idx="207">
                  <c:v>43189</c:v>
                </c:pt>
                <c:pt idx="208">
                  <c:v>43220</c:v>
                </c:pt>
                <c:pt idx="209">
                  <c:v>43251</c:v>
                </c:pt>
                <c:pt idx="210">
                  <c:v>43280</c:v>
                </c:pt>
                <c:pt idx="211">
                  <c:v>43312</c:v>
                </c:pt>
                <c:pt idx="212">
                  <c:v>43343</c:v>
                </c:pt>
                <c:pt idx="213">
                  <c:v>43371</c:v>
                </c:pt>
                <c:pt idx="214">
                  <c:v>43404</c:v>
                </c:pt>
                <c:pt idx="215">
                  <c:v>43434</c:v>
                </c:pt>
                <c:pt idx="216">
                  <c:v>43465</c:v>
                </c:pt>
              </c:numCache>
            </c:numRef>
          </c:cat>
          <c:val>
            <c:numRef>
              <c:f>'Proxy for Direct'!$I$148:$I$364</c:f>
              <c:numCache>
                <c:formatCode>_(* #,##0.00_);_(* \(#,##0.00\);_(* "-"??_);_(@_)</c:formatCode>
                <c:ptCount val="217"/>
                <c:pt idx="0">
                  <c:v>100</c:v>
                </c:pt>
                <c:pt idx="1">
                  <c:v>100.20698576972833</c:v>
                </c:pt>
                <c:pt idx="2">
                  <c:v>100.23285899094439</c:v>
                </c:pt>
                <c:pt idx="3">
                  <c:v>100.09055627425616</c:v>
                </c:pt>
                <c:pt idx="4">
                  <c:v>99.954721862871935</c:v>
                </c:pt>
                <c:pt idx="5">
                  <c:v>99.92884864165589</c:v>
                </c:pt>
                <c:pt idx="6">
                  <c:v>99.909443725743856</c:v>
                </c:pt>
                <c:pt idx="7">
                  <c:v>99.857697283311765</c:v>
                </c:pt>
                <c:pt idx="8">
                  <c:v>99.831824062095734</c:v>
                </c:pt>
                <c:pt idx="9">
                  <c:v>99.611901681759377</c:v>
                </c:pt>
                <c:pt idx="10">
                  <c:v>99.586028460543346</c:v>
                </c:pt>
                <c:pt idx="11">
                  <c:v>99.676584734799491</c:v>
                </c:pt>
                <c:pt idx="12">
                  <c:v>99.89003880983185</c:v>
                </c:pt>
                <c:pt idx="13">
                  <c:v>99.825355756791751</c:v>
                </c:pt>
                <c:pt idx="14">
                  <c:v>99.857697283311794</c:v>
                </c:pt>
                <c:pt idx="15">
                  <c:v>99.909443725743884</c:v>
                </c:pt>
                <c:pt idx="16">
                  <c:v>100.1164294954722</c:v>
                </c:pt>
                <c:pt idx="17">
                  <c:v>100.47865459249678</c:v>
                </c:pt>
                <c:pt idx="18">
                  <c:v>101.00258732212161</c:v>
                </c:pt>
                <c:pt idx="19">
                  <c:v>101.35834411384216</c:v>
                </c:pt>
                <c:pt idx="20">
                  <c:v>101.79818887451486</c:v>
                </c:pt>
                <c:pt idx="21">
                  <c:v>102.21216041397153</c:v>
                </c:pt>
                <c:pt idx="22">
                  <c:v>102.36739974126776</c:v>
                </c:pt>
                <c:pt idx="23">
                  <c:v>102.38033635187578</c:v>
                </c:pt>
                <c:pt idx="24">
                  <c:v>102.68434670116427</c:v>
                </c:pt>
                <c:pt idx="25">
                  <c:v>102.71668822768433</c:v>
                </c:pt>
                <c:pt idx="26">
                  <c:v>102.78783958602844</c:v>
                </c:pt>
                <c:pt idx="27">
                  <c:v>103.01423027166879</c:v>
                </c:pt>
                <c:pt idx="28">
                  <c:v>103.57697283311771</c:v>
                </c:pt>
                <c:pt idx="29">
                  <c:v>103.751617076326</c:v>
                </c:pt>
                <c:pt idx="30">
                  <c:v>104.07503234152651</c:v>
                </c:pt>
                <c:pt idx="31">
                  <c:v>104.34670116429493</c:v>
                </c:pt>
                <c:pt idx="32">
                  <c:v>104.5860284605433</c:v>
                </c:pt>
                <c:pt idx="33">
                  <c:v>105.25226390685638</c:v>
                </c:pt>
                <c:pt idx="34">
                  <c:v>105.65329883570503</c:v>
                </c:pt>
                <c:pt idx="35">
                  <c:v>106.23544631306595</c:v>
                </c:pt>
                <c:pt idx="36">
                  <c:v>107.19922380336348</c:v>
                </c:pt>
                <c:pt idx="37">
                  <c:v>107.4450194049159</c:v>
                </c:pt>
                <c:pt idx="38">
                  <c:v>107.97542043984474</c:v>
                </c:pt>
                <c:pt idx="39">
                  <c:v>109.17205692108664</c:v>
                </c:pt>
                <c:pt idx="40">
                  <c:v>109.8447606727037</c:v>
                </c:pt>
                <c:pt idx="41">
                  <c:v>111.0931435963777</c:v>
                </c:pt>
                <c:pt idx="42">
                  <c:v>112.82664941785248</c:v>
                </c:pt>
                <c:pt idx="43">
                  <c:v>113.85510996119012</c:v>
                </c:pt>
                <c:pt idx="44">
                  <c:v>114.76714100905556</c:v>
                </c:pt>
                <c:pt idx="45">
                  <c:v>116.08667529107367</c:v>
                </c:pt>
                <c:pt idx="46">
                  <c:v>117.12807244501934</c:v>
                </c:pt>
                <c:pt idx="47">
                  <c:v>118.44760672703745</c:v>
                </c:pt>
                <c:pt idx="48">
                  <c:v>120.33635187580848</c:v>
                </c:pt>
                <c:pt idx="49">
                  <c:v>120.87968952134536</c:v>
                </c:pt>
                <c:pt idx="50">
                  <c:v>121.5329883570504</c:v>
                </c:pt>
                <c:pt idx="51">
                  <c:v>121.90168175937899</c:v>
                </c:pt>
                <c:pt idx="52">
                  <c:v>122.93014230271663</c:v>
                </c:pt>
                <c:pt idx="53">
                  <c:v>124.1009055627425</c:v>
                </c:pt>
                <c:pt idx="54">
                  <c:v>125.666235446313</c:v>
                </c:pt>
                <c:pt idx="55">
                  <c:v>126.59120310478647</c:v>
                </c:pt>
                <c:pt idx="56">
                  <c:v>127.78137128072439</c:v>
                </c:pt>
                <c:pt idx="57">
                  <c:v>129.53428201811118</c:v>
                </c:pt>
                <c:pt idx="58">
                  <c:v>130.53686934023281</c:v>
                </c:pt>
                <c:pt idx="59">
                  <c:v>132.63906856403617</c:v>
                </c:pt>
                <c:pt idx="60">
                  <c:v>135.76972833117716</c:v>
                </c:pt>
                <c:pt idx="61">
                  <c:v>136.62354463130652</c:v>
                </c:pt>
                <c:pt idx="62">
                  <c:v>137.96248382923665</c:v>
                </c:pt>
                <c:pt idx="63">
                  <c:v>140.09702457956007</c:v>
                </c:pt>
                <c:pt idx="64">
                  <c:v>141.50064683053031</c:v>
                </c:pt>
                <c:pt idx="65">
                  <c:v>142.98835705045272</c:v>
                </c:pt>
                <c:pt idx="66">
                  <c:v>145.34282018111247</c:v>
                </c:pt>
                <c:pt idx="67">
                  <c:v>146.64941785252256</c:v>
                </c:pt>
                <c:pt idx="68">
                  <c:v>147.61319534282012</c:v>
                </c:pt>
                <c:pt idx="69">
                  <c:v>148.92626131953421</c:v>
                </c:pt>
                <c:pt idx="70">
                  <c:v>149.78007761966359</c:v>
                </c:pt>
                <c:pt idx="71">
                  <c:v>151.04786545924964</c:v>
                </c:pt>
                <c:pt idx="72">
                  <c:v>152.71668822768427</c:v>
                </c:pt>
                <c:pt idx="73">
                  <c:v>153.15006468305299</c:v>
                </c:pt>
                <c:pt idx="74">
                  <c:v>153.64812419146176</c:v>
                </c:pt>
                <c:pt idx="75">
                  <c:v>154.40491591203096</c:v>
                </c:pt>
                <c:pt idx="76">
                  <c:v>154.9353169469598</c:v>
                </c:pt>
                <c:pt idx="77">
                  <c:v>155.42690815006461</c:v>
                </c:pt>
                <c:pt idx="78">
                  <c:v>155.87968952134534</c:v>
                </c:pt>
                <c:pt idx="79">
                  <c:v>155.56274256144883</c:v>
                </c:pt>
                <c:pt idx="80">
                  <c:v>154.94825355756785</c:v>
                </c:pt>
                <c:pt idx="81">
                  <c:v>152.63260025873214</c:v>
                </c:pt>
                <c:pt idx="82">
                  <c:v>149.77360931435959</c:v>
                </c:pt>
                <c:pt idx="83">
                  <c:v>143.81630012936606</c:v>
                </c:pt>
                <c:pt idx="84">
                  <c:v>137.68434670116426</c:v>
                </c:pt>
                <c:pt idx="85">
                  <c:v>134.8447606727037</c:v>
                </c:pt>
                <c:pt idx="86">
                  <c:v>132.76196636481237</c:v>
                </c:pt>
                <c:pt idx="87">
                  <c:v>131.07373868046565</c:v>
                </c:pt>
                <c:pt idx="88">
                  <c:v>129.75420439844754</c:v>
                </c:pt>
                <c:pt idx="89">
                  <c:v>128.20181112548505</c:v>
                </c:pt>
                <c:pt idx="90">
                  <c:v>125.64036222509696</c:v>
                </c:pt>
                <c:pt idx="91">
                  <c:v>123.41526520051741</c:v>
                </c:pt>
                <c:pt idx="92">
                  <c:v>121.37128072445012</c:v>
                </c:pt>
                <c:pt idx="93">
                  <c:v>117.80724450194042</c:v>
                </c:pt>
                <c:pt idx="94">
                  <c:v>112.76843467011636</c:v>
                </c:pt>
                <c:pt idx="95">
                  <c:v>106.44243208279424</c:v>
                </c:pt>
                <c:pt idx="96">
                  <c:v>100.20051746442425</c:v>
                </c:pt>
                <c:pt idx="97">
                  <c:v>97.173350582147407</c:v>
                </c:pt>
                <c:pt idx="98">
                  <c:v>94.172056921086607</c:v>
                </c:pt>
                <c:pt idx="99">
                  <c:v>91.235446313065921</c:v>
                </c:pt>
                <c:pt idx="100">
                  <c:v>89.133247089262554</c:v>
                </c:pt>
                <c:pt idx="101">
                  <c:v>87.742561448900332</c:v>
                </c:pt>
                <c:pt idx="102">
                  <c:v>86.985769728331107</c:v>
                </c:pt>
                <c:pt idx="103">
                  <c:v>86.875808538162943</c:v>
                </c:pt>
                <c:pt idx="104">
                  <c:v>87.037516170763197</c:v>
                </c:pt>
                <c:pt idx="105">
                  <c:v>88.020698576972791</c:v>
                </c:pt>
                <c:pt idx="106">
                  <c:v>89.670116429495422</c:v>
                </c:pt>
                <c:pt idx="107">
                  <c:v>91.785252263906798</c:v>
                </c:pt>
                <c:pt idx="108">
                  <c:v>94.327296248382879</c:v>
                </c:pt>
                <c:pt idx="109">
                  <c:v>95.278137128072387</c:v>
                </c:pt>
                <c:pt idx="110">
                  <c:v>96.52652005174636</c:v>
                </c:pt>
                <c:pt idx="111">
                  <c:v>98.09831824062087</c:v>
                </c:pt>
                <c:pt idx="112">
                  <c:v>98.939197930142214</c:v>
                </c:pt>
                <c:pt idx="113">
                  <c:v>99.501940491591128</c:v>
                </c:pt>
                <c:pt idx="114">
                  <c:v>99.967658473479858</c:v>
                </c:pt>
                <c:pt idx="115">
                  <c:v>100.21345407503225</c:v>
                </c:pt>
                <c:pt idx="116">
                  <c:v>100.33635187580843</c:v>
                </c:pt>
                <c:pt idx="117">
                  <c:v>100.49805950840869</c:v>
                </c:pt>
                <c:pt idx="118">
                  <c:v>100.58214747736082</c:v>
                </c:pt>
                <c:pt idx="119">
                  <c:v>100.692108667529</c:v>
                </c:pt>
                <c:pt idx="120">
                  <c:v>100.99611901681747</c:v>
                </c:pt>
                <c:pt idx="121">
                  <c:v>101.09314359637763</c:v>
                </c:pt>
                <c:pt idx="122">
                  <c:v>101.23544631306585</c:v>
                </c:pt>
                <c:pt idx="123">
                  <c:v>101.59120310478643</c:v>
                </c:pt>
                <c:pt idx="124">
                  <c:v>101.73997412677868</c:v>
                </c:pt>
                <c:pt idx="125">
                  <c:v>101.88874514877094</c:v>
                </c:pt>
                <c:pt idx="126">
                  <c:v>102.03104786545917</c:v>
                </c:pt>
                <c:pt idx="127">
                  <c:v>102.07632600258722</c:v>
                </c:pt>
                <c:pt idx="128">
                  <c:v>102.13454075032332</c:v>
                </c:pt>
                <c:pt idx="129">
                  <c:v>102.23803363518749</c:v>
                </c:pt>
                <c:pt idx="130">
                  <c:v>102.30271668822759</c:v>
                </c:pt>
                <c:pt idx="131">
                  <c:v>102.25743855109953</c:v>
                </c:pt>
                <c:pt idx="132">
                  <c:v>102.1862871927554</c:v>
                </c:pt>
                <c:pt idx="133">
                  <c:v>102.03104786545917</c:v>
                </c:pt>
                <c:pt idx="134">
                  <c:v>101.7399741267787</c:v>
                </c:pt>
                <c:pt idx="135">
                  <c:v>101.43596377749023</c:v>
                </c:pt>
                <c:pt idx="136">
                  <c:v>101.11901681759373</c:v>
                </c:pt>
                <c:pt idx="137">
                  <c:v>100.59508408796889</c:v>
                </c:pt>
                <c:pt idx="138">
                  <c:v>100.09055627425607</c:v>
                </c:pt>
                <c:pt idx="139">
                  <c:v>99.618369987063303</c:v>
                </c:pt>
                <c:pt idx="140">
                  <c:v>99.288486416558783</c:v>
                </c:pt>
                <c:pt idx="141">
                  <c:v>98.913324708926183</c:v>
                </c:pt>
                <c:pt idx="142">
                  <c:v>98.635187580853753</c:v>
                </c:pt>
                <c:pt idx="143">
                  <c:v>98.117723156532918</c:v>
                </c:pt>
                <c:pt idx="144">
                  <c:v>97.839586028460459</c:v>
                </c:pt>
                <c:pt idx="145">
                  <c:v>97.664941785252196</c:v>
                </c:pt>
                <c:pt idx="146">
                  <c:v>97.451487710219851</c:v>
                </c:pt>
                <c:pt idx="147">
                  <c:v>97.257438551099554</c:v>
                </c:pt>
                <c:pt idx="148">
                  <c:v>97.212160413971461</c:v>
                </c:pt>
                <c:pt idx="149">
                  <c:v>97.225097024579483</c:v>
                </c:pt>
                <c:pt idx="150">
                  <c:v>97.457956015523848</c:v>
                </c:pt>
                <c:pt idx="151">
                  <c:v>97.690815006468242</c:v>
                </c:pt>
                <c:pt idx="152">
                  <c:v>98.046571798188822</c:v>
                </c:pt>
                <c:pt idx="153">
                  <c:v>98.62225097024573</c:v>
                </c:pt>
                <c:pt idx="154">
                  <c:v>99.197930142302653</c:v>
                </c:pt>
                <c:pt idx="155">
                  <c:v>100.12936610608013</c:v>
                </c:pt>
                <c:pt idx="156">
                  <c:v>101.63648124191452</c:v>
                </c:pt>
                <c:pt idx="157">
                  <c:v>102.26390685640352</c:v>
                </c:pt>
                <c:pt idx="158">
                  <c:v>102.86545924967648</c:v>
                </c:pt>
                <c:pt idx="159">
                  <c:v>103.93272962483819</c:v>
                </c:pt>
                <c:pt idx="160">
                  <c:v>104.75420439844748</c:v>
                </c:pt>
                <c:pt idx="161">
                  <c:v>105.8861578266493</c:v>
                </c:pt>
                <c:pt idx="162">
                  <c:v>107.54204398447595</c:v>
                </c:pt>
                <c:pt idx="163">
                  <c:v>108.70633893919782</c:v>
                </c:pt>
                <c:pt idx="164">
                  <c:v>109.70245795601541</c:v>
                </c:pt>
                <c:pt idx="165">
                  <c:v>111.00258732212151</c:v>
                </c:pt>
                <c:pt idx="166">
                  <c:v>112.10866752910725</c:v>
                </c:pt>
                <c:pt idx="167">
                  <c:v>113.04010349288474</c:v>
                </c:pt>
                <c:pt idx="168">
                  <c:v>114.25614489003868</c:v>
                </c:pt>
                <c:pt idx="169">
                  <c:v>114.65717981888733</c:v>
                </c:pt>
                <c:pt idx="170">
                  <c:v>115.12289780077607</c:v>
                </c:pt>
                <c:pt idx="171">
                  <c:v>116.0672703751616</c:v>
                </c:pt>
                <c:pt idx="172">
                  <c:v>116.6882276843466</c:v>
                </c:pt>
                <c:pt idx="173">
                  <c:v>117.58732212160402</c:v>
                </c:pt>
                <c:pt idx="174">
                  <c:v>118.64812419146172</c:v>
                </c:pt>
                <c:pt idx="175">
                  <c:v>119.43725743855099</c:v>
                </c:pt>
                <c:pt idx="176">
                  <c:v>120.09055627425602</c:v>
                </c:pt>
                <c:pt idx="177">
                  <c:v>121.09961190168163</c:v>
                </c:pt>
                <c:pt idx="178">
                  <c:v>121.75291073738667</c:v>
                </c:pt>
                <c:pt idx="179">
                  <c:v>122.3415265200516</c:v>
                </c:pt>
                <c:pt idx="180">
                  <c:v>123.18240620957296</c:v>
                </c:pt>
                <c:pt idx="181">
                  <c:v>123.44760672703737</c:v>
                </c:pt>
                <c:pt idx="182">
                  <c:v>123.66106080206971</c:v>
                </c:pt>
                <c:pt idx="183">
                  <c:v>122.87839586028446</c:v>
                </c:pt>
                <c:pt idx="184">
                  <c:v>123.00129366106064</c:v>
                </c:pt>
                <c:pt idx="185">
                  <c:v>123.14359637774888</c:v>
                </c:pt>
                <c:pt idx="186">
                  <c:v>122.80724450194035</c:v>
                </c:pt>
                <c:pt idx="187">
                  <c:v>119.41785252263892</c:v>
                </c:pt>
                <c:pt idx="188">
                  <c:v>118.64165588615768</c:v>
                </c:pt>
                <c:pt idx="189">
                  <c:v>118.39586028460529</c:v>
                </c:pt>
                <c:pt idx="190">
                  <c:v>118.47347994825341</c:v>
                </c:pt>
                <c:pt idx="191">
                  <c:v>118.88098318240607</c:v>
                </c:pt>
                <c:pt idx="192">
                  <c:v>119.74126778783946</c:v>
                </c:pt>
                <c:pt idx="193">
                  <c:v>120.04527813712794</c:v>
                </c:pt>
                <c:pt idx="194">
                  <c:v>120.25226390685626</c:v>
                </c:pt>
                <c:pt idx="195">
                  <c:v>120.81500646830517</c:v>
                </c:pt>
                <c:pt idx="196">
                  <c:v>121.13842173350569</c:v>
                </c:pt>
                <c:pt idx="197">
                  <c:v>121.49417852522627</c:v>
                </c:pt>
                <c:pt idx="198">
                  <c:v>122.17335058214735</c:v>
                </c:pt>
                <c:pt idx="199">
                  <c:v>122.61319534282005</c:v>
                </c:pt>
                <c:pt idx="200">
                  <c:v>123.04657179818872</c:v>
                </c:pt>
                <c:pt idx="201">
                  <c:v>123.7774902975419</c:v>
                </c:pt>
                <c:pt idx="202">
                  <c:v>124.31435963777476</c:v>
                </c:pt>
                <c:pt idx="203">
                  <c:v>125.03880983182393</c:v>
                </c:pt>
              </c:numCache>
            </c:numRef>
          </c:val>
          <c:smooth val="0"/>
          <c:extLst>
            <c:ext xmlns:c16="http://schemas.microsoft.com/office/drawing/2014/chart" uri="{C3380CC4-5D6E-409C-BE32-E72D297353CC}">
              <c16:uniqueId val="{00000003-D5AA-4A30-A43A-0E2BDBE36156}"/>
            </c:ext>
          </c:extLst>
        </c:ser>
        <c:dLbls>
          <c:showLegendKey val="0"/>
          <c:showVal val="0"/>
          <c:showCatName val="0"/>
          <c:showSerName val="0"/>
          <c:showPercent val="0"/>
          <c:showBubbleSize val="0"/>
        </c:dLbls>
        <c:smooth val="0"/>
        <c:axId val="258474368"/>
        <c:axId val="258475904"/>
      </c:lineChart>
      <c:dateAx>
        <c:axId val="258474368"/>
        <c:scaling>
          <c:orientation val="minMax"/>
          <c:max val="43465"/>
          <c:min val="36525"/>
        </c:scaling>
        <c:delete val="0"/>
        <c:axPos val="b"/>
        <c:numFmt formatCode="[$-409]mmm\-yy;@" sourceLinked="0"/>
        <c:majorTickMark val="out"/>
        <c:minorTickMark val="none"/>
        <c:tickLblPos val="nextTo"/>
        <c:txPr>
          <a:bodyPr rot="-5400000" vert="horz"/>
          <a:lstStyle/>
          <a:p>
            <a:pPr>
              <a:defRPr sz="1400" b="1"/>
            </a:pPr>
            <a:endParaRPr lang="en-BE"/>
          </a:p>
        </c:txPr>
        <c:crossAx val="258475904"/>
        <c:crosses val="autoZero"/>
        <c:auto val="1"/>
        <c:lblOffset val="100"/>
        <c:baseTimeUnit val="months"/>
        <c:majorUnit val="1"/>
        <c:majorTimeUnit val="years"/>
      </c:dateAx>
      <c:valAx>
        <c:axId val="258475904"/>
        <c:scaling>
          <c:orientation val="minMax"/>
        </c:scaling>
        <c:delete val="0"/>
        <c:axPos val="l"/>
        <c:majorGridlines/>
        <c:numFmt formatCode="_(* #,##0_);_(* \(#,##0\);_(* &quot;-&quot;_);_(@_)" sourceLinked="0"/>
        <c:majorTickMark val="none"/>
        <c:minorTickMark val="none"/>
        <c:tickLblPos val="nextTo"/>
        <c:spPr>
          <a:ln w="9525">
            <a:noFill/>
          </a:ln>
        </c:spPr>
        <c:txPr>
          <a:bodyPr/>
          <a:lstStyle/>
          <a:p>
            <a:pPr>
              <a:defRPr sz="1100" b="1"/>
            </a:pPr>
            <a:endParaRPr lang="en-BE"/>
          </a:p>
        </c:txPr>
        <c:crossAx val="258474368"/>
        <c:crosses val="autoZero"/>
        <c:crossBetween val="between"/>
      </c:valAx>
    </c:plotArea>
    <c:legend>
      <c:legendPos val="b"/>
      <c:layout>
        <c:manualLayout>
          <c:xMode val="edge"/>
          <c:yMode val="edge"/>
          <c:x val="0.45550067779989029"/>
          <c:y val="2.3789730045499786E-2"/>
          <c:w val="0.52462138386547841"/>
          <c:h val="0.28099770444055"/>
        </c:manualLayout>
      </c:layout>
      <c:overlay val="0"/>
      <c:txPr>
        <a:bodyPr/>
        <a:lstStyle/>
        <a:p>
          <a:pPr>
            <a:defRPr sz="1200" b="1"/>
          </a:pPr>
          <a:endParaRPr lang="en-BE"/>
        </a:p>
      </c:txPr>
    </c:legend>
    <c:plotVisOnly val="1"/>
    <c:dispBlanksAs val="gap"/>
    <c:showDLblsOverMax val="0"/>
  </c:chart>
  <c:spPr>
    <a:ln>
      <a:noFill/>
    </a:ln>
  </c:spPr>
  <c:txPr>
    <a:bodyPr/>
    <a:lstStyle/>
    <a:p>
      <a:pPr>
        <a:defRPr>
          <a:solidFill>
            <a:srgbClr val="12497F"/>
          </a:solidFill>
          <a:latin typeface="Overpass" panose="00000500000000000000" pitchFamily="50" charset="0"/>
        </a:defRPr>
      </a:pPr>
      <a:endParaRPr lang="en-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00944183699041E-2"/>
          <c:y val="2.2178862924466448E-2"/>
          <c:w val="0.89683055002740053"/>
          <c:h val="0.70474579566443085"/>
        </c:manualLayout>
      </c:layout>
      <c:lineChart>
        <c:grouping val="standard"/>
        <c:varyColors val="0"/>
        <c:ser>
          <c:idx val="0"/>
          <c:order val="0"/>
          <c:tx>
            <c:strRef>
              <c:f>NAV!$X$31</c:f>
              <c:strCache>
                <c:ptCount val="1"/>
                <c:pt idx="0">
                  <c:v>Europe</c:v>
                </c:pt>
              </c:strCache>
            </c:strRef>
          </c:tx>
          <c:marker>
            <c:symbol val="none"/>
          </c:marker>
          <c:dLbls>
            <c:dLbl>
              <c:idx val="32"/>
              <c:layout>
                <c:manualLayout>
                  <c:x val="-4.2975391814307339E-2"/>
                  <c:y val="3.1635802469135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10-4722-80D7-0E230B90690C}"/>
                </c:ext>
              </c:extLst>
            </c:dLbl>
            <c:dLbl>
              <c:idx val="49"/>
              <c:layout>
                <c:manualLayout>
                  <c:x val="-3.716775468101545E-2"/>
                  <c:y val="-2.7006172839506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10-4722-80D7-0E230B90690C}"/>
                </c:ext>
              </c:extLst>
            </c:dLbl>
            <c:dLbl>
              <c:idx val="9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0-4722-80D7-0E230B90690C}"/>
                </c:ext>
              </c:extLst>
            </c:dLbl>
            <c:dLbl>
              <c:idx val="160"/>
              <c:layout>
                <c:manualLayout>
                  <c:x val="-4.2975391814307394E-2"/>
                  <c:y val="2.2376543209876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10-4722-80D7-0E230B90690C}"/>
                </c:ext>
              </c:extLst>
            </c:dLbl>
            <c:dLbl>
              <c:idx val="20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0-4722-80D7-0E230B90690C}"/>
                </c:ext>
              </c:extLst>
            </c:dLbl>
            <c:dLbl>
              <c:idx val="227"/>
              <c:layout>
                <c:manualLayout>
                  <c:x val="-8.2591350345195491E-2"/>
                  <c:y val="-2.31481481481492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10-4722-80D7-0E230B90690C}"/>
                </c:ext>
              </c:extLst>
            </c:dLbl>
            <c:dLbl>
              <c:idx val="258"/>
              <c:layout>
                <c:manualLayout>
                  <c:x val="-4.0154735566908226E-2"/>
                  <c:y val="-7.0216049382716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10-4722-80D7-0E230B90690C}"/>
                </c:ext>
              </c:extLst>
            </c:dLbl>
            <c:dLbl>
              <c:idx val="30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0-4722-80D7-0E230B90690C}"/>
                </c:ext>
              </c:extLst>
            </c:dLbl>
            <c:dLbl>
              <c:idx val="348"/>
              <c:delete val="1"/>
              <c:extLst>
                <c:ext xmlns:c15="http://schemas.microsoft.com/office/drawing/2012/chart" uri="{CE6537A1-D6FC-4f65-9D91-7224C49458BB}"/>
                <c:ext xmlns:c16="http://schemas.microsoft.com/office/drawing/2014/chart" uri="{C3380CC4-5D6E-409C-BE32-E72D297353CC}">
                  <c16:uniqueId val="{00000008-7C10-4722-80D7-0E230B90690C}"/>
                </c:ext>
              </c:extLst>
            </c:dLbl>
            <c:dLbl>
              <c:idx val="360"/>
              <c:delete val="1"/>
              <c:extLst>
                <c:ext xmlns:c15="http://schemas.microsoft.com/office/drawing/2012/chart" uri="{CE6537A1-D6FC-4f65-9D91-7224C49458BB}"/>
                <c:ext xmlns:c16="http://schemas.microsoft.com/office/drawing/2014/chart" uri="{C3380CC4-5D6E-409C-BE32-E72D297353CC}">
                  <c16:uniqueId val="{00000009-7C10-4722-80D7-0E230B90690C}"/>
                </c:ext>
              </c:extLst>
            </c:dLbl>
            <c:dLbl>
              <c:idx val="361"/>
              <c:layout>
                <c:manualLayout>
                  <c:x val="-3.2402485162107877E-2"/>
                  <c:y val="-5.478407212987265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9709172697754442E-2"/>
                      <c:h val="5.7098765432098755E-2"/>
                    </c:manualLayout>
                  </c15:layout>
                </c:ext>
                <c:ext xmlns:c16="http://schemas.microsoft.com/office/drawing/2014/chart" uri="{C3380CC4-5D6E-409C-BE32-E72D297353CC}">
                  <c16:uniqueId val="{0000000A-7C10-4722-80D7-0E230B90690C}"/>
                </c:ext>
              </c:extLst>
            </c:dLbl>
            <c:dLbl>
              <c:idx val="365"/>
              <c:layout>
                <c:manualLayout>
                  <c:x val="-5.1133783778219505E-2"/>
                  <c:y val="-2.0833333333333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10-4722-80D7-0E230B90690C}"/>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NAV!$W$32:$W$398</c:f>
              <c:numCache>
                <c:formatCode>[$-409]d\-mmm\-yy;@</c:formatCode>
                <c:ptCount val="367"/>
                <c:pt idx="0">
                  <c:v>32871</c:v>
                </c:pt>
                <c:pt idx="1">
                  <c:v>32904</c:v>
                </c:pt>
                <c:pt idx="2">
                  <c:v>32932</c:v>
                </c:pt>
                <c:pt idx="3">
                  <c:v>32962</c:v>
                </c:pt>
                <c:pt idx="4">
                  <c:v>32993</c:v>
                </c:pt>
                <c:pt idx="5">
                  <c:v>33024</c:v>
                </c:pt>
                <c:pt idx="6">
                  <c:v>33053</c:v>
                </c:pt>
                <c:pt idx="7">
                  <c:v>33085</c:v>
                </c:pt>
                <c:pt idx="8">
                  <c:v>33116</c:v>
                </c:pt>
                <c:pt idx="9">
                  <c:v>33144</c:v>
                </c:pt>
                <c:pt idx="10">
                  <c:v>33177</c:v>
                </c:pt>
                <c:pt idx="11">
                  <c:v>33207</c:v>
                </c:pt>
                <c:pt idx="12">
                  <c:v>33238</c:v>
                </c:pt>
                <c:pt idx="13">
                  <c:v>33269</c:v>
                </c:pt>
                <c:pt idx="14">
                  <c:v>33297</c:v>
                </c:pt>
                <c:pt idx="15">
                  <c:v>33326</c:v>
                </c:pt>
                <c:pt idx="16">
                  <c:v>33358</c:v>
                </c:pt>
                <c:pt idx="17">
                  <c:v>33389</c:v>
                </c:pt>
                <c:pt idx="18">
                  <c:v>33417</c:v>
                </c:pt>
                <c:pt idx="19">
                  <c:v>33450</c:v>
                </c:pt>
                <c:pt idx="20">
                  <c:v>33480</c:v>
                </c:pt>
                <c:pt idx="21">
                  <c:v>33511</c:v>
                </c:pt>
                <c:pt idx="22">
                  <c:v>33542</c:v>
                </c:pt>
                <c:pt idx="23">
                  <c:v>33571</c:v>
                </c:pt>
                <c:pt idx="24">
                  <c:v>33603</c:v>
                </c:pt>
                <c:pt idx="25">
                  <c:v>33634</c:v>
                </c:pt>
                <c:pt idx="26">
                  <c:v>33662</c:v>
                </c:pt>
                <c:pt idx="27">
                  <c:v>33694</c:v>
                </c:pt>
                <c:pt idx="28">
                  <c:v>33724</c:v>
                </c:pt>
                <c:pt idx="29">
                  <c:v>33753</c:v>
                </c:pt>
                <c:pt idx="30">
                  <c:v>33785</c:v>
                </c:pt>
                <c:pt idx="31">
                  <c:v>33816</c:v>
                </c:pt>
                <c:pt idx="32">
                  <c:v>33847</c:v>
                </c:pt>
                <c:pt idx="33">
                  <c:v>33877</c:v>
                </c:pt>
                <c:pt idx="34">
                  <c:v>33907</c:v>
                </c:pt>
                <c:pt idx="35">
                  <c:v>33938</c:v>
                </c:pt>
                <c:pt idx="36">
                  <c:v>33969</c:v>
                </c:pt>
                <c:pt idx="37">
                  <c:v>33998</c:v>
                </c:pt>
                <c:pt idx="38">
                  <c:v>34026</c:v>
                </c:pt>
                <c:pt idx="39">
                  <c:v>34059</c:v>
                </c:pt>
                <c:pt idx="40">
                  <c:v>34089</c:v>
                </c:pt>
                <c:pt idx="41">
                  <c:v>34120</c:v>
                </c:pt>
                <c:pt idx="42">
                  <c:v>34150</c:v>
                </c:pt>
                <c:pt idx="43">
                  <c:v>34180</c:v>
                </c:pt>
                <c:pt idx="44">
                  <c:v>34212</c:v>
                </c:pt>
                <c:pt idx="45">
                  <c:v>34242</c:v>
                </c:pt>
                <c:pt idx="46">
                  <c:v>34271</c:v>
                </c:pt>
                <c:pt idx="47">
                  <c:v>34303</c:v>
                </c:pt>
                <c:pt idx="48">
                  <c:v>34334</c:v>
                </c:pt>
                <c:pt idx="49">
                  <c:v>34365</c:v>
                </c:pt>
                <c:pt idx="50">
                  <c:v>34393</c:v>
                </c:pt>
                <c:pt idx="51">
                  <c:v>34424</c:v>
                </c:pt>
                <c:pt idx="52">
                  <c:v>34453</c:v>
                </c:pt>
                <c:pt idx="53">
                  <c:v>34485</c:v>
                </c:pt>
                <c:pt idx="54">
                  <c:v>34515</c:v>
                </c:pt>
                <c:pt idx="55">
                  <c:v>34544</c:v>
                </c:pt>
                <c:pt idx="56">
                  <c:v>34577</c:v>
                </c:pt>
                <c:pt idx="57">
                  <c:v>34607</c:v>
                </c:pt>
                <c:pt idx="58">
                  <c:v>34638</c:v>
                </c:pt>
                <c:pt idx="59">
                  <c:v>34668</c:v>
                </c:pt>
                <c:pt idx="60">
                  <c:v>34698</c:v>
                </c:pt>
                <c:pt idx="61">
                  <c:v>34730</c:v>
                </c:pt>
                <c:pt idx="62">
                  <c:v>34758</c:v>
                </c:pt>
                <c:pt idx="63">
                  <c:v>34789</c:v>
                </c:pt>
                <c:pt idx="64">
                  <c:v>34817</c:v>
                </c:pt>
                <c:pt idx="65">
                  <c:v>34850</c:v>
                </c:pt>
                <c:pt idx="66">
                  <c:v>34880</c:v>
                </c:pt>
                <c:pt idx="67">
                  <c:v>34911</c:v>
                </c:pt>
                <c:pt idx="68">
                  <c:v>34942</c:v>
                </c:pt>
                <c:pt idx="69">
                  <c:v>34971</c:v>
                </c:pt>
                <c:pt idx="70">
                  <c:v>35003</c:v>
                </c:pt>
                <c:pt idx="71">
                  <c:v>35033</c:v>
                </c:pt>
                <c:pt idx="72">
                  <c:v>35062</c:v>
                </c:pt>
                <c:pt idx="73">
                  <c:v>35095</c:v>
                </c:pt>
                <c:pt idx="74">
                  <c:v>35124</c:v>
                </c:pt>
                <c:pt idx="75">
                  <c:v>35153</c:v>
                </c:pt>
                <c:pt idx="76">
                  <c:v>35185</c:v>
                </c:pt>
                <c:pt idx="77">
                  <c:v>35216</c:v>
                </c:pt>
                <c:pt idx="78">
                  <c:v>35244</c:v>
                </c:pt>
                <c:pt idx="79">
                  <c:v>35277</c:v>
                </c:pt>
                <c:pt idx="80">
                  <c:v>35307</c:v>
                </c:pt>
                <c:pt idx="81">
                  <c:v>35338</c:v>
                </c:pt>
                <c:pt idx="82">
                  <c:v>35369</c:v>
                </c:pt>
                <c:pt idx="83">
                  <c:v>35398</c:v>
                </c:pt>
                <c:pt idx="84">
                  <c:v>35430</c:v>
                </c:pt>
                <c:pt idx="85">
                  <c:v>35461</c:v>
                </c:pt>
                <c:pt idx="86">
                  <c:v>35489</c:v>
                </c:pt>
                <c:pt idx="87">
                  <c:v>35520</c:v>
                </c:pt>
                <c:pt idx="88">
                  <c:v>35550</c:v>
                </c:pt>
                <c:pt idx="89">
                  <c:v>35580</c:v>
                </c:pt>
                <c:pt idx="90">
                  <c:v>35611</c:v>
                </c:pt>
                <c:pt idx="91">
                  <c:v>35642</c:v>
                </c:pt>
                <c:pt idx="92">
                  <c:v>35671</c:v>
                </c:pt>
                <c:pt idx="93">
                  <c:v>35703</c:v>
                </c:pt>
                <c:pt idx="94">
                  <c:v>35734</c:v>
                </c:pt>
                <c:pt idx="95">
                  <c:v>35762</c:v>
                </c:pt>
                <c:pt idx="96">
                  <c:v>35795</c:v>
                </c:pt>
                <c:pt idx="97">
                  <c:v>35825</c:v>
                </c:pt>
                <c:pt idx="98">
                  <c:v>35853</c:v>
                </c:pt>
                <c:pt idx="99">
                  <c:v>35885</c:v>
                </c:pt>
                <c:pt idx="100">
                  <c:v>35915</c:v>
                </c:pt>
                <c:pt idx="101">
                  <c:v>35944</c:v>
                </c:pt>
                <c:pt idx="102">
                  <c:v>35976</c:v>
                </c:pt>
                <c:pt idx="103">
                  <c:v>36007</c:v>
                </c:pt>
                <c:pt idx="104">
                  <c:v>36038</c:v>
                </c:pt>
                <c:pt idx="105">
                  <c:v>36068</c:v>
                </c:pt>
                <c:pt idx="106">
                  <c:v>36098</c:v>
                </c:pt>
                <c:pt idx="107">
                  <c:v>36129</c:v>
                </c:pt>
                <c:pt idx="108">
                  <c:v>36160</c:v>
                </c:pt>
                <c:pt idx="109">
                  <c:v>36189</c:v>
                </c:pt>
                <c:pt idx="110">
                  <c:v>36217</c:v>
                </c:pt>
                <c:pt idx="111">
                  <c:v>36250</c:v>
                </c:pt>
                <c:pt idx="112">
                  <c:v>36280</c:v>
                </c:pt>
                <c:pt idx="113">
                  <c:v>36311</c:v>
                </c:pt>
                <c:pt idx="114">
                  <c:v>36341</c:v>
                </c:pt>
                <c:pt idx="115">
                  <c:v>36371</c:v>
                </c:pt>
                <c:pt idx="116">
                  <c:v>36403</c:v>
                </c:pt>
                <c:pt idx="117">
                  <c:v>36433</c:v>
                </c:pt>
                <c:pt idx="118">
                  <c:v>36462</c:v>
                </c:pt>
                <c:pt idx="119">
                  <c:v>36494</c:v>
                </c:pt>
                <c:pt idx="120">
                  <c:v>36525</c:v>
                </c:pt>
                <c:pt idx="121">
                  <c:v>36556</c:v>
                </c:pt>
                <c:pt idx="122">
                  <c:v>36585</c:v>
                </c:pt>
                <c:pt idx="123">
                  <c:v>36616</c:v>
                </c:pt>
                <c:pt idx="124">
                  <c:v>36644</c:v>
                </c:pt>
                <c:pt idx="125">
                  <c:v>36677</c:v>
                </c:pt>
                <c:pt idx="126">
                  <c:v>36707</c:v>
                </c:pt>
                <c:pt idx="127">
                  <c:v>36738</c:v>
                </c:pt>
                <c:pt idx="128">
                  <c:v>36769</c:v>
                </c:pt>
                <c:pt idx="129">
                  <c:v>36798</c:v>
                </c:pt>
                <c:pt idx="130">
                  <c:v>36830</c:v>
                </c:pt>
                <c:pt idx="131">
                  <c:v>36860</c:v>
                </c:pt>
                <c:pt idx="132">
                  <c:v>36889</c:v>
                </c:pt>
                <c:pt idx="133">
                  <c:v>36922</c:v>
                </c:pt>
                <c:pt idx="134">
                  <c:v>36950</c:v>
                </c:pt>
                <c:pt idx="135">
                  <c:v>36980</c:v>
                </c:pt>
                <c:pt idx="136">
                  <c:v>37011</c:v>
                </c:pt>
                <c:pt idx="137">
                  <c:v>37042</c:v>
                </c:pt>
                <c:pt idx="138">
                  <c:v>37071</c:v>
                </c:pt>
                <c:pt idx="139">
                  <c:v>37103</c:v>
                </c:pt>
                <c:pt idx="140">
                  <c:v>37134</c:v>
                </c:pt>
                <c:pt idx="141">
                  <c:v>37162</c:v>
                </c:pt>
                <c:pt idx="142">
                  <c:v>37195</c:v>
                </c:pt>
                <c:pt idx="143">
                  <c:v>37225</c:v>
                </c:pt>
                <c:pt idx="144">
                  <c:v>37256</c:v>
                </c:pt>
                <c:pt idx="145">
                  <c:v>37287</c:v>
                </c:pt>
                <c:pt idx="146">
                  <c:v>37315</c:v>
                </c:pt>
                <c:pt idx="147">
                  <c:v>37344</c:v>
                </c:pt>
                <c:pt idx="148">
                  <c:v>37376</c:v>
                </c:pt>
                <c:pt idx="149">
                  <c:v>37407</c:v>
                </c:pt>
                <c:pt idx="150">
                  <c:v>37435</c:v>
                </c:pt>
                <c:pt idx="151">
                  <c:v>37468</c:v>
                </c:pt>
                <c:pt idx="152">
                  <c:v>37498</c:v>
                </c:pt>
                <c:pt idx="153">
                  <c:v>37529</c:v>
                </c:pt>
                <c:pt idx="154">
                  <c:v>37560</c:v>
                </c:pt>
                <c:pt idx="155">
                  <c:v>37589</c:v>
                </c:pt>
                <c:pt idx="156">
                  <c:v>37621</c:v>
                </c:pt>
                <c:pt idx="157">
                  <c:v>37652</c:v>
                </c:pt>
                <c:pt idx="158">
                  <c:v>37680</c:v>
                </c:pt>
                <c:pt idx="159">
                  <c:v>37711</c:v>
                </c:pt>
                <c:pt idx="160">
                  <c:v>37741</c:v>
                </c:pt>
                <c:pt idx="161">
                  <c:v>37771</c:v>
                </c:pt>
                <c:pt idx="162">
                  <c:v>37802</c:v>
                </c:pt>
                <c:pt idx="163">
                  <c:v>37833</c:v>
                </c:pt>
                <c:pt idx="164">
                  <c:v>37862</c:v>
                </c:pt>
                <c:pt idx="165">
                  <c:v>37894</c:v>
                </c:pt>
                <c:pt idx="166">
                  <c:v>37925</c:v>
                </c:pt>
                <c:pt idx="167">
                  <c:v>37953</c:v>
                </c:pt>
                <c:pt idx="168">
                  <c:v>37986</c:v>
                </c:pt>
                <c:pt idx="169">
                  <c:v>38016</c:v>
                </c:pt>
                <c:pt idx="170">
                  <c:v>38044</c:v>
                </c:pt>
                <c:pt idx="171">
                  <c:v>38077</c:v>
                </c:pt>
                <c:pt idx="172">
                  <c:v>38107</c:v>
                </c:pt>
                <c:pt idx="173">
                  <c:v>38138</c:v>
                </c:pt>
                <c:pt idx="174">
                  <c:v>38168</c:v>
                </c:pt>
                <c:pt idx="175">
                  <c:v>38198</c:v>
                </c:pt>
                <c:pt idx="176">
                  <c:v>38230</c:v>
                </c:pt>
                <c:pt idx="177">
                  <c:v>38260</c:v>
                </c:pt>
                <c:pt idx="178">
                  <c:v>38289</c:v>
                </c:pt>
                <c:pt idx="179">
                  <c:v>38321</c:v>
                </c:pt>
                <c:pt idx="180">
                  <c:v>38352</c:v>
                </c:pt>
                <c:pt idx="181">
                  <c:v>38383</c:v>
                </c:pt>
                <c:pt idx="182">
                  <c:v>38411</c:v>
                </c:pt>
                <c:pt idx="183">
                  <c:v>38442</c:v>
                </c:pt>
                <c:pt idx="184">
                  <c:v>38471</c:v>
                </c:pt>
                <c:pt idx="185">
                  <c:v>38503</c:v>
                </c:pt>
                <c:pt idx="186">
                  <c:v>38533</c:v>
                </c:pt>
                <c:pt idx="187">
                  <c:v>38562</c:v>
                </c:pt>
                <c:pt idx="188">
                  <c:v>38595</c:v>
                </c:pt>
                <c:pt idx="189">
                  <c:v>38625</c:v>
                </c:pt>
                <c:pt idx="190">
                  <c:v>38656</c:v>
                </c:pt>
                <c:pt idx="191">
                  <c:v>38686</c:v>
                </c:pt>
                <c:pt idx="192">
                  <c:v>38716</c:v>
                </c:pt>
                <c:pt idx="193">
                  <c:v>38748</c:v>
                </c:pt>
                <c:pt idx="194">
                  <c:v>38776</c:v>
                </c:pt>
                <c:pt idx="195">
                  <c:v>38807</c:v>
                </c:pt>
                <c:pt idx="196">
                  <c:v>38835</c:v>
                </c:pt>
                <c:pt idx="197">
                  <c:v>38868</c:v>
                </c:pt>
                <c:pt idx="198">
                  <c:v>38898</c:v>
                </c:pt>
                <c:pt idx="199">
                  <c:v>38929</c:v>
                </c:pt>
                <c:pt idx="200">
                  <c:v>38960</c:v>
                </c:pt>
                <c:pt idx="201">
                  <c:v>38989</c:v>
                </c:pt>
                <c:pt idx="202">
                  <c:v>39021</c:v>
                </c:pt>
                <c:pt idx="203">
                  <c:v>39051</c:v>
                </c:pt>
                <c:pt idx="204">
                  <c:v>39080</c:v>
                </c:pt>
                <c:pt idx="205">
                  <c:v>39113</c:v>
                </c:pt>
                <c:pt idx="206">
                  <c:v>39141</c:v>
                </c:pt>
                <c:pt idx="207">
                  <c:v>39171</c:v>
                </c:pt>
                <c:pt idx="208">
                  <c:v>39202</c:v>
                </c:pt>
                <c:pt idx="209">
                  <c:v>39233</c:v>
                </c:pt>
                <c:pt idx="210">
                  <c:v>39262</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40235</c:v>
                </c:pt>
                <c:pt idx="243">
                  <c:v>40268</c:v>
                </c:pt>
                <c:pt idx="244">
                  <c:v>40298</c:v>
                </c:pt>
                <c:pt idx="245">
                  <c:v>40329</c:v>
                </c:pt>
                <c:pt idx="246">
                  <c:v>40359</c:v>
                </c:pt>
                <c:pt idx="247">
                  <c:v>40389</c:v>
                </c:pt>
                <c:pt idx="248">
                  <c:v>40421</c:v>
                </c:pt>
                <c:pt idx="249">
                  <c:v>40451</c:v>
                </c:pt>
                <c:pt idx="250">
                  <c:v>40480</c:v>
                </c:pt>
                <c:pt idx="251">
                  <c:v>40512</c:v>
                </c:pt>
                <c:pt idx="252">
                  <c:v>40543</c:v>
                </c:pt>
                <c:pt idx="253">
                  <c:v>40574</c:v>
                </c:pt>
                <c:pt idx="254">
                  <c:v>40602</c:v>
                </c:pt>
                <c:pt idx="255">
                  <c:v>40633</c:v>
                </c:pt>
                <c:pt idx="256">
                  <c:v>40662</c:v>
                </c:pt>
                <c:pt idx="257">
                  <c:v>40694</c:v>
                </c:pt>
                <c:pt idx="258">
                  <c:v>40724</c:v>
                </c:pt>
                <c:pt idx="259">
                  <c:v>40753</c:v>
                </c:pt>
                <c:pt idx="260">
                  <c:v>40786</c:v>
                </c:pt>
                <c:pt idx="261">
                  <c:v>40816</c:v>
                </c:pt>
                <c:pt idx="262">
                  <c:v>40847</c:v>
                </c:pt>
                <c:pt idx="263">
                  <c:v>40877</c:v>
                </c:pt>
                <c:pt idx="264">
                  <c:v>40907</c:v>
                </c:pt>
                <c:pt idx="265">
                  <c:v>40939</c:v>
                </c:pt>
                <c:pt idx="266">
                  <c:v>40968</c:v>
                </c:pt>
                <c:pt idx="267">
                  <c:v>40998</c:v>
                </c:pt>
                <c:pt idx="268">
                  <c:v>41029</c:v>
                </c:pt>
                <c:pt idx="269">
                  <c:v>41060</c:v>
                </c:pt>
                <c:pt idx="270">
                  <c:v>41089</c:v>
                </c:pt>
                <c:pt idx="271">
                  <c:v>41121</c:v>
                </c:pt>
                <c:pt idx="272">
                  <c:v>41152</c:v>
                </c:pt>
                <c:pt idx="273">
                  <c:v>41180</c:v>
                </c:pt>
                <c:pt idx="274">
                  <c:v>41213</c:v>
                </c:pt>
                <c:pt idx="275">
                  <c:v>41243</c:v>
                </c:pt>
                <c:pt idx="276">
                  <c:v>41274</c:v>
                </c:pt>
                <c:pt idx="277">
                  <c:v>41305</c:v>
                </c:pt>
                <c:pt idx="278">
                  <c:v>41333</c:v>
                </c:pt>
                <c:pt idx="279">
                  <c:v>41362</c:v>
                </c:pt>
                <c:pt idx="280">
                  <c:v>41394</c:v>
                </c:pt>
                <c:pt idx="281">
                  <c:v>41425</c:v>
                </c:pt>
                <c:pt idx="282">
                  <c:v>41453</c:v>
                </c:pt>
                <c:pt idx="283">
                  <c:v>41486</c:v>
                </c:pt>
                <c:pt idx="284">
                  <c:v>41516</c:v>
                </c:pt>
                <c:pt idx="285">
                  <c:v>41547</c:v>
                </c:pt>
                <c:pt idx="286">
                  <c:v>41578</c:v>
                </c:pt>
                <c:pt idx="287">
                  <c:v>41607</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42034</c:v>
                </c:pt>
                <c:pt idx="302">
                  <c:v>42062</c:v>
                </c:pt>
                <c:pt idx="303">
                  <c:v>42094</c:v>
                </c:pt>
                <c:pt idx="304">
                  <c:v>42124</c:v>
                </c:pt>
                <c:pt idx="305">
                  <c:v>42153</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43889</c:v>
                </c:pt>
                <c:pt idx="363">
                  <c:v>43921</c:v>
                </c:pt>
                <c:pt idx="364">
                  <c:v>43951</c:v>
                </c:pt>
                <c:pt idx="365">
                  <c:v>43980</c:v>
                </c:pt>
                <c:pt idx="366">
                  <c:v>44012</c:v>
                </c:pt>
              </c:numCache>
            </c:numRef>
          </c:cat>
          <c:val>
            <c:numRef>
              <c:f>NAV!$X$32:$X$398</c:f>
              <c:numCache>
                <c:formatCode>0.00%</c:formatCode>
                <c:ptCount val="367"/>
                <c:pt idx="0">
                  <c:v>-0.25010527023790607</c:v>
                </c:pt>
                <c:pt idx="1">
                  <c:v>-0.27531397519557471</c:v>
                </c:pt>
                <c:pt idx="2">
                  <c:v>-0.30593194505887317</c:v>
                </c:pt>
                <c:pt idx="3">
                  <c:v>-0.29936705878810466</c:v>
                </c:pt>
                <c:pt idx="4">
                  <c:v>-0.24778090668240701</c:v>
                </c:pt>
                <c:pt idx="5">
                  <c:v>-0.20801007207852479</c:v>
                </c:pt>
                <c:pt idx="6">
                  <c:v>-0.22725692937893369</c:v>
                </c:pt>
                <c:pt idx="7">
                  <c:v>-0.19889829690524177</c:v>
                </c:pt>
                <c:pt idx="8">
                  <c:v>-0.2466383539370367</c:v>
                </c:pt>
                <c:pt idx="9">
                  <c:v>-0.28486178656262368</c:v>
                </c:pt>
                <c:pt idx="10">
                  <c:v>-0.20705245819470325</c:v>
                </c:pt>
                <c:pt idx="11">
                  <c:v>-0.2085562177171307</c:v>
                </c:pt>
                <c:pt idx="12">
                  <c:v>-0.21919148691714471</c:v>
                </c:pt>
                <c:pt idx="13">
                  <c:v>-0.15522016574104647</c:v>
                </c:pt>
                <c:pt idx="14">
                  <c:v>-0.1405025943121006</c:v>
                </c:pt>
                <c:pt idx="15">
                  <c:v>-0.17220380444481043</c:v>
                </c:pt>
                <c:pt idx="16">
                  <c:v>-0.1143718558532814</c:v>
                </c:pt>
                <c:pt idx="17">
                  <c:v>-0.14692807488041892</c:v>
                </c:pt>
                <c:pt idx="18">
                  <c:v>-0.18786195658873636</c:v>
                </c:pt>
                <c:pt idx="19">
                  <c:v>-0.14476795740466963</c:v>
                </c:pt>
                <c:pt idx="20">
                  <c:v>-0.13348137769951648</c:v>
                </c:pt>
                <c:pt idx="21">
                  <c:v>-9.53152920752314E-2</c:v>
                </c:pt>
                <c:pt idx="22">
                  <c:v>-0.11467391729273596</c:v>
                </c:pt>
                <c:pt idx="23">
                  <c:v>-0.15068685275036703</c:v>
                </c:pt>
                <c:pt idx="24">
                  <c:v>-0.20613495074720564</c:v>
                </c:pt>
                <c:pt idx="25">
                  <c:v>-0.11296606701449011</c:v>
                </c:pt>
                <c:pt idx="26">
                  <c:v>-0.17403153115185757</c:v>
                </c:pt>
                <c:pt idx="27">
                  <c:v>-0.24783871426276033</c:v>
                </c:pt>
                <c:pt idx="28">
                  <c:v>-0.19097292470643507</c:v>
                </c:pt>
                <c:pt idx="29">
                  <c:v>-0.16910559460310612</c:v>
                </c:pt>
                <c:pt idx="30">
                  <c:v>-0.25863010147412596</c:v>
                </c:pt>
                <c:pt idx="31">
                  <c:v>-0.3540596330794103</c:v>
                </c:pt>
                <c:pt idx="32">
                  <c:v>-0.388145851236883</c:v>
                </c:pt>
                <c:pt idx="33">
                  <c:v>-0.33747868350844712</c:v>
                </c:pt>
                <c:pt idx="34">
                  <c:v>-0.28089769667735426</c:v>
                </c:pt>
                <c:pt idx="35">
                  <c:v>-0.24956490679109419</c:v>
                </c:pt>
                <c:pt idx="36">
                  <c:v>-0.2234437013718617</c:v>
                </c:pt>
                <c:pt idx="37">
                  <c:v>-0.190242502291014</c:v>
                </c:pt>
                <c:pt idx="38">
                  <c:v>-0.14435648584737742</c:v>
                </c:pt>
                <c:pt idx="39">
                  <c:v>-9.2957501864316117E-2</c:v>
                </c:pt>
                <c:pt idx="40">
                  <c:v>-0.17559244914519542</c:v>
                </c:pt>
                <c:pt idx="41">
                  <c:v>-0.11799977601482974</c:v>
                </c:pt>
                <c:pt idx="42">
                  <c:v>-9.0630627627124705E-2</c:v>
                </c:pt>
                <c:pt idx="43">
                  <c:v>-2.8721783644230628E-2</c:v>
                </c:pt>
                <c:pt idx="44">
                  <c:v>4.4005013149744338E-2</c:v>
                </c:pt>
                <c:pt idx="45">
                  <c:v>4.0694001719509203E-2</c:v>
                </c:pt>
                <c:pt idx="46">
                  <c:v>7.7091712387184486E-2</c:v>
                </c:pt>
                <c:pt idx="47">
                  <c:v>7.3706609068464254E-2</c:v>
                </c:pt>
                <c:pt idx="48">
                  <c:v>0.1347118288883655</c:v>
                </c:pt>
                <c:pt idx="49">
                  <c:v>0.14542112780700789</c:v>
                </c:pt>
                <c:pt idx="50">
                  <c:v>0.1029790377591781</c:v>
                </c:pt>
                <c:pt idx="51">
                  <c:v>-2.1849863293952068E-2</c:v>
                </c:pt>
                <c:pt idx="52">
                  <c:v>1.7378718852278374E-3</c:v>
                </c:pt>
                <c:pt idx="53">
                  <c:v>-5.7292405977458841E-2</c:v>
                </c:pt>
                <c:pt idx="54">
                  <c:v>-8.0739894456997696E-2</c:v>
                </c:pt>
                <c:pt idx="55">
                  <c:v>-3.5386466960888222E-2</c:v>
                </c:pt>
                <c:pt idx="56">
                  <c:v>-5.0175571124629559E-2</c:v>
                </c:pt>
                <c:pt idx="57">
                  <c:v>-0.10966923663446596</c:v>
                </c:pt>
                <c:pt idx="58">
                  <c:v>-0.12816954322840127</c:v>
                </c:pt>
                <c:pt idx="59">
                  <c:v>-0.13813988160246679</c:v>
                </c:pt>
                <c:pt idx="60">
                  <c:v>-0.13136425140516367</c:v>
                </c:pt>
                <c:pt idx="61">
                  <c:v>-0.13606575656063657</c:v>
                </c:pt>
                <c:pt idx="62">
                  <c:v>-0.11573151997159209</c:v>
                </c:pt>
                <c:pt idx="63">
                  <c:v>-0.12600454830131422</c:v>
                </c:pt>
                <c:pt idx="64">
                  <c:v>-0.13918294791591029</c:v>
                </c:pt>
                <c:pt idx="65">
                  <c:v>-7.652143414598768E-2</c:v>
                </c:pt>
                <c:pt idx="66">
                  <c:v>-9.9415561686054157E-2</c:v>
                </c:pt>
                <c:pt idx="67">
                  <c:v>-7.4959831699945273E-2</c:v>
                </c:pt>
                <c:pt idx="68">
                  <c:v>-0.10462675079383654</c:v>
                </c:pt>
                <c:pt idx="69">
                  <c:v>-9.8648229947113933E-2</c:v>
                </c:pt>
                <c:pt idx="70">
                  <c:v>-0.14172162608028108</c:v>
                </c:pt>
                <c:pt idx="71">
                  <c:v>-0.10868903055566066</c:v>
                </c:pt>
                <c:pt idx="72">
                  <c:v>-9.0195366930185095E-2</c:v>
                </c:pt>
                <c:pt idx="73">
                  <c:v>-0.13426069541902261</c:v>
                </c:pt>
                <c:pt idx="74">
                  <c:v>-0.13000819123311608</c:v>
                </c:pt>
                <c:pt idx="75">
                  <c:v>-0.12677376326591644</c:v>
                </c:pt>
                <c:pt idx="76">
                  <c:v>-0.10725682665380717</c:v>
                </c:pt>
                <c:pt idx="77">
                  <c:v>-0.12175523456619421</c:v>
                </c:pt>
                <c:pt idx="78">
                  <c:v>-0.12639693896038831</c:v>
                </c:pt>
                <c:pt idx="79">
                  <c:v>-0.12804961411884236</c:v>
                </c:pt>
                <c:pt idx="80">
                  <c:v>-7.6360934889017698E-2</c:v>
                </c:pt>
                <c:pt idx="81">
                  <c:v>-6.4856386231516239E-2</c:v>
                </c:pt>
                <c:pt idx="82">
                  <c:v>-6.7493118895923354E-2</c:v>
                </c:pt>
                <c:pt idx="83">
                  <c:v>-4.0637360908003219E-2</c:v>
                </c:pt>
                <c:pt idx="84">
                  <c:v>-2.6007224766853368E-3</c:v>
                </c:pt>
                <c:pt idx="85">
                  <c:v>-6.2683505975795001E-2</c:v>
                </c:pt>
                <c:pt idx="86">
                  <c:v>-2.5550820160597731E-2</c:v>
                </c:pt>
                <c:pt idx="87">
                  <c:v>-3.7399298217569536E-2</c:v>
                </c:pt>
                <c:pt idx="88">
                  <c:v>-6.6869338853155769E-2</c:v>
                </c:pt>
                <c:pt idx="89">
                  <c:v>-1.7031648186459847E-2</c:v>
                </c:pt>
                <c:pt idx="90">
                  <c:v>-5.2728091307239412E-2</c:v>
                </c:pt>
                <c:pt idx="91">
                  <c:v>-2.9898786079084333E-2</c:v>
                </c:pt>
                <c:pt idx="92">
                  <c:v>-5.4136127051335206E-2</c:v>
                </c:pt>
                <c:pt idx="93">
                  <c:v>-1.7753482271584248E-3</c:v>
                </c:pt>
                <c:pt idx="94">
                  <c:v>1.0362440102383158E-3</c:v>
                </c:pt>
                <c:pt idx="95">
                  <c:v>-7.6831995548819389E-3</c:v>
                </c:pt>
                <c:pt idx="96">
                  <c:v>-5.5842513650338488E-3</c:v>
                </c:pt>
                <c:pt idx="97">
                  <c:v>3.0884905810917233E-2</c:v>
                </c:pt>
                <c:pt idx="98">
                  <c:v>5.353008774166701E-2</c:v>
                </c:pt>
                <c:pt idx="99">
                  <c:v>8.2018976671518223E-2</c:v>
                </c:pt>
                <c:pt idx="100">
                  <c:v>6.3192943648982119E-2</c:v>
                </c:pt>
                <c:pt idx="101">
                  <c:v>2.9831535878735802E-2</c:v>
                </c:pt>
                <c:pt idx="102">
                  <c:v>-1.0553375562010983E-2</c:v>
                </c:pt>
                <c:pt idx="103">
                  <c:v>-9.2269870597356432E-2</c:v>
                </c:pt>
                <c:pt idx="104">
                  <c:v>-0.14338023354107859</c:v>
                </c:pt>
                <c:pt idx="105">
                  <c:v>-0.1261305462371422</c:v>
                </c:pt>
                <c:pt idx="106">
                  <c:v>-0.15171713682972793</c:v>
                </c:pt>
                <c:pt idx="107">
                  <c:v>-0.14577408353363389</c:v>
                </c:pt>
                <c:pt idx="108">
                  <c:v>-0.1646717681464403</c:v>
                </c:pt>
                <c:pt idx="109">
                  <c:v>-0.26243241627728664</c:v>
                </c:pt>
                <c:pt idx="110">
                  <c:v>-0.21240256101850183</c:v>
                </c:pt>
                <c:pt idx="111">
                  <c:v>-0.20206262579644885</c:v>
                </c:pt>
                <c:pt idx="112">
                  <c:v>-0.20462462967704792</c:v>
                </c:pt>
                <c:pt idx="113">
                  <c:v>-0.18486823740579167</c:v>
                </c:pt>
                <c:pt idx="114">
                  <c:v>-0.18448630545433553</c:v>
                </c:pt>
                <c:pt idx="115">
                  <c:v>-0.18106520638234572</c:v>
                </c:pt>
                <c:pt idx="116">
                  <c:v>-0.17239643855153775</c:v>
                </c:pt>
                <c:pt idx="117">
                  <c:v>-0.20469594009444592</c:v>
                </c:pt>
                <c:pt idx="118">
                  <c:v>-0.23068799107601917</c:v>
                </c:pt>
                <c:pt idx="119">
                  <c:v>-0.22989110272052954</c:v>
                </c:pt>
                <c:pt idx="120">
                  <c:v>-0.25260597139206065</c:v>
                </c:pt>
                <c:pt idx="121">
                  <c:v>-0.24936155870452625</c:v>
                </c:pt>
                <c:pt idx="122">
                  <c:v>-0.28153114027967185</c:v>
                </c:pt>
                <c:pt idx="123">
                  <c:v>-0.23677185935020612</c:v>
                </c:pt>
                <c:pt idx="124">
                  <c:v>-0.22758515600468682</c:v>
                </c:pt>
                <c:pt idx="125">
                  <c:v>-0.21295914061332352</c:v>
                </c:pt>
                <c:pt idx="126">
                  <c:v>-0.18472364350076065</c:v>
                </c:pt>
                <c:pt idx="127">
                  <c:v>-0.17582377506041988</c:v>
                </c:pt>
                <c:pt idx="128">
                  <c:v>-0.13807047821290735</c:v>
                </c:pt>
                <c:pt idx="129">
                  <c:v>-0.14784871890464282</c:v>
                </c:pt>
                <c:pt idx="130">
                  <c:v>-0.15910487079776592</c:v>
                </c:pt>
                <c:pt idx="131">
                  <c:v>-0.13308111463008132</c:v>
                </c:pt>
                <c:pt idx="132">
                  <c:v>-0.1229908225978571</c:v>
                </c:pt>
                <c:pt idx="133">
                  <c:v>-0.11545209164538381</c:v>
                </c:pt>
                <c:pt idx="134">
                  <c:v>-8.9351572909605756E-2</c:v>
                </c:pt>
                <c:pt idx="135">
                  <c:v>-0.12281039137222519</c:v>
                </c:pt>
                <c:pt idx="136">
                  <c:v>-0.1477814613811827</c:v>
                </c:pt>
                <c:pt idx="137">
                  <c:v>-0.14390269805828945</c:v>
                </c:pt>
                <c:pt idx="138">
                  <c:v>-0.15880744223226306</c:v>
                </c:pt>
                <c:pt idx="139">
                  <c:v>-0.17244493160463212</c:v>
                </c:pt>
                <c:pt idx="140">
                  <c:v>-0.1831030995136177</c:v>
                </c:pt>
                <c:pt idx="141">
                  <c:v>-0.26037002351953342</c:v>
                </c:pt>
                <c:pt idx="142">
                  <c:v>-0.24445961352553452</c:v>
                </c:pt>
                <c:pt idx="143">
                  <c:v>-0.24249641102406785</c:v>
                </c:pt>
                <c:pt idx="144">
                  <c:v>-0.24641890838062552</c:v>
                </c:pt>
                <c:pt idx="145">
                  <c:v>-0.21833495525854008</c:v>
                </c:pt>
                <c:pt idx="146">
                  <c:v>-0.18798324505069164</c:v>
                </c:pt>
                <c:pt idx="147">
                  <c:v>-0.1712088043617418</c:v>
                </c:pt>
                <c:pt idx="148">
                  <c:v>-0.13810451826857739</c:v>
                </c:pt>
                <c:pt idx="149">
                  <c:v>-0.10619949241769031</c:v>
                </c:pt>
                <c:pt idx="150">
                  <c:v>-0.17714483882903204</c:v>
                </c:pt>
                <c:pt idx="151">
                  <c:v>-0.20452867217150672</c:v>
                </c:pt>
                <c:pt idx="152">
                  <c:v>-0.20834072663546932</c:v>
                </c:pt>
                <c:pt idx="153">
                  <c:v>-0.27668592174532147</c:v>
                </c:pt>
                <c:pt idx="154">
                  <c:v>-0.23152258721984542</c:v>
                </c:pt>
                <c:pt idx="155">
                  <c:v>-0.21535278341946912</c:v>
                </c:pt>
                <c:pt idx="156">
                  <c:v>-0.22272512436615377</c:v>
                </c:pt>
                <c:pt idx="157">
                  <c:v>-0.27086712241969901</c:v>
                </c:pt>
                <c:pt idx="158">
                  <c:v>-0.2580429346277876</c:v>
                </c:pt>
                <c:pt idx="159">
                  <c:v>-0.28551808553198887</c:v>
                </c:pt>
                <c:pt idx="160">
                  <c:v>-0.32587758487574137</c:v>
                </c:pt>
                <c:pt idx="161">
                  <c:v>-0.27233884469627356</c:v>
                </c:pt>
                <c:pt idx="162">
                  <c:v>-0.26438505476003588</c:v>
                </c:pt>
                <c:pt idx="163">
                  <c:v>-0.25084622550905855</c:v>
                </c:pt>
                <c:pt idx="164">
                  <c:v>-0.23623395085566459</c:v>
                </c:pt>
                <c:pt idx="165">
                  <c:v>-0.2350589742927526</c:v>
                </c:pt>
                <c:pt idx="166">
                  <c:v>-0.2239120256231075</c:v>
                </c:pt>
                <c:pt idx="167">
                  <c:v>-0.18175373224720193</c:v>
                </c:pt>
                <c:pt idx="168">
                  <c:v>-0.1588794902386374</c:v>
                </c:pt>
                <c:pt idx="169">
                  <c:v>-0.1973584168237664</c:v>
                </c:pt>
                <c:pt idx="170">
                  <c:v>-0.14340622837624689</c:v>
                </c:pt>
                <c:pt idx="171">
                  <c:v>-0.14295765146981851</c:v>
                </c:pt>
                <c:pt idx="172">
                  <c:v>-0.17373993044509994</c:v>
                </c:pt>
                <c:pt idx="173">
                  <c:v>-0.16619302013071471</c:v>
                </c:pt>
                <c:pt idx="174">
                  <c:v>-0.14302872861635593</c:v>
                </c:pt>
                <c:pt idx="175">
                  <c:v>-0.14788112348741697</c:v>
                </c:pt>
                <c:pt idx="176">
                  <c:v>-0.12373523969020829</c:v>
                </c:pt>
                <c:pt idx="177">
                  <c:v>-0.10491819627222942</c:v>
                </c:pt>
                <c:pt idx="178">
                  <c:v>-0.10158099043941365</c:v>
                </c:pt>
                <c:pt idx="179">
                  <c:v>-4.6948203745547257E-2</c:v>
                </c:pt>
                <c:pt idx="180">
                  <c:v>9.0294556278561443E-3</c:v>
                </c:pt>
                <c:pt idx="181">
                  <c:v>-3.2852913653900889E-2</c:v>
                </c:pt>
                <c:pt idx="182">
                  <c:v>-1.8595495239498175E-2</c:v>
                </c:pt>
                <c:pt idx="183">
                  <c:v>-3.3997421514179525E-2</c:v>
                </c:pt>
                <c:pt idx="184">
                  <c:v>-4.9535808939119963E-2</c:v>
                </c:pt>
                <c:pt idx="185">
                  <c:v>9.1371356543531179E-3</c:v>
                </c:pt>
                <c:pt idx="186">
                  <c:v>3.7331042214433646E-2</c:v>
                </c:pt>
                <c:pt idx="187">
                  <c:v>2.9193139510588731E-2</c:v>
                </c:pt>
                <c:pt idx="188">
                  <c:v>3.6587928836065077E-2</c:v>
                </c:pt>
                <c:pt idx="189">
                  <c:v>8.0549592175828882E-2</c:v>
                </c:pt>
                <c:pt idx="190">
                  <c:v>-3.7786691611549933E-2</c:v>
                </c:pt>
                <c:pt idx="191">
                  <c:v>-7.7891655134243037E-3</c:v>
                </c:pt>
                <c:pt idx="192">
                  <c:v>3.5866119882199135E-2</c:v>
                </c:pt>
                <c:pt idx="193">
                  <c:v>-1.7018339801679952E-3</c:v>
                </c:pt>
                <c:pt idx="194">
                  <c:v>6.8286398186946318E-2</c:v>
                </c:pt>
                <c:pt idx="195">
                  <c:v>0.13709426578530021</c:v>
                </c:pt>
                <c:pt idx="196">
                  <c:v>6.2832312035884699E-2</c:v>
                </c:pt>
                <c:pt idx="197">
                  <c:v>1.3844887750358394E-2</c:v>
                </c:pt>
                <c:pt idx="198">
                  <c:v>3.9573626386696419E-2</c:v>
                </c:pt>
                <c:pt idx="199">
                  <c:v>4.4200430326825121E-2</c:v>
                </c:pt>
                <c:pt idx="200">
                  <c:v>4.6992264918478702E-2</c:v>
                </c:pt>
                <c:pt idx="201">
                  <c:v>3.896406903467043E-2</c:v>
                </c:pt>
                <c:pt idx="202">
                  <c:v>7.7096739854723928E-2</c:v>
                </c:pt>
                <c:pt idx="203">
                  <c:v>0.10181307918316326</c:v>
                </c:pt>
                <c:pt idx="204">
                  <c:v>0.20573143688467826</c:v>
                </c:pt>
                <c:pt idx="205">
                  <c:v>0.13348523793423431</c:v>
                </c:pt>
                <c:pt idx="206">
                  <c:v>0.13779252452267607</c:v>
                </c:pt>
                <c:pt idx="207">
                  <c:v>0.16710692276151054</c:v>
                </c:pt>
                <c:pt idx="208">
                  <c:v>0.1095292329067093</c:v>
                </c:pt>
                <c:pt idx="209">
                  <c:v>0.10317439967118598</c:v>
                </c:pt>
                <c:pt idx="210">
                  <c:v>-6.4410968608110894E-3</c:v>
                </c:pt>
                <c:pt idx="211">
                  <c:v>-8.0516865480408512E-2</c:v>
                </c:pt>
                <c:pt idx="212">
                  <c:v>-7.0081170955444333E-2</c:v>
                </c:pt>
                <c:pt idx="213">
                  <c:v>-0.10718634737240973</c:v>
                </c:pt>
                <c:pt idx="214">
                  <c:v>-0.10117393307219562</c:v>
                </c:pt>
                <c:pt idx="215">
                  <c:v>-0.17016764386584091</c:v>
                </c:pt>
                <c:pt idx="216">
                  <c:v>-0.19848938973979066</c:v>
                </c:pt>
                <c:pt idx="217">
                  <c:v>-0.18785401358452727</c:v>
                </c:pt>
                <c:pt idx="218">
                  <c:v>-0.17117521598109714</c:v>
                </c:pt>
                <c:pt idx="219">
                  <c:v>-0.17867478604391679</c:v>
                </c:pt>
                <c:pt idx="220">
                  <c:v>-0.16795493094608038</c:v>
                </c:pt>
                <c:pt idx="221">
                  <c:v>-0.20551442167302253</c:v>
                </c:pt>
                <c:pt idx="222">
                  <c:v>-0.30595590618032559</c:v>
                </c:pt>
                <c:pt idx="223">
                  <c:v>-0.25228151648791886</c:v>
                </c:pt>
                <c:pt idx="224">
                  <c:v>-0.23119253760413011</c:v>
                </c:pt>
                <c:pt idx="225">
                  <c:v>-0.25769860052473331</c:v>
                </c:pt>
                <c:pt idx="226">
                  <c:v>-0.39155604549248063</c:v>
                </c:pt>
                <c:pt idx="227">
                  <c:v>-0.46857344580296567</c:v>
                </c:pt>
                <c:pt idx="228">
                  <c:v>-0.43031084180312029</c:v>
                </c:pt>
                <c:pt idx="229">
                  <c:v>-0.40327423290973408</c:v>
                </c:pt>
                <c:pt idx="230">
                  <c:v>-0.44894207444533141</c:v>
                </c:pt>
                <c:pt idx="231">
                  <c:v>-0.42872314944754492</c:v>
                </c:pt>
                <c:pt idx="232">
                  <c:v>-0.31731078424715464</c:v>
                </c:pt>
                <c:pt idx="233">
                  <c:v>-0.30287961424134724</c:v>
                </c:pt>
                <c:pt idx="234">
                  <c:v>-0.314142925068159</c:v>
                </c:pt>
                <c:pt idx="235">
                  <c:v>-0.2444412607847648</c:v>
                </c:pt>
                <c:pt idx="236">
                  <c:v>-0.12003560780916241</c:v>
                </c:pt>
                <c:pt idx="237">
                  <c:v>-7.9557210466326161E-2</c:v>
                </c:pt>
                <c:pt idx="238">
                  <c:v>-0.10105981154372257</c:v>
                </c:pt>
                <c:pt idx="239">
                  <c:v>-0.13825053714578373</c:v>
                </c:pt>
                <c:pt idx="240">
                  <c:v>-0.10338828310861975</c:v>
                </c:pt>
                <c:pt idx="241">
                  <c:v>-0.13452277800256693</c:v>
                </c:pt>
                <c:pt idx="242">
                  <c:v>-0.13005964310839366</c:v>
                </c:pt>
                <c:pt idx="243">
                  <c:v>-7.8935380155241472E-2</c:v>
                </c:pt>
                <c:pt idx="244">
                  <c:v>-0.1328716848489489</c:v>
                </c:pt>
                <c:pt idx="245">
                  <c:v>-0.2056610746527136</c:v>
                </c:pt>
                <c:pt idx="246">
                  <c:v>-0.20211388719441309</c:v>
                </c:pt>
                <c:pt idx="247">
                  <c:v>-0.15665823512430599</c:v>
                </c:pt>
                <c:pt idx="248">
                  <c:v>-0.1572496228016256</c:v>
                </c:pt>
                <c:pt idx="249">
                  <c:v>-0.12520180799810091</c:v>
                </c:pt>
                <c:pt idx="250">
                  <c:v>-9.0168036844673199E-2</c:v>
                </c:pt>
                <c:pt idx="251">
                  <c:v>-0.16908425413774403</c:v>
                </c:pt>
                <c:pt idx="252">
                  <c:v>-9.6917792570030692E-2</c:v>
                </c:pt>
                <c:pt idx="253">
                  <c:v>-0.11466384681171175</c:v>
                </c:pt>
                <c:pt idx="254">
                  <c:v>-8.1541526539088804E-2</c:v>
                </c:pt>
                <c:pt idx="255">
                  <c:v>-6.5623854018458161E-2</c:v>
                </c:pt>
                <c:pt idx="256">
                  <c:v>-4.5015704851722044E-2</c:v>
                </c:pt>
                <c:pt idx="257">
                  <c:v>-3.8340136479700915E-2</c:v>
                </c:pt>
                <c:pt idx="258">
                  <c:v>-4.9399236675711451E-2</c:v>
                </c:pt>
                <c:pt idx="259">
                  <c:v>-9.8237396310087294E-2</c:v>
                </c:pt>
                <c:pt idx="260">
                  <c:v>-0.17313881668764697</c:v>
                </c:pt>
                <c:pt idx="261">
                  <c:v>-0.24599026906549112</c:v>
                </c:pt>
                <c:pt idx="262">
                  <c:v>-0.20549534897652283</c:v>
                </c:pt>
                <c:pt idx="263">
                  <c:v>-0.2473878644028536</c:v>
                </c:pt>
                <c:pt idx="264">
                  <c:v>-0.25799932520575036</c:v>
                </c:pt>
                <c:pt idx="265">
                  <c:v>-0.22605811075114901</c:v>
                </c:pt>
                <c:pt idx="266">
                  <c:v>-0.21792069732491598</c:v>
                </c:pt>
                <c:pt idx="267">
                  <c:v>-0.18368668123503307</c:v>
                </c:pt>
                <c:pt idx="268">
                  <c:v>-0.20917993922408346</c:v>
                </c:pt>
                <c:pt idx="269">
                  <c:v>-0.23060662037252083</c:v>
                </c:pt>
                <c:pt idx="270">
                  <c:v>-0.19417874363547469</c:v>
                </c:pt>
                <c:pt idx="271">
                  <c:v>-0.15345539686264148</c:v>
                </c:pt>
                <c:pt idx="272">
                  <c:v>-0.15850929715736653</c:v>
                </c:pt>
                <c:pt idx="273">
                  <c:v>-0.15862405546521646</c:v>
                </c:pt>
                <c:pt idx="274">
                  <c:v>-0.12728013800505689</c:v>
                </c:pt>
                <c:pt idx="275">
                  <c:v>-0.11453245007273573</c:v>
                </c:pt>
                <c:pt idx="276">
                  <c:v>-0.10599660301308023</c:v>
                </c:pt>
                <c:pt idx="277">
                  <c:v>-9.8550167790011051E-2</c:v>
                </c:pt>
                <c:pt idx="278">
                  <c:v>-8.0084249910619881E-2</c:v>
                </c:pt>
                <c:pt idx="279">
                  <c:v>-8.1131596256498337E-2</c:v>
                </c:pt>
                <c:pt idx="280">
                  <c:v>-4.5651068195249431E-2</c:v>
                </c:pt>
                <c:pt idx="281">
                  <c:v>-3.4733869732762011E-2</c:v>
                </c:pt>
                <c:pt idx="282">
                  <c:v>-0.10065028564364017</c:v>
                </c:pt>
                <c:pt idx="283">
                  <c:v>-7.4691773252655011E-2</c:v>
                </c:pt>
                <c:pt idx="284">
                  <c:v>-0.1103829723592504</c:v>
                </c:pt>
                <c:pt idx="285">
                  <c:v>-7.2099775827030782E-2</c:v>
                </c:pt>
                <c:pt idx="286">
                  <c:v>-5.2409798000225015E-2</c:v>
                </c:pt>
                <c:pt idx="287">
                  <c:v>-5.9572277710652571E-2</c:v>
                </c:pt>
                <c:pt idx="288">
                  <c:v>-6.0826021559523387E-2</c:v>
                </c:pt>
                <c:pt idx="289">
                  <c:v>-5.873038331689797E-2</c:v>
                </c:pt>
                <c:pt idx="290">
                  <c:v>1.7084874259802266E-3</c:v>
                </c:pt>
                <c:pt idx="291">
                  <c:v>-2.1034345750791991E-2</c:v>
                </c:pt>
                <c:pt idx="292">
                  <c:v>-1.8023437678159542E-2</c:v>
                </c:pt>
                <c:pt idx="293">
                  <c:v>3.2478751500417038E-3</c:v>
                </c:pt>
                <c:pt idx="294">
                  <c:v>1.1693065468268746E-2</c:v>
                </c:pt>
                <c:pt idx="295">
                  <c:v>-1.6513349274641272E-2</c:v>
                </c:pt>
                <c:pt idx="296">
                  <c:v>5.8038949443456021E-3</c:v>
                </c:pt>
                <c:pt idx="297">
                  <c:v>-2.7326891308261693E-2</c:v>
                </c:pt>
                <c:pt idx="298">
                  <c:v>-3.9493776991441756E-2</c:v>
                </c:pt>
                <c:pt idx="299">
                  <c:v>1.697547413127656E-3</c:v>
                </c:pt>
                <c:pt idx="300">
                  <c:v>1.0536642197233909E-2</c:v>
                </c:pt>
                <c:pt idx="301">
                  <c:v>9.6152397157380262E-2</c:v>
                </c:pt>
                <c:pt idx="302">
                  <c:v>0.13978655171950854</c:v>
                </c:pt>
                <c:pt idx="303">
                  <c:v>0.13181674182417197</c:v>
                </c:pt>
                <c:pt idx="304">
                  <c:v>8.1646321979293293E-2</c:v>
                </c:pt>
                <c:pt idx="305">
                  <c:v>5.6050982307107519E-2</c:v>
                </c:pt>
                <c:pt idx="306">
                  <c:v>-1.8706090804517794E-3</c:v>
                </c:pt>
                <c:pt idx="307">
                  <c:v>3.0126486978772508E-2</c:v>
                </c:pt>
                <c:pt idx="308">
                  <c:v>5.8501905505989257E-3</c:v>
                </c:pt>
                <c:pt idx="309">
                  <c:v>1.1426367080190448E-2</c:v>
                </c:pt>
                <c:pt idx="310">
                  <c:v>4.5480479733231646E-2</c:v>
                </c:pt>
                <c:pt idx="311">
                  <c:v>2.305710986679884E-2</c:v>
                </c:pt>
                <c:pt idx="312">
                  <c:v>8.3567905106559023E-3</c:v>
                </c:pt>
                <c:pt idx="313">
                  <c:v>-4.5463271716451703E-2</c:v>
                </c:pt>
                <c:pt idx="314">
                  <c:v>-6.7100349847341367E-2</c:v>
                </c:pt>
                <c:pt idx="315">
                  <c:v>-7.2815876332292459E-3</c:v>
                </c:pt>
                <c:pt idx="316">
                  <c:v>-2.0971777333503222E-2</c:v>
                </c:pt>
                <c:pt idx="317">
                  <c:v>-4.6616399410803408E-3</c:v>
                </c:pt>
                <c:pt idx="318">
                  <c:v>-3.7779555508654486E-2</c:v>
                </c:pt>
                <c:pt idx="319">
                  <c:v>9.0668659950350061E-3</c:v>
                </c:pt>
                <c:pt idx="320">
                  <c:v>1.1758213717184024E-2</c:v>
                </c:pt>
                <c:pt idx="321">
                  <c:v>-7.3092506745126365E-3</c:v>
                </c:pt>
                <c:pt idx="322">
                  <c:v>-9.6800175846427028E-2</c:v>
                </c:pt>
                <c:pt idx="323">
                  <c:v>-0.1242901874181771</c:v>
                </c:pt>
                <c:pt idx="324">
                  <c:v>-7.9963286663891062E-2</c:v>
                </c:pt>
                <c:pt idx="325">
                  <c:v>-0.12808183659658701</c:v>
                </c:pt>
                <c:pt idx="326">
                  <c:v>-9.2536063263852997E-2</c:v>
                </c:pt>
                <c:pt idx="327">
                  <c:v>-9.4315431138773331E-2</c:v>
                </c:pt>
                <c:pt idx="328">
                  <c:v>-8.4975101041143419E-2</c:v>
                </c:pt>
                <c:pt idx="329">
                  <c:v>-5.876416369640293E-2</c:v>
                </c:pt>
                <c:pt idx="330">
                  <c:v>-7.5903456131892685E-2</c:v>
                </c:pt>
                <c:pt idx="331">
                  <c:v>-9.7440996715220884E-2</c:v>
                </c:pt>
                <c:pt idx="332">
                  <c:v>-8.7020439024443008E-2</c:v>
                </c:pt>
                <c:pt idx="333">
                  <c:v>-8.6562150564466339E-2</c:v>
                </c:pt>
                <c:pt idx="334">
                  <c:v>-0.10505123931600971</c:v>
                </c:pt>
                <c:pt idx="335">
                  <c:v>-9.774670694565557E-2</c:v>
                </c:pt>
                <c:pt idx="336">
                  <c:v>-5.9662531879816683E-2</c:v>
                </c:pt>
                <c:pt idx="337">
                  <c:v>-8.5375357467101398E-2</c:v>
                </c:pt>
                <c:pt idx="338">
                  <c:v>-0.13153745111885573</c:v>
                </c:pt>
                <c:pt idx="339">
                  <c:v>-0.10748756985054274</c:v>
                </c:pt>
                <c:pt idx="340">
                  <c:v>-8.2879807952074586E-2</c:v>
                </c:pt>
                <c:pt idx="341">
                  <c:v>-9.0971622878100206E-2</c:v>
                </c:pt>
                <c:pt idx="342">
                  <c:v>-9.0457796744566291E-2</c:v>
                </c:pt>
                <c:pt idx="343">
                  <c:v>-9.7305674825887353E-2</c:v>
                </c:pt>
                <c:pt idx="344">
                  <c:v>-9.1121135756911525E-2</c:v>
                </c:pt>
                <c:pt idx="345">
                  <c:v>-0.11931854767945707</c:v>
                </c:pt>
                <c:pt idx="346">
                  <c:v>-0.16735053632666952</c:v>
                </c:pt>
                <c:pt idx="347">
                  <c:v>-0.17799906523099199</c:v>
                </c:pt>
                <c:pt idx="348">
                  <c:v>-0.2166933436534893</c:v>
                </c:pt>
                <c:pt idx="349">
                  <c:v>-0.14498437468870215</c:v>
                </c:pt>
                <c:pt idx="350">
                  <c:v>-0.15734239886569026</c:v>
                </c:pt>
                <c:pt idx="351">
                  <c:v>-0.12659239955551987</c:v>
                </c:pt>
                <c:pt idx="352">
                  <c:v>-0.13782309414704386</c:v>
                </c:pt>
                <c:pt idx="353">
                  <c:v>-0.13993386151534679</c:v>
                </c:pt>
                <c:pt idx="354">
                  <c:v>-0.15918630455369964</c:v>
                </c:pt>
                <c:pt idx="355">
                  <c:v>-0.15695151903770393</c:v>
                </c:pt>
                <c:pt idx="356">
                  <c:v>-0.13228964979064048</c:v>
                </c:pt>
                <c:pt idx="357">
                  <c:v>-9.7414882441149236E-2</c:v>
                </c:pt>
                <c:pt idx="358">
                  <c:v>-9.0380999759762853E-2</c:v>
                </c:pt>
                <c:pt idx="359">
                  <c:v>-7.418119078771071E-2</c:v>
                </c:pt>
                <c:pt idx="360">
                  <c:v>-5.0065998856350803E-2</c:v>
                </c:pt>
                <c:pt idx="361">
                  <c:v>-4.3143399138206411E-2</c:v>
                </c:pt>
                <c:pt idx="362">
                  <c:v>-0.18254578413536182</c:v>
                </c:pt>
                <c:pt idx="363">
                  <c:v>-0.30363882899374239</c:v>
                </c:pt>
                <c:pt idx="364">
                  <c:v>-0.288910663769475</c:v>
                </c:pt>
                <c:pt idx="365">
                  <c:v>-0.27810231662986135</c:v>
                </c:pt>
                <c:pt idx="366">
                  <c:v>-0.26435180812354453</c:v>
                </c:pt>
              </c:numCache>
            </c:numRef>
          </c:val>
          <c:smooth val="0"/>
          <c:extLst>
            <c:ext xmlns:c16="http://schemas.microsoft.com/office/drawing/2014/chart" uri="{C3380CC4-5D6E-409C-BE32-E72D297353CC}">
              <c16:uniqueId val="{0000000C-7C10-4722-80D7-0E230B90690C}"/>
            </c:ext>
          </c:extLst>
        </c:ser>
        <c:ser>
          <c:idx val="1"/>
          <c:order val="1"/>
          <c:tx>
            <c:strRef>
              <c:f>NAV!$Y$31</c:f>
              <c:strCache>
                <c:ptCount val="1"/>
                <c:pt idx="0">
                  <c:v>Average NAV Developed Europe Index</c:v>
                </c:pt>
              </c:strCache>
            </c:strRef>
          </c:tx>
          <c:spPr>
            <a:ln w="25400"/>
          </c:spPr>
          <c:marker>
            <c:symbol val="none"/>
          </c:marker>
          <c:dLbls>
            <c:dLbl>
              <c:idx val="363"/>
              <c:layout>
                <c:manualLayout>
                  <c:x val="-3.8031320189652509E-2"/>
                  <c:y val="4.012345679012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10-4722-80D7-0E230B9069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NAV!$W$32:$W$398</c:f>
              <c:numCache>
                <c:formatCode>[$-409]d\-mmm\-yy;@</c:formatCode>
                <c:ptCount val="367"/>
                <c:pt idx="0">
                  <c:v>32871</c:v>
                </c:pt>
                <c:pt idx="1">
                  <c:v>32904</c:v>
                </c:pt>
                <c:pt idx="2">
                  <c:v>32932</c:v>
                </c:pt>
                <c:pt idx="3">
                  <c:v>32962</c:v>
                </c:pt>
                <c:pt idx="4">
                  <c:v>32993</c:v>
                </c:pt>
                <c:pt idx="5">
                  <c:v>33024</c:v>
                </c:pt>
                <c:pt idx="6">
                  <c:v>33053</c:v>
                </c:pt>
                <c:pt idx="7">
                  <c:v>33085</c:v>
                </c:pt>
                <c:pt idx="8">
                  <c:v>33116</c:v>
                </c:pt>
                <c:pt idx="9">
                  <c:v>33144</c:v>
                </c:pt>
                <c:pt idx="10">
                  <c:v>33177</c:v>
                </c:pt>
                <c:pt idx="11">
                  <c:v>33207</c:v>
                </c:pt>
                <c:pt idx="12">
                  <c:v>33238</c:v>
                </c:pt>
                <c:pt idx="13">
                  <c:v>33269</c:v>
                </c:pt>
                <c:pt idx="14">
                  <c:v>33297</c:v>
                </c:pt>
                <c:pt idx="15">
                  <c:v>33326</c:v>
                </c:pt>
                <c:pt idx="16">
                  <c:v>33358</c:v>
                </c:pt>
                <c:pt idx="17">
                  <c:v>33389</c:v>
                </c:pt>
                <c:pt idx="18">
                  <c:v>33417</c:v>
                </c:pt>
                <c:pt idx="19">
                  <c:v>33450</c:v>
                </c:pt>
                <c:pt idx="20">
                  <c:v>33480</c:v>
                </c:pt>
                <c:pt idx="21">
                  <c:v>33511</c:v>
                </c:pt>
                <c:pt idx="22">
                  <c:v>33542</c:v>
                </c:pt>
                <c:pt idx="23">
                  <c:v>33571</c:v>
                </c:pt>
                <c:pt idx="24">
                  <c:v>33603</c:v>
                </c:pt>
                <c:pt idx="25">
                  <c:v>33634</c:v>
                </c:pt>
                <c:pt idx="26">
                  <c:v>33662</c:v>
                </c:pt>
                <c:pt idx="27">
                  <c:v>33694</c:v>
                </c:pt>
                <c:pt idx="28">
                  <c:v>33724</c:v>
                </c:pt>
                <c:pt idx="29">
                  <c:v>33753</c:v>
                </c:pt>
                <c:pt idx="30">
                  <c:v>33785</c:v>
                </c:pt>
                <c:pt idx="31">
                  <c:v>33816</c:v>
                </c:pt>
                <c:pt idx="32">
                  <c:v>33847</c:v>
                </c:pt>
                <c:pt idx="33">
                  <c:v>33877</c:v>
                </c:pt>
                <c:pt idx="34">
                  <c:v>33907</c:v>
                </c:pt>
                <c:pt idx="35">
                  <c:v>33938</c:v>
                </c:pt>
                <c:pt idx="36">
                  <c:v>33969</c:v>
                </c:pt>
                <c:pt idx="37">
                  <c:v>33998</c:v>
                </c:pt>
                <c:pt idx="38">
                  <c:v>34026</c:v>
                </c:pt>
                <c:pt idx="39">
                  <c:v>34059</c:v>
                </c:pt>
                <c:pt idx="40">
                  <c:v>34089</c:v>
                </c:pt>
                <c:pt idx="41">
                  <c:v>34120</c:v>
                </c:pt>
                <c:pt idx="42">
                  <c:v>34150</c:v>
                </c:pt>
                <c:pt idx="43">
                  <c:v>34180</c:v>
                </c:pt>
                <c:pt idx="44">
                  <c:v>34212</c:v>
                </c:pt>
                <c:pt idx="45">
                  <c:v>34242</c:v>
                </c:pt>
                <c:pt idx="46">
                  <c:v>34271</c:v>
                </c:pt>
                <c:pt idx="47">
                  <c:v>34303</c:v>
                </c:pt>
                <c:pt idx="48">
                  <c:v>34334</c:v>
                </c:pt>
                <c:pt idx="49">
                  <c:v>34365</c:v>
                </c:pt>
                <c:pt idx="50">
                  <c:v>34393</c:v>
                </c:pt>
                <c:pt idx="51">
                  <c:v>34424</c:v>
                </c:pt>
                <c:pt idx="52">
                  <c:v>34453</c:v>
                </c:pt>
                <c:pt idx="53">
                  <c:v>34485</c:v>
                </c:pt>
                <c:pt idx="54">
                  <c:v>34515</c:v>
                </c:pt>
                <c:pt idx="55">
                  <c:v>34544</c:v>
                </c:pt>
                <c:pt idx="56">
                  <c:v>34577</c:v>
                </c:pt>
                <c:pt idx="57">
                  <c:v>34607</c:v>
                </c:pt>
                <c:pt idx="58">
                  <c:v>34638</c:v>
                </c:pt>
                <c:pt idx="59">
                  <c:v>34668</c:v>
                </c:pt>
                <c:pt idx="60">
                  <c:v>34698</c:v>
                </c:pt>
                <c:pt idx="61">
                  <c:v>34730</c:v>
                </c:pt>
                <c:pt idx="62">
                  <c:v>34758</c:v>
                </c:pt>
                <c:pt idx="63">
                  <c:v>34789</c:v>
                </c:pt>
                <c:pt idx="64">
                  <c:v>34817</c:v>
                </c:pt>
                <c:pt idx="65">
                  <c:v>34850</c:v>
                </c:pt>
                <c:pt idx="66">
                  <c:v>34880</c:v>
                </c:pt>
                <c:pt idx="67">
                  <c:v>34911</c:v>
                </c:pt>
                <c:pt idx="68">
                  <c:v>34942</c:v>
                </c:pt>
                <c:pt idx="69">
                  <c:v>34971</c:v>
                </c:pt>
                <c:pt idx="70">
                  <c:v>35003</c:v>
                </c:pt>
                <c:pt idx="71">
                  <c:v>35033</c:v>
                </c:pt>
                <c:pt idx="72">
                  <c:v>35062</c:v>
                </c:pt>
                <c:pt idx="73">
                  <c:v>35095</c:v>
                </c:pt>
                <c:pt idx="74">
                  <c:v>35124</c:v>
                </c:pt>
                <c:pt idx="75">
                  <c:v>35153</c:v>
                </c:pt>
                <c:pt idx="76">
                  <c:v>35185</c:v>
                </c:pt>
                <c:pt idx="77">
                  <c:v>35216</c:v>
                </c:pt>
                <c:pt idx="78">
                  <c:v>35244</c:v>
                </c:pt>
                <c:pt idx="79">
                  <c:v>35277</c:v>
                </c:pt>
                <c:pt idx="80">
                  <c:v>35307</c:v>
                </c:pt>
                <c:pt idx="81">
                  <c:v>35338</c:v>
                </c:pt>
                <c:pt idx="82">
                  <c:v>35369</c:v>
                </c:pt>
                <c:pt idx="83">
                  <c:v>35398</c:v>
                </c:pt>
                <c:pt idx="84">
                  <c:v>35430</c:v>
                </c:pt>
                <c:pt idx="85">
                  <c:v>35461</c:v>
                </c:pt>
                <c:pt idx="86">
                  <c:v>35489</c:v>
                </c:pt>
                <c:pt idx="87">
                  <c:v>35520</c:v>
                </c:pt>
                <c:pt idx="88">
                  <c:v>35550</c:v>
                </c:pt>
                <c:pt idx="89">
                  <c:v>35580</c:v>
                </c:pt>
                <c:pt idx="90">
                  <c:v>35611</c:v>
                </c:pt>
                <c:pt idx="91">
                  <c:v>35642</c:v>
                </c:pt>
                <c:pt idx="92">
                  <c:v>35671</c:v>
                </c:pt>
                <c:pt idx="93">
                  <c:v>35703</c:v>
                </c:pt>
                <c:pt idx="94">
                  <c:v>35734</c:v>
                </c:pt>
                <c:pt idx="95">
                  <c:v>35762</c:v>
                </c:pt>
                <c:pt idx="96">
                  <c:v>35795</c:v>
                </c:pt>
                <c:pt idx="97">
                  <c:v>35825</c:v>
                </c:pt>
                <c:pt idx="98">
                  <c:v>35853</c:v>
                </c:pt>
                <c:pt idx="99">
                  <c:v>35885</c:v>
                </c:pt>
                <c:pt idx="100">
                  <c:v>35915</c:v>
                </c:pt>
                <c:pt idx="101">
                  <c:v>35944</c:v>
                </c:pt>
                <c:pt idx="102">
                  <c:v>35976</c:v>
                </c:pt>
                <c:pt idx="103">
                  <c:v>36007</c:v>
                </c:pt>
                <c:pt idx="104">
                  <c:v>36038</c:v>
                </c:pt>
                <c:pt idx="105">
                  <c:v>36068</c:v>
                </c:pt>
                <c:pt idx="106">
                  <c:v>36098</c:v>
                </c:pt>
                <c:pt idx="107">
                  <c:v>36129</c:v>
                </c:pt>
                <c:pt idx="108">
                  <c:v>36160</c:v>
                </c:pt>
                <c:pt idx="109">
                  <c:v>36189</c:v>
                </c:pt>
                <c:pt idx="110">
                  <c:v>36217</c:v>
                </c:pt>
                <c:pt idx="111">
                  <c:v>36250</c:v>
                </c:pt>
                <c:pt idx="112">
                  <c:v>36280</c:v>
                </c:pt>
                <c:pt idx="113">
                  <c:v>36311</c:v>
                </c:pt>
                <c:pt idx="114">
                  <c:v>36341</c:v>
                </c:pt>
                <c:pt idx="115">
                  <c:v>36371</c:v>
                </c:pt>
                <c:pt idx="116">
                  <c:v>36403</c:v>
                </c:pt>
                <c:pt idx="117">
                  <c:v>36433</c:v>
                </c:pt>
                <c:pt idx="118">
                  <c:v>36462</c:v>
                </c:pt>
                <c:pt idx="119">
                  <c:v>36494</c:v>
                </c:pt>
                <c:pt idx="120">
                  <c:v>36525</c:v>
                </c:pt>
                <c:pt idx="121">
                  <c:v>36556</c:v>
                </c:pt>
                <c:pt idx="122">
                  <c:v>36585</c:v>
                </c:pt>
                <c:pt idx="123">
                  <c:v>36616</c:v>
                </c:pt>
                <c:pt idx="124">
                  <c:v>36644</c:v>
                </c:pt>
                <c:pt idx="125">
                  <c:v>36677</c:v>
                </c:pt>
                <c:pt idx="126">
                  <c:v>36707</c:v>
                </c:pt>
                <c:pt idx="127">
                  <c:v>36738</c:v>
                </c:pt>
                <c:pt idx="128">
                  <c:v>36769</c:v>
                </c:pt>
                <c:pt idx="129">
                  <c:v>36798</c:v>
                </c:pt>
                <c:pt idx="130">
                  <c:v>36830</c:v>
                </c:pt>
                <c:pt idx="131">
                  <c:v>36860</c:v>
                </c:pt>
                <c:pt idx="132">
                  <c:v>36889</c:v>
                </c:pt>
                <c:pt idx="133">
                  <c:v>36922</c:v>
                </c:pt>
                <c:pt idx="134">
                  <c:v>36950</c:v>
                </c:pt>
                <c:pt idx="135">
                  <c:v>36980</c:v>
                </c:pt>
                <c:pt idx="136">
                  <c:v>37011</c:v>
                </c:pt>
                <c:pt idx="137">
                  <c:v>37042</c:v>
                </c:pt>
                <c:pt idx="138">
                  <c:v>37071</c:v>
                </c:pt>
                <c:pt idx="139">
                  <c:v>37103</c:v>
                </c:pt>
                <c:pt idx="140">
                  <c:v>37134</c:v>
                </c:pt>
                <c:pt idx="141">
                  <c:v>37162</c:v>
                </c:pt>
                <c:pt idx="142">
                  <c:v>37195</c:v>
                </c:pt>
                <c:pt idx="143">
                  <c:v>37225</c:v>
                </c:pt>
                <c:pt idx="144">
                  <c:v>37256</c:v>
                </c:pt>
                <c:pt idx="145">
                  <c:v>37287</c:v>
                </c:pt>
                <c:pt idx="146">
                  <c:v>37315</c:v>
                </c:pt>
                <c:pt idx="147">
                  <c:v>37344</c:v>
                </c:pt>
                <c:pt idx="148">
                  <c:v>37376</c:v>
                </c:pt>
                <c:pt idx="149">
                  <c:v>37407</c:v>
                </c:pt>
                <c:pt idx="150">
                  <c:v>37435</c:v>
                </c:pt>
                <c:pt idx="151">
                  <c:v>37468</c:v>
                </c:pt>
                <c:pt idx="152">
                  <c:v>37498</c:v>
                </c:pt>
                <c:pt idx="153">
                  <c:v>37529</c:v>
                </c:pt>
                <c:pt idx="154">
                  <c:v>37560</c:v>
                </c:pt>
                <c:pt idx="155">
                  <c:v>37589</c:v>
                </c:pt>
                <c:pt idx="156">
                  <c:v>37621</c:v>
                </c:pt>
                <c:pt idx="157">
                  <c:v>37652</c:v>
                </c:pt>
                <c:pt idx="158">
                  <c:v>37680</c:v>
                </c:pt>
                <c:pt idx="159">
                  <c:v>37711</c:v>
                </c:pt>
                <c:pt idx="160">
                  <c:v>37741</c:v>
                </c:pt>
                <c:pt idx="161">
                  <c:v>37771</c:v>
                </c:pt>
                <c:pt idx="162">
                  <c:v>37802</c:v>
                </c:pt>
                <c:pt idx="163">
                  <c:v>37833</c:v>
                </c:pt>
                <c:pt idx="164">
                  <c:v>37862</c:v>
                </c:pt>
                <c:pt idx="165">
                  <c:v>37894</c:v>
                </c:pt>
                <c:pt idx="166">
                  <c:v>37925</c:v>
                </c:pt>
                <c:pt idx="167">
                  <c:v>37953</c:v>
                </c:pt>
                <c:pt idx="168">
                  <c:v>37986</c:v>
                </c:pt>
                <c:pt idx="169">
                  <c:v>38016</c:v>
                </c:pt>
                <c:pt idx="170">
                  <c:v>38044</c:v>
                </c:pt>
                <c:pt idx="171">
                  <c:v>38077</c:v>
                </c:pt>
                <c:pt idx="172">
                  <c:v>38107</c:v>
                </c:pt>
                <c:pt idx="173">
                  <c:v>38138</c:v>
                </c:pt>
                <c:pt idx="174">
                  <c:v>38168</c:v>
                </c:pt>
                <c:pt idx="175">
                  <c:v>38198</c:v>
                </c:pt>
                <c:pt idx="176">
                  <c:v>38230</c:v>
                </c:pt>
                <c:pt idx="177">
                  <c:v>38260</c:v>
                </c:pt>
                <c:pt idx="178">
                  <c:v>38289</c:v>
                </c:pt>
                <c:pt idx="179">
                  <c:v>38321</c:v>
                </c:pt>
                <c:pt idx="180">
                  <c:v>38352</c:v>
                </c:pt>
                <c:pt idx="181">
                  <c:v>38383</c:v>
                </c:pt>
                <c:pt idx="182">
                  <c:v>38411</c:v>
                </c:pt>
                <c:pt idx="183">
                  <c:v>38442</c:v>
                </c:pt>
                <c:pt idx="184">
                  <c:v>38471</c:v>
                </c:pt>
                <c:pt idx="185">
                  <c:v>38503</c:v>
                </c:pt>
                <c:pt idx="186">
                  <c:v>38533</c:v>
                </c:pt>
                <c:pt idx="187">
                  <c:v>38562</c:v>
                </c:pt>
                <c:pt idx="188">
                  <c:v>38595</c:v>
                </c:pt>
                <c:pt idx="189">
                  <c:v>38625</c:v>
                </c:pt>
                <c:pt idx="190">
                  <c:v>38656</c:v>
                </c:pt>
                <c:pt idx="191">
                  <c:v>38686</c:v>
                </c:pt>
                <c:pt idx="192">
                  <c:v>38716</c:v>
                </c:pt>
                <c:pt idx="193">
                  <c:v>38748</c:v>
                </c:pt>
                <c:pt idx="194">
                  <c:v>38776</c:v>
                </c:pt>
                <c:pt idx="195">
                  <c:v>38807</c:v>
                </c:pt>
                <c:pt idx="196">
                  <c:v>38835</c:v>
                </c:pt>
                <c:pt idx="197">
                  <c:v>38868</c:v>
                </c:pt>
                <c:pt idx="198">
                  <c:v>38898</c:v>
                </c:pt>
                <c:pt idx="199">
                  <c:v>38929</c:v>
                </c:pt>
                <c:pt idx="200">
                  <c:v>38960</c:v>
                </c:pt>
                <c:pt idx="201">
                  <c:v>38989</c:v>
                </c:pt>
                <c:pt idx="202">
                  <c:v>39021</c:v>
                </c:pt>
                <c:pt idx="203">
                  <c:v>39051</c:v>
                </c:pt>
                <c:pt idx="204">
                  <c:v>39080</c:v>
                </c:pt>
                <c:pt idx="205">
                  <c:v>39113</c:v>
                </c:pt>
                <c:pt idx="206">
                  <c:v>39141</c:v>
                </c:pt>
                <c:pt idx="207">
                  <c:v>39171</c:v>
                </c:pt>
                <c:pt idx="208">
                  <c:v>39202</c:v>
                </c:pt>
                <c:pt idx="209">
                  <c:v>39233</c:v>
                </c:pt>
                <c:pt idx="210">
                  <c:v>39262</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40235</c:v>
                </c:pt>
                <c:pt idx="243">
                  <c:v>40268</c:v>
                </c:pt>
                <c:pt idx="244">
                  <c:v>40298</c:v>
                </c:pt>
                <c:pt idx="245">
                  <c:v>40329</c:v>
                </c:pt>
                <c:pt idx="246">
                  <c:v>40359</c:v>
                </c:pt>
                <c:pt idx="247">
                  <c:v>40389</c:v>
                </c:pt>
                <c:pt idx="248">
                  <c:v>40421</c:v>
                </c:pt>
                <c:pt idx="249">
                  <c:v>40451</c:v>
                </c:pt>
                <c:pt idx="250">
                  <c:v>40480</c:v>
                </c:pt>
                <c:pt idx="251">
                  <c:v>40512</c:v>
                </c:pt>
                <c:pt idx="252">
                  <c:v>40543</c:v>
                </c:pt>
                <c:pt idx="253">
                  <c:v>40574</c:v>
                </c:pt>
                <c:pt idx="254">
                  <c:v>40602</c:v>
                </c:pt>
                <c:pt idx="255">
                  <c:v>40633</c:v>
                </c:pt>
                <c:pt idx="256">
                  <c:v>40662</c:v>
                </c:pt>
                <c:pt idx="257">
                  <c:v>40694</c:v>
                </c:pt>
                <c:pt idx="258">
                  <c:v>40724</c:v>
                </c:pt>
                <c:pt idx="259">
                  <c:v>40753</c:v>
                </c:pt>
                <c:pt idx="260">
                  <c:v>40786</c:v>
                </c:pt>
                <c:pt idx="261">
                  <c:v>40816</c:v>
                </c:pt>
                <c:pt idx="262">
                  <c:v>40847</c:v>
                </c:pt>
                <c:pt idx="263">
                  <c:v>40877</c:v>
                </c:pt>
                <c:pt idx="264">
                  <c:v>40907</c:v>
                </c:pt>
                <c:pt idx="265">
                  <c:v>40939</c:v>
                </c:pt>
                <c:pt idx="266">
                  <c:v>40968</c:v>
                </c:pt>
                <c:pt idx="267">
                  <c:v>40998</c:v>
                </c:pt>
                <c:pt idx="268">
                  <c:v>41029</c:v>
                </c:pt>
                <c:pt idx="269">
                  <c:v>41060</c:v>
                </c:pt>
                <c:pt idx="270">
                  <c:v>41089</c:v>
                </c:pt>
                <c:pt idx="271">
                  <c:v>41121</c:v>
                </c:pt>
                <c:pt idx="272">
                  <c:v>41152</c:v>
                </c:pt>
                <c:pt idx="273">
                  <c:v>41180</c:v>
                </c:pt>
                <c:pt idx="274">
                  <c:v>41213</c:v>
                </c:pt>
                <c:pt idx="275">
                  <c:v>41243</c:v>
                </c:pt>
                <c:pt idx="276">
                  <c:v>41274</c:v>
                </c:pt>
                <c:pt idx="277">
                  <c:v>41305</c:v>
                </c:pt>
                <c:pt idx="278">
                  <c:v>41333</c:v>
                </c:pt>
                <c:pt idx="279">
                  <c:v>41362</c:v>
                </c:pt>
                <c:pt idx="280">
                  <c:v>41394</c:v>
                </c:pt>
                <c:pt idx="281">
                  <c:v>41425</c:v>
                </c:pt>
                <c:pt idx="282">
                  <c:v>41453</c:v>
                </c:pt>
                <c:pt idx="283">
                  <c:v>41486</c:v>
                </c:pt>
                <c:pt idx="284">
                  <c:v>41516</c:v>
                </c:pt>
                <c:pt idx="285">
                  <c:v>41547</c:v>
                </c:pt>
                <c:pt idx="286">
                  <c:v>41578</c:v>
                </c:pt>
                <c:pt idx="287">
                  <c:v>41607</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42034</c:v>
                </c:pt>
                <c:pt idx="302">
                  <c:v>42062</c:v>
                </c:pt>
                <c:pt idx="303">
                  <c:v>42094</c:v>
                </c:pt>
                <c:pt idx="304">
                  <c:v>42124</c:v>
                </c:pt>
                <c:pt idx="305">
                  <c:v>42153</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43889</c:v>
                </c:pt>
                <c:pt idx="363">
                  <c:v>43921</c:v>
                </c:pt>
                <c:pt idx="364">
                  <c:v>43951</c:v>
                </c:pt>
                <c:pt idx="365">
                  <c:v>43980</c:v>
                </c:pt>
                <c:pt idx="366">
                  <c:v>44012</c:v>
                </c:pt>
              </c:numCache>
            </c:numRef>
          </c:cat>
          <c:val>
            <c:numRef>
              <c:f>NAV!$Y$32:$Y$398</c:f>
              <c:numCache>
                <c:formatCode>0.00%</c:formatCode>
                <c:ptCount val="367"/>
                <c:pt idx="0">
                  <c:v>-0.26435180812354453</c:v>
                </c:pt>
                <c:pt idx="1">
                  <c:v>-0.26435180812354453</c:v>
                </c:pt>
                <c:pt idx="2">
                  <c:v>-0.26435180812354453</c:v>
                </c:pt>
                <c:pt idx="3">
                  <c:v>-0.26435180812354453</c:v>
                </c:pt>
                <c:pt idx="4">
                  <c:v>-0.26435180812354453</c:v>
                </c:pt>
                <c:pt idx="5">
                  <c:v>-0.26435180812354453</c:v>
                </c:pt>
                <c:pt idx="6">
                  <c:v>-0.26435180812354453</c:v>
                </c:pt>
                <c:pt idx="7">
                  <c:v>-0.26435180812354453</c:v>
                </c:pt>
                <c:pt idx="8">
                  <c:v>-0.26435180812354453</c:v>
                </c:pt>
                <c:pt idx="9">
                  <c:v>-0.26435180812354453</c:v>
                </c:pt>
                <c:pt idx="10">
                  <c:v>-0.26435180812354453</c:v>
                </c:pt>
                <c:pt idx="11">
                  <c:v>-0.26435180812354453</c:v>
                </c:pt>
                <c:pt idx="12">
                  <c:v>-0.26435180812354453</c:v>
                </c:pt>
                <c:pt idx="13">
                  <c:v>-0.26435180812354453</c:v>
                </c:pt>
                <c:pt idx="14">
                  <c:v>-0.26435180812354453</c:v>
                </c:pt>
                <c:pt idx="15">
                  <c:v>-0.26435180812354453</c:v>
                </c:pt>
                <c:pt idx="16">
                  <c:v>-0.26435180812354453</c:v>
                </c:pt>
                <c:pt idx="17">
                  <c:v>-0.26435180812354453</c:v>
                </c:pt>
                <c:pt idx="18">
                  <c:v>-0.26435180812354453</c:v>
                </c:pt>
                <c:pt idx="19">
                  <c:v>-0.26435180812354453</c:v>
                </c:pt>
                <c:pt idx="20">
                  <c:v>-0.26435180812354453</c:v>
                </c:pt>
                <c:pt idx="21">
                  <c:v>-0.26435180812354453</c:v>
                </c:pt>
                <c:pt idx="22">
                  <c:v>-0.26435180812354453</c:v>
                </c:pt>
                <c:pt idx="23">
                  <c:v>-0.26435180812354453</c:v>
                </c:pt>
                <c:pt idx="24">
                  <c:v>-0.26435180812354453</c:v>
                </c:pt>
                <c:pt idx="25">
                  <c:v>-0.26435180812354453</c:v>
                </c:pt>
                <c:pt idx="26">
                  <c:v>-0.26435180812354453</c:v>
                </c:pt>
                <c:pt idx="27">
                  <c:v>-0.26435180812354453</c:v>
                </c:pt>
                <c:pt idx="28">
                  <c:v>-0.26435180812354453</c:v>
                </c:pt>
                <c:pt idx="29">
                  <c:v>-0.26435180812354453</c:v>
                </c:pt>
                <c:pt idx="30">
                  <c:v>-0.26435180812354453</c:v>
                </c:pt>
                <c:pt idx="31">
                  <c:v>-0.26435180812354453</c:v>
                </c:pt>
                <c:pt idx="32">
                  <c:v>-0.26435180812354453</c:v>
                </c:pt>
                <c:pt idx="33">
                  <c:v>-0.26435180812354453</c:v>
                </c:pt>
                <c:pt idx="34">
                  <c:v>-0.26435180812354453</c:v>
                </c:pt>
                <c:pt idx="35">
                  <c:v>-0.26435180812354453</c:v>
                </c:pt>
                <c:pt idx="36">
                  <c:v>-0.26435180812354453</c:v>
                </c:pt>
                <c:pt idx="37">
                  <c:v>-0.26435180812354453</c:v>
                </c:pt>
                <c:pt idx="38">
                  <c:v>-0.26435180812354453</c:v>
                </c:pt>
                <c:pt idx="39">
                  <c:v>-0.26435180812354453</c:v>
                </c:pt>
                <c:pt idx="40">
                  <c:v>-0.26435180812354453</c:v>
                </c:pt>
                <c:pt idx="41">
                  <c:v>-0.26435180812354453</c:v>
                </c:pt>
                <c:pt idx="42">
                  <c:v>-0.26435180812354453</c:v>
                </c:pt>
                <c:pt idx="43">
                  <c:v>-0.26435180812354453</c:v>
                </c:pt>
                <c:pt idx="44">
                  <c:v>-0.26435180812354453</c:v>
                </c:pt>
                <c:pt idx="45">
                  <c:v>-0.26435180812354453</c:v>
                </c:pt>
                <c:pt idx="46">
                  <c:v>-0.26435180812354453</c:v>
                </c:pt>
                <c:pt idx="47">
                  <c:v>-0.26435180812354453</c:v>
                </c:pt>
                <c:pt idx="48">
                  <c:v>-0.26435180812354453</c:v>
                </c:pt>
                <c:pt idx="49">
                  <c:v>-0.26435180812354453</c:v>
                </c:pt>
                <c:pt idx="50">
                  <c:v>-0.26435180812354453</c:v>
                </c:pt>
                <c:pt idx="51">
                  <c:v>-0.26435180812354453</c:v>
                </c:pt>
                <c:pt idx="52">
                  <c:v>-0.26435180812354453</c:v>
                </c:pt>
                <c:pt idx="53">
                  <c:v>-0.26435180812354453</c:v>
                </c:pt>
                <c:pt idx="54">
                  <c:v>-0.26435180812354453</c:v>
                </c:pt>
                <c:pt idx="55">
                  <c:v>-0.26435180812354453</c:v>
                </c:pt>
                <c:pt idx="56">
                  <c:v>-0.26435180812354453</c:v>
                </c:pt>
                <c:pt idx="57">
                  <c:v>-0.26435180812354453</c:v>
                </c:pt>
                <c:pt idx="58">
                  <c:v>-0.26435180812354453</c:v>
                </c:pt>
                <c:pt idx="59">
                  <c:v>-0.26435180812354453</c:v>
                </c:pt>
                <c:pt idx="60">
                  <c:v>-0.26435180812354453</c:v>
                </c:pt>
                <c:pt idx="61">
                  <c:v>-0.26435180812354453</c:v>
                </c:pt>
                <c:pt idx="62">
                  <c:v>-0.26435180812354453</c:v>
                </c:pt>
                <c:pt idx="63">
                  <c:v>-0.26435180812354453</c:v>
                </c:pt>
                <c:pt idx="64">
                  <c:v>-0.26435180812354453</c:v>
                </c:pt>
                <c:pt idx="65">
                  <c:v>-0.26435180812354453</c:v>
                </c:pt>
                <c:pt idx="66">
                  <c:v>-0.26435180812354453</c:v>
                </c:pt>
                <c:pt idx="67">
                  <c:v>-0.26435180812354453</c:v>
                </c:pt>
                <c:pt idx="68">
                  <c:v>-0.26435180812354453</c:v>
                </c:pt>
                <c:pt idx="69">
                  <c:v>-0.26435180812354453</c:v>
                </c:pt>
                <c:pt idx="70">
                  <c:v>-0.26435180812354453</c:v>
                </c:pt>
                <c:pt idx="71">
                  <c:v>-0.26435180812354453</c:v>
                </c:pt>
                <c:pt idx="72">
                  <c:v>-0.26435180812354453</c:v>
                </c:pt>
                <c:pt idx="73">
                  <c:v>-0.26435180812354453</c:v>
                </c:pt>
                <c:pt idx="74">
                  <c:v>-0.26435180812354453</c:v>
                </c:pt>
                <c:pt idx="75">
                  <c:v>-0.26435180812354453</c:v>
                </c:pt>
                <c:pt idx="76">
                  <c:v>-0.26435180812354453</c:v>
                </c:pt>
                <c:pt idx="77">
                  <c:v>-0.26435180812354453</c:v>
                </c:pt>
                <c:pt idx="78">
                  <c:v>-0.26435180812354453</c:v>
                </c:pt>
                <c:pt idx="79">
                  <c:v>-0.26435180812354453</c:v>
                </c:pt>
                <c:pt idx="80">
                  <c:v>-0.26435180812354453</c:v>
                </c:pt>
                <c:pt idx="81">
                  <c:v>-0.26435180812354453</c:v>
                </c:pt>
                <c:pt idx="82">
                  <c:v>-0.26435180812354453</c:v>
                </c:pt>
                <c:pt idx="83">
                  <c:v>-0.26435180812354453</c:v>
                </c:pt>
                <c:pt idx="84">
                  <c:v>-0.26435180812354453</c:v>
                </c:pt>
                <c:pt idx="85">
                  <c:v>-0.26435180812354453</c:v>
                </c:pt>
                <c:pt idx="86">
                  <c:v>-0.26435180812354453</c:v>
                </c:pt>
                <c:pt idx="87">
                  <c:v>-0.26435180812354453</c:v>
                </c:pt>
                <c:pt idx="88">
                  <c:v>-0.26435180812354453</c:v>
                </c:pt>
                <c:pt idx="89">
                  <c:v>-0.26435180812354453</c:v>
                </c:pt>
                <c:pt idx="90">
                  <c:v>-0.26435180812354453</c:v>
                </c:pt>
                <c:pt idx="91">
                  <c:v>-0.26435180812354453</c:v>
                </c:pt>
                <c:pt idx="92">
                  <c:v>-0.26435180812354453</c:v>
                </c:pt>
                <c:pt idx="93">
                  <c:v>-0.26435180812354453</c:v>
                </c:pt>
                <c:pt idx="94">
                  <c:v>-0.26435180812354453</c:v>
                </c:pt>
                <c:pt idx="95">
                  <c:v>-0.26435180812354453</c:v>
                </c:pt>
                <c:pt idx="96">
                  <c:v>-0.26435180812354453</c:v>
                </c:pt>
                <c:pt idx="97">
                  <c:v>-0.26435180812354453</c:v>
                </c:pt>
                <c:pt idx="98">
                  <c:v>-0.26435180812354453</c:v>
                </c:pt>
                <c:pt idx="99">
                  <c:v>-0.26435180812354453</c:v>
                </c:pt>
                <c:pt idx="100">
                  <c:v>-0.26435180812354453</c:v>
                </c:pt>
                <c:pt idx="101">
                  <c:v>-0.26435180812354453</c:v>
                </c:pt>
                <c:pt idx="102">
                  <c:v>-0.26435180812354453</c:v>
                </c:pt>
                <c:pt idx="103">
                  <c:v>-0.26435180812354453</c:v>
                </c:pt>
                <c:pt idx="104">
                  <c:v>-0.26435180812354453</c:v>
                </c:pt>
                <c:pt idx="105">
                  <c:v>-0.26435180812354453</c:v>
                </c:pt>
                <c:pt idx="106">
                  <c:v>-0.26435180812354453</c:v>
                </c:pt>
                <c:pt idx="107">
                  <c:v>-0.26435180812354453</c:v>
                </c:pt>
                <c:pt idx="108">
                  <c:v>-0.26435180812354453</c:v>
                </c:pt>
                <c:pt idx="109">
                  <c:v>-0.26435180812354453</c:v>
                </c:pt>
                <c:pt idx="110">
                  <c:v>-0.26435180812354453</c:v>
                </c:pt>
                <c:pt idx="111">
                  <c:v>-0.26435180812354453</c:v>
                </c:pt>
                <c:pt idx="112">
                  <c:v>-0.26435180812354453</c:v>
                </c:pt>
                <c:pt idx="113">
                  <c:v>-0.26435180812354453</c:v>
                </c:pt>
                <c:pt idx="114">
                  <c:v>-0.26435180812354453</c:v>
                </c:pt>
                <c:pt idx="115">
                  <c:v>-0.26435180812354453</c:v>
                </c:pt>
                <c:pt idx="116">
                  <c:v>-0.26435180812354453</c:v>
                </c:pt>
                <c:pt idx="117">
                  <c:v>-0.26435180812354453</c:v>
                </c:pt>
                <c:pt idx="118">
                  <c:v>-0.26435180812354453</c:v>
                </c:pt>
                <c:pt idx="119">
                  <c:v>-0.26435180812354453</c:v>
                </c:pt>
                <c:pt idx="120">
                  <c:v>-0.26435180812354453</c:v>
                </c:pt>
                <c:pt idx="121">
                  <c:v>-0.26435180812354453</c:v>
                </c:pt>
                <c:pt idx="122">
                  <c:v>-0.26435180812354453</c:v>
                </c:pt>
                <c:pt idx="123">
                  <c:v>-0.26435180812354453</c:v>
                </c:pt>
                <c:pt idx="124">
                  <c:v>-0.26435180812354453</c:v>
                </c:pt>
                <c:pt idx="125">
                  <c:v>-0.26435180812354453</c:v>
                </c:pt>
                <c:pt idx="126">
                  <c:v>-0.26435180812354453</c:v>
                </c:pt>
                <c:pt idx="127">
                  <c:v>-0.26435180812354453</c:v>
                </c:pt>
                <c:pt idx="128">
                  <c:v>-0.26435180812354453</c:v>
                </c:pt>
                <c:pt idx="129">
                  <c:v>-0.26435180812354453</c:v>
                </c:pt>
                <c:pt idx="130">
                  <c:v>-0.26435180812354453</c:v>
                </c:pt>
                <c:pt idx="131">
                  <c:v>-0.26435180812354453</c:v>
                </c:pt>
                <c:pt idx="132">
                  <c:v>-0.26435180812354453</c:v>
                </c:pt>
                <c:pt idx="133">
                  <c:v>-0.26435180812354453</c:v>
                </c:pt>
                <c:pt idx="134">
                  <c:v>-0.26435180812354453</c:v>
                </c:pt>
                <c:pt idx="135">
                  <c:v>-0.26435180812354453</c:v>
                </c:pt>
                <c:pt idx="136">
                  <c:v>-0.26435180812354453</c:v>
                </c:pt>
                <c:pt idx="137">
                  <c:v>-0.26435180812354453</c:v>
                </c:pt>
                <c:pt idx="138">
                  <c:v>-0.26435180812354453</c:v>
                </c:pt>
                <c:pt idx="139">
                  <c:v>-0.26435180812354453</c:v>
                </c:pt>
                <c:pt idx="140">
                  <c:v>-0.26435180812354453</c:v>
                </c:pt>
                <c:pt idx="141">
                  <c:v>-0.26435180812354453</c:v>
                </c:pt>
                <c:pt idx="142">
                  <c:v>-0.26435180812354453</c:v>
                </c:pt>
                <c:pt idx="143">
                  <c:v>-0.26435180812354453</c:v>
                </c:pt>
                <c:pt idx="144">
                  <c:v>-0.26435180812354453</c:v>
                </c:pt>
                <c:pt idx="145">
                  <c:v>-0.26435180812354453</c:v>
                </c:pt>
                <c:pt idx="146">
                  <c:v>-0.26435180812354453</c:v>
                </c:pt>
                <c:pt idx="147">
                  <c:v>-0.26435180812354453</c:v>
                </c:pt>
                <c:pt idx="148">
                  <c:v>-0.26435180812354453</c:v>
                </c:pt>
                <c:pt idx="149">
                  <c:v>-0.26435180812354453</c:v>
                </c:pt>
                <c:pt idx="150">
                  <c:v>-0.26435180812354453</c:v>
                </c:pt>
                <c:pt idx="151">
                  <c:v>-0.26435180812354453</c:v>
                </c:pt>
                <c:pt idx="152">
                  <c:v>-0.26435180812354453</c:v>
                </c:pt>
                <c:pt idx="153">
                  <c:v>-0.26435180812354453</c:v>
                </c:pt>
                <c:pt idx="154">
                  <c:v>-0.26435180812354453</c:v>
                </c:pt>
                <c:pt idx="155">
                  <c:v>-0.26435180812354453</c:v>
                </c:pt>
                <c:pt idx="156">
                  <c:v>-0.26435180812354453</c:v>
                </c:pt>
                <c:pt idx="157">
                  <c:v>-0.26435180812354453</c:v>
                </c:pt>
                <c:pt idx="158">
                  <c:v>-0.26435180812354453</c:v>
                </c:pt>
                <c:pt idx="159">
                  <c:v>-0.26435180812354453</c:v>
                </c:pt>
                <c:pt idx="160">
                  <c:v>-0.26435180812354453</c:v>
                </c:pt>
                <c:pt idx="161">
                  <c:v>-0.26435180812354453</c:v>
                </c:pt>
                <c:pt idx="162">
                  <c:v>-0.26435180812354453</c:v>
                </c:pt>
                <c:pt idx="163">
                  <c:v>-0.26435180812354453</c:v>
                </c:pt>
                <c:pt idx="164">
                  <c:v>-0.26435180812354453</c:v>
                </c:pt>
                <c:pt idx="165">
                  <c:v>-0.26435180812354453</c:v>
                </c:pt>
                <c:pt idx="166">
                  <c:v>-0.26435180812354453</c:v>
                </c:pt>
                <c:pt idx="167">
                  <c:v>-0.26435180812354453</c:v>
                </c:pt>
                <c:pt idx="168">
                  <c:v>-0.26435180812354453</c:v>
                </c:pt>
                <c:pt idx="169">
                  <c:v>-0.26435180812354453</c:v>
                </c:pt>
                <c:pt idx="170">
                  <c:v>-0.26435180812354453</c:v>
                </c:pt>
                <c:pt idx="171">
                  <c:v>-0.26435180812354453</c:v>
                </c:pt>
                <c:pt idx="172">
                  <c:v>-0.26435180812354453</c:v>
                </c:pt>
                <c:pt idx="173">
                  <c:v>-0.26435180812354453</c:v>
                </c:pt>
                <c:pt idx="174">
                  <c:v>-0.26435180812354453</c:v>
                </c:pt>
                <c:pt idx="175">
                  <c:v>-0.26435180812354453</c:v>
                </c:pt>
                <c:pt idx="176">
                  <c:v>-0.26435180812354453</c:v>
                </c:pt>
                <c:pt idx="177">
                  <c:v>-0.26435180812354453</c:v>
                </c:pt>
                <c:pt idx="178">
                  <c:v>-0.26435180812354453</c:v>
                </c:pt>
                <c:pt idx="179">
                  <c:v>-0.26435180812354453</c:v>
                </c:pt>
                <c:pt idx="180">
                  <c:v>-0.26435180812354453</c:v>
                </c:pt>
                <c:pt idx="181">
                  <c:v>-0.26435180812354453</c:v>
                </c:pt>
                <c:pt idx="182">
                  <c:v>-0.26435180812354453</c:v>
                </c:pt>
                <c:pt idx="183">
                  <c:v>-0.26435180812354453</c:v>
                </c:pt>
                <c:pt idx="184">
                  <c:v>-0.26435180812354453</c:v>
                </c:pt>
                <c:pt idx="185">
                  <c:v>-0.26435180812354453</c:v>
                </c:pt>
                <c:pt idx="186">
                  <c:v>-0.26435180812354453</c:v>
                </c:pt>
                <c:pt idx="187">
                  <c:v>-0.26435180812354453</c:v>
                </c:pt>
                <c:pt idx="188">
                  <c:v>-0.26435180812354453</c:v>
                </c:pt>
                <c:pt idx="189">
                  <c:v>-0.26435180812354453</c:v>
                </c:pt>
                <c:pt idx="190">
                  <c:v>-0.26435180812354453</c:v>
                </c:pt>
                <c:pt idx="191">
                  <c:v>-0.26435180812354453</c:v>
                </c:pt>
                <c:pt idx="192">
                  <c:v>-0.26435180812354453</c:v>
                </c:pt>
                <c:pt idx="193">
                  <c:v>-0.26435180812354453</c:v>
                </c:pt>
                <c:pt idx="194">
                  <c:v>-0.26435180812354453</c:v>
                </c:pt>
                <c:pt idx="195">
                  <c:v>-0.26435180812354453</c:v>
                </c:pt>
                <c:pt idx="196">
                  <c:v>-0.26435180812354453</c:v>
                </c:pt>
                <c:pt idx="197">
                  <c:v>-0.26435180812354453</c:v>
                </c:pt>
                <c:pt idx="198">
                  <c:v>-0.26435180812354453</c:v>
                </c:pt>
                <c:pt idx="199">
                  <c:v>-0.26435180812354453</c:v>
                </c:pt>
                <c:pt idx="200">
                  <c:v>-0.26435180812354453</c:v>
                </c:pt>
                <c:pt idx="201">
                  <c:v>-0.26435180812354453</c:v>
                </c:pt>
                <c:pt idx="202">
                  <c:v>-0.26435180812354453</c:v>
                </c:pt>
                <c:pt idx="203">
                  <c:v>-0.26435180812354453</c:v>
                </c:pt>
                <c:pt idx="204">
                  <c:v>-0.26435180812354453</c:v>
                </c:pt>
                <c:pt idx="205">
                  <c:v>-0.26435180812354453</c:v>
                </c:pt>
                <c:pt idx="206">
                  <c:v>-0.26435180812354453</c:v>
                </c:pt>
                <c:pt idx="207">
                  <c:v>-0.26435180812354453</c:v>
                </c:pt>
                <c:pt idx="208">
                  <c:v>-0.26435180812354453</c:v>
                </c:pt>
                <c:pt idx="209">
                  <c:v>-0.26435180812354453</c:v>
                </c:pt>
                <c:pt idx="210">
                  <c:v>-0.26435180812354453</c:v>
                </c:pt>
                <c:pt idx="211">
                  <c:v>-0.26435180812354453</c:v>
                </c:pt>
                <c:pt idx="212">
                  <c:v>-0.26435180812354453</c:v>
                </c:pt>
                <c:pt idx="213">
                  <c:v>-0.26435180812354453</c:v>
                </c:pt>
                <c:pt idx="214">
                  <c:v>-0.26435180812354453</c:v>
                </c:pt>
                <c:pt idx="215">
                  <c:v>-0.26435180812354453</c:v>
                </c:pt>
                <c:pt idx="216">
                  <c:v>-0.26435180812354453</c:v>
                </c:pt>
                <c:pt idx="217">
                  <c:v>-0.26435180812354453</c:v>
                </c:pt>
                <c:pt idx="218">
                  <c:v>-0.26435180812354453</c:v>
                </c:pt>
                <c:pt idx="219">
                  <c:v>-0.26435180812354453</c:v>
                </c:pt>
                <c:pt idx="220">
                  <c:v>-0.26435180812354453</c:v>
                </c:pt>
                <c:pt idx="221">
                  <c:v>-0.26435180812354453</c:v>
                </c:pt>
                <c:pt idx="222">
                  <c:v>-0.26435180812354453</c:v>
                </c:pt>
                <c:pt idx="223">
                  <c:v>-0.26435180812354453</c:v>
                </c:pt>
                <c:pt idx="224">
                  <c:v>-0.26435180812354453</c:v>
                </c:pt>
                <c:pt idx="225">
                  <c:v>-0.26435180812354453</c:v>
                </c:pt>
                <c:pt idx="226">
                  <c:v>-0.26435180812354453</c:v>
                </c:pt>
                <c:pt idx="227">
                  <c:v>-0.26435180812354453</c:v>
                </c:pt>
                <c:pt idx="228">
                  <c:v>-0.26435180812354453</c:v>
                </c:pt>
                <c:pt idx="229">
                  <c:v>-0.26435180812354453</c:v>
                </c:pt>
                <c:pt idx="230">
                  <c:v>-0.26435180812354453</c:v>
                </c:pt>
                <c:pt idx="231">
                  <c:v>-0.26435180812354453</c:v>
                </c:pt>
                <c:pt idx="232">
                  <c:v>-0.26435180812354453</c:v>
                </c:pt>
                <c:pt idx="233">
                  <c:v>-0.26435180812354453</c:v>
                </c:pt>
                <c:pt idx="234">
                  <c:v>-0.26435180812354453</c:v>
                </c:pt>
                <c:pt idx="235">
                  <c:v>-0.26435180812354453</c:v>
                </c:pt>
                <c:pt idx="236">
                  <c:v>-0.26435180812354453</c:v>
                </c:pt>
                <c:pt idx="237">
                  <c:v>-0.26435180812354453</c:v>
                </c:pt>
                <c:pt idx="238">
                  <c:v>-0.26435180812354453</c:v>
                </c:pt>
                <c:pt idx="239">
                  <c:v>-0.26435180812354453</c:v>
                </c:pt>
                <c:pt idx="240">
                  <c:v>-0.26435180812354453</c:v>
                </c:pt>
                <c:pt idx="241">
                  <c:v>-0.26435180812354453</c:v>
                </c:pt>
                <c:pt idx="242">
                  <c:v>-0.26435180812354453</c:v>
                </c:pt>
                <c:pt idx="243">
                  <c:v>-0.26435180812354453</c:v>
                </c:pt>
                <c:pt idx="244">
                  <c:v>-0.26435180812354453</c:v>
                </c:pt>
                <c:pt idx="245">
                  <c:v>-0.26435180812354453</c:v>
                </c:pt>
                <c:pt idx="246">
                  <c:v>-0.26435180812354453</c:v>
                </c:pt>
                <c:pt idx="247">
                  <c:v>-0.26435180812354453</c:v>
                </c:pt>
                <c:pt idx="248">
                  <c:v>-0.26435180812354453</c:v>
                </c:pt>
                <c:pt idx="249">
                  <c:v>-0.26435180812354453</c:v>
                </c:pt>
                <c:pt idx="250">
                  <c:v>-0.26435180812354453</c:v>
                </c:pt>
                <c:pt idx="251">
                  <c:v>-0.26435180812354453</c:v>
                </c:pt>
                <c:pt idx="252">
                  <c:v>-0.26435180812354453</c:v>
                </c:pt>
                <c:pt idx="253">
                  <c:v>-0.26435180812354453</c:v>
                </c:pt>
                <c:pt idx="254">
                  <c:v>-0.26435180812354453</c:v>
                </c:pt>
                <c:pt idx="255">
                  <c:v>-0.26435180812354453</c:v>
                </c:pt>
                <c:pt idx="256">
                  <c:v>-0.26435180812354453</c:v>
                </c:pt>
                <c:pt idx="257">
                  <c:v>-0.26435180812354453</c:v>
                </c:pt>
                <c:pt idx="258">
                  <c:v>-0.26435180812354453</c:v>
                </c:pt>
                <c:pt idx="259">
                  <c:v>-0.26435180812354453</c:v>
                </c:pt>
                <c:pt idx="260">
                  <c:v>-0.26435180812354453</c:v>
                </c:pt>
                <c:pt idx="261">
                  <c:v>-0.26435180812354453</c:v>
                </c:pt>
                <c:pt idx="262">
                  <c:v>-0.26435180812354453</c:v>
                </c:pt>
                <c:pt idx="263">
                  <c:v>-0.26435180812354453</c:v>
                </c:pt>
                <c:pt idx="264">
                  <c:v>-0.26435180812354453</c:v>
                </c:pt>
                <c:pt idx="265">
                  <c:v>-0.26435180812354453</c:v>
                </c:pt>
                <c:pt idx="266">
                  <c:v>-0.26435180812354453</c:v>
                </c:pt>
                <c:pt idx="267">
                  <c:v>-0.26435180812354453</c:v>
                </c:pt>
                <c:pt idx="268">
                  <c:v>-0.26435180812354453</c:v>
                </c:pt>
                <c:pt idx="269">
                  <c:v>-0.26435180812354453</c:v>
                </c:pt>
                <c:pt idx="270">
                  <c:v>-0.26435180812354453</c:v>
                </c:pt>
                <c:pt idx="271">
                  <c:v>-0.26435180812354453</c:v>
                </c:pt>
                <c:pt idx="272">
                  <c:v>-0.26435180812354453</c:v>
                </c:pt>
                <c:pt idx="273">
                  <c:v>-0.26435180812354453</c:v>
                </c:pt>
                <c:pt idx="274">
                  <c:v>-0.26435180812354453</c:v>
                </c:pt>
                <c:pt idx="275">
                  <c:v>-0.26435180812354453</c:v>
                </c:pt>
                <c:pt idx="276">
                  <c:v>-0.26435180812354453</c:v>
                </c:pt>
                <c:pt idx="277">
                  <c:v>-0.26435180812354453</c:v>
                </c:pt>
                <c:pt idx="278">
                  <c:v>-0.26435180812354453</c:v>
                </c:pt>
                <c:pt idx="279">
                  <c:v>-0.26435180812354453</c:v>
                </c:pt>
                <c:pt idx="280">
                  <c:v>-0.26435180812354453</c:v>
                </c:pt>
                <c:pt idx="281">
                  <c:v>-0.26435180812354453</c:v>
                </c:pt>
                <c:pt idx="282">
                  <c:v>-0.26435180812354453</c:v>
                </c:pt>
                <c:pt idx="283">
                  <c:v>-0.26435180812354453</c:v>
                </c:pt>
                <c:pt idx="284">
                  <c:v>-0.26435180812354453</c:v>
                </c:pt>
                <c:pt idx="285">
                  <c:v>-0.26435180812354453</c:v>
                </c:pt>
                <c:pt idx="286">
                  <c:v>-0.26435180812354453</c:v>
                </c:pt>
                <c:pt idx="287">
                  <c:v>-0.26435180812354453</c:v>
                </c:pt>
                <c:pt idx="288">
                  <c:v>-0.26435180812354453</c:v>
                </c:pt>
                <c:pt idx="289">
                  <c:v>-0.26435180812354453</c:v>
                </c:pt>
                <c:pt idx="290">
                  <c:v>-0.26435180812354453</c:v>
                </c:pt>
                <c:pt idx="291">
                  <c:v>-0.26435180812354453</c:v>
                </c:pt>
                <c:pt idx="292">
                  <c:v>-0.26435180812354453</c:v>
                </c:pt>
                <c:pt idx="293">
                  <c:v>-0.26435180812354453</c:v>
                </c:pt>
                <c:pt idx="294">
                  <c:v>-0.26435180812354453</c:v>
                </c:pt>
                <c:pt idx="295">
                  <c:v>-0.26435180812354453</c:v>
                </c:pt>
                <c:pt idx="296">
                  <c:v>-0.26435180812354453</c:v>
                </c:pt>
                <c:pt idx="297">
                  <c:v>-0.26435180812354453</c:v>
                </c:pt>
                <c:pt idx="298">
                  <c:v>-0.26435180812354453</c:v>
                </c:pt>
                <c:pt idx="299">
                  <c:v>-0.26435180812354453</c:v>
                </c:pt>
                <c:pt idx="300">
                  <c:v>-0.26435180812354453</c:v>
                </c:pt>
                <c:pt idx="301">
                  <c:v>-0.26435180812354453</c:v>
                </c:pt>
                <c:pt idx="302">
                  <c:v>-0.26435180812354453</c:v>
                </c:pt>
                <c:pt idx="303">
                  <c:v>-0.26435180812354453</c:v>
                </c:pt>
                <c:pt idx="304">
                  <c:v>-0.26435180812354453</c:v>
                </c:pt>
                <c:pt idx="305">
                  <c:v>-0.26435180812354453</c:v>
                </c:pt>
                <c:pt idx="306">
                  <c:v>-0.26435180812354453</c:v>
                </c:pt>
                <c:pt idx="307">
                  <c:v>-0.26435180812354453</c:v>
                </c:pt>
                <c:pt idx="308">
                  <c:v>-0.26435180812354453</c:v>
                </c:pt>
                <c:pt idx="309">
                  <c:v>-0.26435180812354453</c:v>
                </c:pt>
                <c:pt idx="310">
                  <c:v>-0.26435180812354453</c:v>
                </c:pt>
                <c:pt idx="311">
                  <c:v>-0.26435180812354453</c:v>
                </c:pt>
                <c:pt idx="312">
                  <c:v>-0.26435180812354453</c:v>
                </c:pt>
                <c:pt idx="313">
                  <c:v>-0.26435180812354453</c:v>
                </c:pt>
                <c:pt idx="314">
                  <c:v>-0.26435180812354453</c:v>
                </c:pt>
                <c:pt idx="315">
                  <c:v>-0.26435180812354453</c:v>
                </c:pt>
                <c:pt idx="316">
                  <c:v>-0.26435180812354453</c:v>
                </c:pt>
                <c:pt idx="317">
                  <c:v>-0.26435180812354453</c:v>
                </c:pt>
                <c:pt idx="318">
                  <c:v>-0.26435180812354453</c:v>
                </c:pt>
                <c:pt idx="319">
                  <c:v>-0.26435180812354453</c:v>
                </c:pt>
                <c:pt idx="320">
                  <c:v>-0.26435180812354453</c:v>
                </c:pt>
                <c:pt idx="321">
                  <c:v>-0.26435180812354453</c:v>
                </c:pt>
                <c:pt idx="322">
                  <c:v>-0.26435180812354453</c:v>
                </c:pt>
                <c:pt idx="323">
                  <c:v>-0.26435180812354453</c:v>
                </c:pt>
                <c:pt idx="324">
                  <c:v>-0.26435180812354453</c:v>
                </c:pt>
                <c:pt idx="325">
                  <c:v>-0.26435180812354453</c:v>
                </c:pt>
                <c:pt idx="326">
                  <c:v>-0.26435180812354453</c:v>
                </c:pt>
                <c:pt idx="327">
                  <c:v>-0.26435180812354453</c:v>
                </c:pt>
                <c:pt idx="328">
                  <c:v>-0.26435180812354453</c:v>
                </c:pt>
                <c:pt idx="329">
                  <c:v>-0.26435180812354453</c:v>
                </c:pt>
                <c:pt idx="330">
                  <c:v>-0.26435180812354453</c:v>
                </c:pt>
                <c:pt idx="331">
                  <c:v>-0.26435180812354453</c:v>
                </c:pt>
                <c:pt idx="332">
                  <c:v>-0.26435180812354453</c:v>
                </c:pt>
                <c:pt idx="333">
                  <c:v>-0.26435180812354453</c:v>
                </c:pt>
                <c:pt idx="334">
                  <c:v>-0.26435180812354453</c:v>
                </c:pt>
                <c:pt idx="335">
                  <c:v>-0.26435180812354453</c:v>
                </c:pt>
                <c:pt idx="336">
                  <c:v>-0.26435180812354453</c:v>
                </c:pt>
                <c:pt idx="337">
                  <c:v>-0.26435180812354453</c:v>
                </c:pt>
                <c:pt idx="338">
                  <c:v>-0.26435180812354453</c:v>
                </c:pt>
                <c:pt idx="339">
                  <c:v>-0.26435180812354453</c:v>
                </c:pt>
                <c:pt idx="340">
                  <c:v>-0.26435180812354453</c:v>
                </c:pt>
                <c:pt idx="341">
                  <c:v>-0.26435180812354453</c:v>
                </c:pt>
                <c:pt idx="342">
                  <c:v>-0.26435180812354453</c:v>
                </c:pt>
                <c:pt idx="343">
                  <c:v>-0.26435180812354453</c:v>
                </c:pt>
                <c:pt idx="344">
                  <c:v>-0.26435180812354453</c:v>
                </c:pt>
                <c:pt idx="345">
                  <c:v>-0.26435180812354453</c:v>
                </c:pt>
                <c:pt idx="346">
                  <c:v>-0.26435180812354453</c:v>
                </c:pt>
                <c:pt idx="347">
                  <c:v>-0.26435180812354453</c:v>
                </c:pt>
                <c:pt idx="348">
                  <c:v>-0.26435180812354453</c:v>
                </c:pt>
                <c:pt idx="349">
                  <c:v>-0.26435180812354453</c:v>
                </c:pt>
                <c:pt idx="350">
                  <c:v>-0.26435180812354453</c:v>
                </c:pt>
                <c:pt idx="351">
                  <c:v>-0.26435180812354453</c:v>
                </c:pt>
                <c:pt idx="352">
                  <c:v>-0.26435180812354453</c:v>
                </c:pt>
                <c:pt idx="353">
                  <c:v>-0.26435180812354453</c:v>
                </c:pt>
                <c:pt idx="354">
                  <c:v>-0.26435180812354453</c:v>
                </c:pt>
                <c:pt idx="355">
                  <c:v>-0.26435180812354453</c:v>
                </c:pt>
                <c:pt idx="356">
                  <c:v>-0.26435180812354453</c:v>
                </c:pt>
                <c:pt idx="357">
                  <c:v>-0.26435180812354453</c:v>
                </c:pt>
                <c:pt idx="358">
                  <c:v>-0.26435180812354453</c:v>
                </c:pt>
                <c:pt idx="359">
                  <c:v>-0.26435180812354453</c:v>
                </c:pt>
                <c:pt idx="360">
                  <c:v>-0.26435180812354453</c:v>
                </c:pt>
                <c:pt idx="361">
                  <c:v>-0.26435180812354453</c:v>
                </c:pt>
                <c:pt idx="362">
                  <c:v>-0.26435180812354453</c:v>
                </c:pt>
                <c:pt idx="363">
                  <c:v>-0.26435180812354453</c:v>
                </c:pt>
                <c:pt idx="364">
                  <c:v>-0.26435180812354453</c:v>
                </c:pt>
                <c:pt idx="365">
                  <c:v>-0.26435180812354453</c:v>
                </c:pt>
                <c:pt idx="366">
                  <c:v>-0.26435180812354453</c:v>
                </c:pt>
              </c:numCache>
            </c:numRef>
          </c:val>
          <c:smooth val="0"/>
          <c:extLst>
            <c:ext xmlns:c16="http://schemas.microsoft.com/office/drawing/2014/chart" uri="{C3380CC4-5D6E-409C-BE32-E72D297353CC}">
              <c16:uniqueId val="{0000000E-7C10-4722-80D7-0E230B90690C}"/>
            </c:ext>
          </c:extLst>
        </c:ser>
        <c:dLbls>
          <c:showLegendKey val="0"/>
          <c:showVal val="0"/>
          <c:showCatName val="0"/>
          <c:showSerName val="0"/>
          <c:showPercent val="0"/>
          <c:showBubbleSize val="0"/>
        </c:dLbls>
        <c:smooth val="0"/>
        <c:axId val="236919040"/>
        <c:axId val="166261504"/>
      </c:lineChart>
      <c:dateAx>
        <c:axId val="236919040"/>
        <c:scaling>
          <c:orientation val="minMax"/>
          <c:max val="44012"/>
          <c:min val="32689"/>
        </c:scaling>
        <c:delete val="0"/>
        <c:axPos val="b"/>
        <c:numFmt formatCode="[$-409]mmm\-yy;@" sourceLinked="0"/>
        <c:majorTickMark val="out"/>
        <c:minorTickMark val="out"/>
        <c:tickLblPos val="low"/>
        <c:txPr>
          <a:bodyPr/>
          <a:lstStyle/>
          <a:p>
            <a:pPr>
              <a:defRPr>
                <a:solidFill>
                  <a:srgbClr val="12497F"/>
                </a:solidFill>
              </a:defRPr>
            </a:pPr>
            <a:endParaRPr lang="en-BE"/>
          </a:p>
        </c:txPr>
        <c:crossAx val="166261504"/>
        <c:crosses val="autoZero"/>
        <c:auto val="1"/>
        <c:lblOffset val="100"/>
        <c:baseTimeUnit val="days"/>
        <c:majorUnit val="1"/>
        <c:majorTimeUnit val="years"/>
        <c:minorUnit val="1"/>
        <c:minorTimeUnit val="years"/>
      </c:dateAx>
      <c:valAx>
        <c:axId val="166261504"/>
        <c:scaling>
          <c:orientation val="minMax"/>
          <c:min val="-0.5"/>
        </c:scaling>
        <c:delete val="0"/>
        <c:axPos val="l"/>
        <c:majorGridlines/>
        <c:numFmt formatCode="0%" sourceLinked="0"/>
        <c:majorTickMark val="none"/>
        <c:minorTickMark val="none"/>
        <c:tickLblPos val="nextTo"/>
        <c:spPr>
          <a:ln w="9525">
            <a:noFill/>
          </a:ln>
        </c:spPr>
        <c:crossAx val="236919040"/>
        <c:crosses val="autoZero"/>
        <c:crossBetween val="between"/>
      </c:valAx>
    </c:plotArea>
    <c:legend>
      <c:legendPos val="b"/>
      <c:overlay val="0"/>
    </c:legend>
    <c:plotVisOnly val="1"/>
    <c:dispBlanksAs val="gap"/>
    <c:showDLblsOverMax val="0"/>
  </c:chart>
  <c:spPr>
    <a:solidFill>
      <a:sysClr val="window" lastClr="FFFFFF"/>
    </a:solidFill>
    <a:ln>
      <a:noFill/>
    </a:ln>
  </c:spPr>
  <c:txPr>
    <a:bodyPr/>
    <a:lstStyle/>
    <a:p>
      <a:pPr>
        <a:defRPr>
          <a:latin typeface="Overpass" panose="00000500000000000000"/>
          <a:cs typeface="Arial" pitchFamily="34" charset="0"/>
        </a:defRPr>
      </a:pPr>
      <a:endParaRPr lang="en-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31069544669781"/>
          <c:y val="7.4953898873412837E-3"/>
          <c:w val="0.71527962689649049"/>
          <c:h val="0.84818544105922056"/>
        </c:manualLayout>
      </c:layout>
      <c:barChart>
        <c:barDir val="bar"/>
        <c:grouping val="clustered"/>
        <c:varyColors val="0"/>
        <c:ser>
          <c:idx val="0"/>
          <c:order val="0"/>
          <c:tx>
            <c:v>Current Discount/Premium</c:v>
          </c:tx>
          <c:spPr>
            <a:solidFill>
              <a:schemeClr val="accent1"/>
            </a:solidFill>
            <a:ln>
              <a:noFill/>
            </a:ln>
            <a:effectLst/>
          </c:spPr>
          <c:invertIfNegative val="0"/>
          <c:dLbls>
            <c:dLbl>
              <c:idx val="0"/>
              <c:layout>
                <c:manualLayout>
                  <c:x val="-0.5613578193178051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43-465E-A1EC-C472CC68BD02}"/>
                </c:ext>
              </c:extLst>
            </c:dLbl>
            <c:dLbl>
              <c:idx val="1"/>
              <c:layout>
                <c:manualLayout>
                  <c:x val="-0.5954944434655095"/>
                  <c:y val="-5.70230638088073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43-465E-A1EC-C472CC68BD02}"/>
                </c:ext>
              </c:extLst>
            </c:dLbl>
            <c:dLbl>
              <c:idx val="2"/>
              <c:layout>
                <c:manualLayout>
                  <c:x val="-0.41722540624971999"/>
                  <c:y val="-2.8511531904405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43-465E-A1EC-C472CC68BD02}"/>
                </c:ext>
              </c:extLst>
            </c:dLbl>
            <c:dLbl>
              <c:idx val="3"/>
              <c:layout>
                <c:manualLayout>
                  <c:x val="-0.28447186789753626"/>
                  <c:y val="-1.14046127617617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43-465E-A1EC-C472CC68BD02}"/>
                </c:ext>
              </c:extLst>
            </c:dLbl>
            <c:dLbl>
              <c:idx val="4"/>
              <c:layout>
                <c:manualLayout>
                  <c:x val="-0.25792116022709966"/>
                  <c:y val="-1.42557659522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43-465E-A1EC-C472CC68BD02}"/>
                </c:ext>
              </c:extLst>
            </c:dLbl>
            <c:dLbl>
              <c:idx val="5"/>
              <c:layout>
                <c:manualLayout>
                  <c:x val="-0.41722540624971999"/>
                  <c:y val="-1.42557659522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43-465E-A1EC-C472CC68BD02}"/>
                </c:ext>
              </c:extLst>
            </c:dLbl>
            <c:dLbl>
              <c:idx val="6"/>
              <c:layout>
                <c:manualLayout>
                  <c:x val="-0.29205778437480401"/>
                  <c:y val="-1.71069191426425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43-465E-A1EC-C472CC68BD02}"/>
                </c:ext>
              </c:extLst>
            </c:dLbl>
            <c:dLbl>
              <c:idx val="7"/>
              <c:layout>
                <c:manualLayout>
                  <c:x val="-0.26930003494300109"/>
                  <c:y val="-8.55345957132126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43-465E-A1EC-C472CC68BD02}"/>
                </c:ext>
              </c:extLst>
            </c:dLbl>
            <c:dLbl>
              <c:idx val="8"/>
              <c:layout>
                <c:manualLayout>
                  <c:x val="-0.30343665909070533"/>
                  <c:y val="-5.70230638088089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43-465E-A1EC-C472CC68BD02}"/>
                </c:ext>
              </c:extLst>
            </c:dLbl>
            <c:dLbl>
              <c:idx val="9"/>
              <c:layout>
                <c:manualLayout>
                  <c:x val="-0.13275353835218379"/>
                  <c:y val="-2.85115319044042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43-465E-A1EC-C472CC68BD02}"/>
                </c:ext>
              </c:extLst>
            </c:dLbl>
            <c:dLbl>
              <c:idx val="10"/>
              <c:layout>
                <c:manualLayout>
                  <c:x val="-0.2313704525566629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43-465E-A1EC-C472CC68BD02}"/>
                </c:ext>
              </c:extLst>
            </c:dLbl>
            <c:spPr>
              <a:noFill/>
              <a:ln>
                <a:noFill/>
              </a:ln>
              <a:effectLst/>
            </c:spPr>
            <c:txPr>
              <a:bodyPr rot="0" spcFirstLastPara="1" vertOverflow="ellipsis" vert="horz" wrap="square" anchor="ctr" anchorCtr="1"/>
              <a:lstStyle/>
              <a:p>
                <a:pPr>
                  <a:defRPr sz="900" b="0" i="0" u="none" strike="noStrike" kern="1200" baseline="0">
                    <a:solidFill>
                      <a:srgbClr val="12497F"/>
                    </a:solidFill>
                    <a:latin typeface="Overpass" panose="00000500000000000000"/>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NAV!$B$30:$B$42</c:f>
              <c:strCache>
                <c:ptCount val="13"/>
                <c:pt idx="0">
                  <c:v>Italy</c:v>
                </c:pt>
                <c:pt idx="1">
                  <c:v>Netherlands</c:v>
                </c:pt>
                <c:pt idx="2">
                  <c:v>France</c:v>
                </c:pt>
                <c:pt idx="3">
                  <c:v>UK</c:v>
                </c:pt>
                <c:pt idx="4">
                  <c:v>Germany</c:v>
                </c:pt>
                <c:pt idx="5">
                  <c:v>Spain</c:v>
                </c:pt>
                <c:pt idx="6">
                  <c:v>Austria</c:v>
                </c:pt>
                <c:pt idx="7">
                  <c:v>Norway</c:v>
                </c:pt>
                <c:pt idx="8">
                  <c:v>Ireland</c:v>
                </c:pt>
                <c:pt idx="9">
                  <c:v>Finland</c:v>
                </c:pt>
                <c:pt idx="10">
                  <c:v>Sweden</c:v>
                </c:pt>
                <c:pt idx="11">
                  <c:v>Switzerland</c:v>
                </c:pt>
                <c:pt idx="12">
                  <c:v>Belgium</c:v>
                </c:pt>
              </c:strCache>
            </c:strRef>
          </c:cat>
          <c:val>
            <c:numRef>
              <c:f>NAV!$C$30:$C$42</c:f>
              <c:numCache>
                <c:formatCode>0.0%</c:formatCode>
                <c:ptCount val="13"/>
                <c:pt idx="0">
                  <c:v>-0.69254385964912291</c:v>
                </c:pt>
                <c:pt idx="1">
                  <c:v>-0.74637093590520398</c:v>
                </c:pt>
                <c:pt idx="2">
                  <c:v>-0.44868754245356646</c:v>
                </c:pt>
                <c:pt idx="3">
                  <c:v>-0.22846110065050043</c:v>
                </c:pt>
                <c:pt idx="4">
                  <c:v>-0.18378731119235675</c:v>
                </c:pt>
                <c:pt idx="5">
                  <c:v>-0.44756235419552776</c:v>
                </c:pt>
                <c:pt idx="6">
                  <c:v>-0.23641514293072363</c:v>
                </c:pt>
                <c:pt idx="7">
                  <c:v>-0.19738562091503264</c:v>
                </c:pt>
                <c:pt idx="8">
                  <c:v>-0.26039038953485827</c:v>
                </c:pt>
                <c:pt idx="9">
                  <c:v>-1.1624370524301791E-2</c:v>
                </c:pt>
                <c:pt idx="10">
                  <c:v>-0.13762299062209427</c:v>
                </c:pt>
                <c:pt idx="11">
                  <c:v>7.4556354378787631E-2</c:v>
                </c:pt>
                <c:pt idx="12">
                  <c:v>0.26238624728381843</c:v>
                </c:pt>
              </c:numCache>
            </c:numRef>
          </c:val>
          <c:extLst>
            <c:ext xmlns:c16="http://schemas.microsoft.com/office/drawing/2014/chart" uri="{C3380CC4-5D6E-409C-BE32-E72D297353CC}">
              <c16:uniqueId val="{00000000-0943-465E-A1EC-C472CC68BD02}"/>
            </c:ext>
          </c:extLst>
        </c:ser>
        <c:ser>
          <c:idx val="1"/>
          <c:order val="1"/>
          <c:tx>
            <c:v>5 yr Average</c:v>
          </c:tx>
          <c:spPr>
            <a:solidFill>
              <a:schemeClr val="accent2"/>
            </a:solidFill>
            <a:ln>
              <a:noFill/>
            </a:ln>
            <a:effectLst/>
          </c:spPr>
          <c:invertIfNegative val="0"/>
          <c:cat>
            <c:strRef>
              <c:f>NAV!$B$30:$B$42</c:f>
              <c:strCache>
                <c:ptCount val="13"/>
                <c:pt idx="0">
                  <c:v>Italy</c:v>
                </c:pt>
                <c:pt idx="1">
                  <c:v>Netherlands</c:v>
                </c:pt>
                <c:pt idx="2">
                  <c:v>France</c:v>
                </c:pt>
                <c:pt idx="3">
                  <c:v>UK</c:v>
                </c:pt>
                <c:pt idx="4">
                  <c:v>Germany</c:v>
                </c:pt>
                <c:pt idx="5">
                  <c:v>Spain</c:v>
                </c:pt>
                <c:pt idx="6">
                  <c:v>Austria</c:v>
                </c:pt>
                <c:pt idx="7">
                  <c:v>Norway</c:v>
                </c:pt>
                <c:pt idx="8">
                  <c:v>Ireland</c:v>
                </c:pt>
                <c:pt idx="9">
                  <c:v>Finland</c:v>
                </c:pt>
                <c:pt idx="10">
                  <c:v>Sweden</c:v>
                </c:pt>
                <c:pt idx="11">
                  <c:v>Switzerland</c:v>
                </c:pt>
                <c:pt idx="12">
                  <c:v>Belgium</c:v>
                </c:pt>
              </c:strCache>
            </c:strRef>
          </c:cat>
          <c:val>
            <c:numRef>
              <c:f>NAV!$H$30:$H$42</c:f>
              <c:numCache>
                <c:formatCode>0.0%</c:formatCode>
                <c:ptCount val="13"/>
                <c:pt idx="0">
                  <c:v>-0.35498381144588548</c:v>
                </c:pt>
                <c:pt idx="1">
                  <c:v>-0.12667119406046046</c:v>
                </c:pt>
                <c:pt idx="2">
                  <c:v>-0.1283238078885019</c:v>
                </c:pt>
                <c:pt idx="3">
                  <c:v>-0.16222034227916618</c:v>
                </c:pt>
                <c:pt idx="4">
                  <c:v>-4.3917163365248153E-2</c:v>
                </c:pt>
                <c:pt idx="5">
                  <c:v>-0.10059829270565974</c:v>
                </c:pt>
                <c:pt idx="6">
                  <c:v>-0.10479809027209977</c:v>
                </c:pt>
                <c:pt idx="7">
                  <c:v>-0.1448789870919642</c:v>
                </c:pt>
                <c:pt idx="8">
                  <c:v>-8.0541703379275909E-2</c:v>
                </c:pt>
                <c:pt idx="9">
                  <c:v>-0.18636605628077041</c:v>
                </c:pt>
                <c:pt idx="10">
                  <c:v>-1.8638257087473499E-2</c:v>
                </c:pt>
                <c:pt idx="11">
                  <c:v>6.5780628101766575E-2</c:v>
                </c:pt>
                <c:pt idx="12">
                  <c:v>0.27148621460662614</c:v>
                </c:pt>
              </c:numCache>
            </c:numRef>
          </c:val>
          <c:extLst>
            <c:ext xmlns:c16="http://schemas.microsoft.com/office/drawing/2014/chart" uri="{C3380CC4-5D6E-409C-BE32-E72D297353CC}">
              <c16:uniqueId val="{00000001-0943-465E-A1EC-C472CC68BD02}"/>
            </c:ext>
          </c:extLst>
        </c:ser>
        <c:dLbls>
          <c:showLegendKey val="0"/>
          <c:showVal val="0"/>
          <c:showCatName val="0"/>
          <c:showSerName val="0"/>
          <c:showPercent val="0"/>
          <c:showBubbleSize val="0"/>
        </c:dLbls>
        <c:gapWidth val="182"/>
        <c:axId val="234889984"/>
        <c:axId val="234891520"/>
      </c:barChart>
      <c:barChart>
        <c:barDir val="bar"/>
        <c:grouping val="clustered"/>
        <c:varyColors val="0"/>
        <c:ser>
          <c:idx val="2"/>
          <c:order val="2"/>
          <c:tx>
            <c:v>Current Europe Average</c:v>
          </c:tx>
          <c:spPr>
            <a:solidFill>
              <a:schemeClr val="accent3"/>
            </a:solidFill>
            <a:ln>
              <a:noFill/>
            </a:ln>
            <a:effectLst/>
          </c:spPr>
          <c:invertIfNegative val="0"/>
          <c:cat>
            <c:strRef>
              <c:f>NAV!$B$30:$B$42</c:f>
              <c:strCache>
                <c:ptCount val="13"/>
                <c:pt idx="0">
                  <c:v>Italy</c:v>
                </c:pt>
                <c:pt idx="1">
                  <c:v>Netherlands</c:v>
                </c:pt>
                <c:pt idx="2">
                  <c:v>France</c:v>
                </c:pt>
                <c:pt idx="3">
                  <c:v>UK</c:v>
                </c:pt>
                <c:pt idx="4">
                  <c:v>Germany</c:v>
                </c:pt>
                <c:pt idx="5">
                  <c:v>Spain</c:v>
                </c:pt>
                <c:pt idx="6">
                  <c:v>Austria</c:v>
                </c:pt>
                <c:pt idx="7">
                  <c:v>Norway</c:v>
                </c:pt>
                <c:pt idx="8">
                  <c:v>Ireland</c:v>
                </c:pt>
                <c:pt idx="9">
                  <c:v>Finland</c:v>
                </c:pt>
                <c:pt idx="10">
                  <c:v>Sweden</c:v>
                </c:pt>
                <c:pt idx="11">
                  <c:v>Switzerland</c:v>
                </c:pt>
                <c:pt idx="12">
                  <c:v>Belgium</c:v>
                </c:pt>
              </c:strCache>
            </c:strRef>
          </c:cat>
          <c:val>
            <c:numRef>
              <c:f>NAV!$L$30:$L$42</c:f>
              <c:numCache>
                <c:formatCode>0.0%</c:formatCode>
                <c:ptCount val="13"/>
                <c:pt idx="0">
                  <c:v>-0.26435180812354453</c:v>
                </c:pt>
                <c:pt idx="1">
                  <c:v>-0.26435180812354453</c:v>
                </c:pt>
                <c:pt idx="2">
                  <c:v>-0.26435180812354453</c:v>
                </c:pt>
                <c:pt idx="3">
                  <c:v>-0.26435180812354453</c:v>
                </c:pt>
                <c:pt idx="4">
                  <c:v>-0.26435180812354453</c:v>
                </c:pt>
                <c:pt idx="5">
                  <c:v>-0.26435180812354453</c:v>
                </c:pt>
                <c:pt idx="6">
                  <c:v>-0.26435180812354453</c:v>
                </c:pt>
                <c:pt idx="7">
                  <c:v>-0.26435180812354453</c:v>
                </c:pt>
                <c:pt idx="8">
                  <c:v>-0.26435180812354453</c:v>
                </c:pt>
                <c:pt idx="9">
                  <c:v>-0.26435180812354453</c:v>
                </c:pt>
                <c:pt idx="10">
                  <c:v>-0.26435180812354453</c:v>
                </c:pt>
                <c:pt idx="11">
                  <c:v>-0.26435180812354453</c:v>
                </c:pt>
                <c:pt idx="12">
                  <c:v>-0.26435180812354453</c:v>
                </c:pt>
              </c:numCache>
            </c:numRef>
          </c:val>
          <c:extLst>
            <c:ext xmlns:c16="http://schemas.microsoft.com/office/drawing/2014/chart" uri="{C3380CC4-5D6E-409C-BE32-E72D297353CC}">
              <c16:uniqueId val="{00000002-0943-465E-A1EC-C472CC68BD02}"/>
            </c:ext>
          </c:extLst>
        </c:ser>
        <c:dLbls>
          <c:showLegendKey val="0"/>
          <c:showVal val="0"/>
          <c:showCatName val="0"/>
          <c:showSerName val="0"/>
          <c:showPercent val="0"/>
          <c:showBubbleSize val="0"/>
        </c:dLbls>
        <c:gapWidth val="182"/>
        <c:axId val="234911232"/>
        <c:axId val="234909696"/>
      </c:barChart>
      <c:catAx>
        <c:axId val="2348899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2497F"/>
                </a:solidFill>
                <a:latin typeface="Overpass" panose="00000500000000000000"/>
                <a:ea typeface="+mn-ea"/>
                <a:cs typeface="+mn-cs"/>
              </a:defRPr>
            </a:pPr>
            <a:endParaRPr lang="en-BE"/>
          </a:p>
        </c:txPr>
        <c:crossAx val="234891520"/>
        <c:crosses val="autoZero"/>
        <c:auto val="1"/>
        <c:lblAlgn val="ctr"/>
        <c:lblOffset val="100"/>
        <c:noMultiLvlLbl val="0"/>
      </c:catAx>
      <c:valAx>
        <c:axId val="234891520"/>
        <c:scaling>
          <c:orientation val="minMax"/>
          <c:max val="0.4"/>
          <c:min val="-0.8"/>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2497F"/>
                </a:solidFill>
                <a:latin typeface="Overpass" panose="00000500000000000000"/>
                <a:ea typeface="+mn-ea"/>
                <a:cs typeface="+mn-cs"/>
              </a:defRPr>
            </a:pPr>
            <a:endParaRPr lang="en-BE"/>
          </a:p>
        </c:txPr>
        <c:crossAx val="234889984"/>
        <c:crosses val="autoZero"/>
        <c:crossBetween val="between"/>
        <c:majorUnit val="0.2"/>
      </c:valAx>
      <c:valAx>
        <c:axId val="234909696"/>
        <c:scaling>
          <c:orientation val="minMax"/>
          <c:max val="0.4"/>
          <c:min val="-0.60000000000000009"/>
        </c:scaling>
        <c:delete val="1"/>
        <c:axPos val="t"/>
        <c:numFmt formatCode="0.0%" sourceLinked="1"/>
        <c:majorTickMark val="out"/>
        <c:minorTickMark val="none"/>
        <c:tickLblPos val="nextTo"/>
        <c:crossAx val="234911232"/>
        <c:crosses val="max"/>
        <c:crossBetween val="between"/>
      </c:valAx>
      <c:catAx>
        <c:axId val="234911232"/>
        <c:scaling>
          <c:orientation val="minMax"/>
        </c:scaling>
        <c:delete val="1"/>
        <c:axPos val="l"/>
        <c:numFmt formatCode="General" sourceLinked="1"/>
        <c:majorTickMark val="out"/>
        <c:minorTickMark val="none"/>
        <c:tickLblPos val="nextTo"/>
        <c:crossAx val="234909696"/>
        <c:crosses val="autoZero"/>
        <c:auto val="1"/>
        <c:lblAlgn val="ctr"/>
        <c:lblOffset val="100"/>
        <c:noMultiLvlLbl val="0"/>
      </c:catAx>
      <c:spPr>
        <a:noFill/>
        <a:ln>
          <a:noFill/>
        </a:ln>
        <a:effectLst/>
      </c:spPr>
    </c:plotArea>
    <c:legend>
      <c:legendPos val="b"/>
      <c:layout>
        <c:manualLayout>
          <c:xMode val="edge"/>
          <c:yMode val="edge"/>
          <c:x val="0"/>
          <c:y val="0.94641851857004744"/>
          <c:w val="0.99519391369785071"/>
          <c:h val="4.0907074938842991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12497F"/>
              </a:solidFill>
              <a:latin typeface="Overpass" panose="00000500000000000000"/>
              <a:ea typeface="+mn-ea"/>
              <a:cs typeface="+mn-cs"/>
            </a:defRPr>
          </a:pPr>
          <a:endParaRPr lang="en-BE"/>
        </a:p>
      </c:txPr>
    </c:legend>
    <c:plotVisOnly val="1"/>
    <c:dispBlanksAs val="gap"/>
    <c:showDLblsOverMax val="0"/>
  </c:chart>
  <c:spPr>
    <a:noFill/>
    <a:ln>
      <a:noFill/>
    </a:ln>
    <a:effectLst/>
  </c:spPr>
  <c:txPr>
    <a:bodyPr/>
    <a:lstStyle/>
    <a:p>
      <a:pPr>
        <a:defRPr>
          <a:solidFill>
            <a:srgbClr val="12497F"/>
          </a:solidFill>
          <a:latin typeface="Overpass" panose="00000500000000000000"/>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EFDF8-2516-480E-8E78-F76377E9E6EF}" type="datetimeFigureOut">
              <a:rPr lang="en-GB" smtClean="0"/>
              <a:t>06/08/2020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E567-F28D-42BB-B65E-673EAC97B722}" type="slidenum">
              <a:rPr lang="en-GB" smtClean="0"/>
              <a:t>‹#›</a:t>
            </a:fld>
            <a:endParaRPr lang="en-GB"/>
          </a:p>
        </p:txBody>
      </p:sp>
    </p:spTree>
    <p:extLst>
      <p:ext uri="{BB962C8B-B14F-4D97-AF65-F5344CB8AC3E}">
        <p14:creationId xmlns:p14="http://schemas.microsoft.com/office/powerpoint/2010/main" val="278381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7F7622-3061-2E4C-8A24-709AF32BE552}" type="slidenum">
              <a:rPr lang="en-US" smtClean="0"/>
              <a:t>2</a:t>
            </a:fld>
            <a:endParaRPr lang="en-US"/>
          </a:p>
        </p:txBody>
      </p:sp>
    </p:spTree>
    <p:extLst>
      <p:ext uri="{BB962C8B-B14F-4D97-AF65-F5344CB8AC3E}">
        <p14:creationId xmlns:p14="http://schemas.microsoft.com/office/powerpoint/2010/main" val="29032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7F7622-3061-2E4C-8A24-709AF32BE552}" type="slidenum">
              <a:rPr lang="en-US" smtClean="0"/>
              <a:t>5</a:t>
            </a:fld>
            <a:endParaRPr lang="en-US"/>
          </a:p>
        </p:txBody>
      </p:sp>
    </p:spTree>
    <p:extLst>
      <p:ext uri="{BB962C8B-B14F-4D97-AF65-F5344CB8AC3E}">
        <p14:creationId xmlns:p14="http://schemas.microsoft.com/office/powerpoint/2010/main" val="121027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7F7622-3061-2E4C-8A24-709AF32BE552}" type="slidenum">
              <a:rPr lang="en-US" smtClean="0"/>
              <a:t>6</a:t>
            </a:fld>
            <a:endParaRPr lang="en-US"/>
          </a:p>
        </p:txBody>
      </p:sp>
    </p:spTree>
    <p:extLst>
      <p:ext uri="{BB962C8B-B14F-4D97-AF65-F5344CB8AC3E}">
        <p14:creationId xmlns:p14="http://schemas.microsoft.com/office/powerpoint/2010/main" val="175649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7F7622-3061-2E4C-8A24-709AF32BE552}" type="slidenum">
              <a:rPr lang="en-US" smtClean="0"/>
              <a:t>7</a:t>
            </a:fld>
            <a:endParaRPr lang="en-US"/>
          </a:p>
        </p:txBody>
      </p:sp>
    </p:spTree>
    <p:extLst>
      <p:ext uri="{BB962C8B-B14F-4D97-AF65-F5344CB8AC3E}">
        <p14:creationId xmlns:p14="http://schemas.microsoft.com/office/powerpoint/2010/main" val="350687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7F7622-3061-2E4C-8A24-709AF32BE552}" type="slidenum">
              <a:rPr lang="en-US" smtClean="0"/>
              <a:t>8</a:t>
            </a:fld>
            <a:endParaRPr lang="en-US"/>
          </a:p>
        </p:txBody>
      </p:sp>
    </p:spTree>
    <p:extLst>
      <p:ext uri="{BB962C8B-B14F-4D97-AF65-F5344CB8AC3E}">
        <p14:creationId xmlns:p14="http://schemas.microsoft.com/office/powerpoint/2010/main" val="50532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7F7622-3061-2E4C-8A24-709AF32BE552}" type="slidenum">
              <a:rPr lang="en-US" smtClean="0"/>
              <a:t>10</a:t>
            </a:fld>
            <a:endParaRPr lang="en-US"/>
          </a:p>
        </p:txBody>
      </p:sp>
    </p:spTree>
    <p:extLst>
      <p:ext uri="{BB962C8B-B14F-4D97-AF65-F5344CB8AC3E}">
        <p14:creationId xmlns:p14="http://schemas.microsoft.com/office/powerpoint/2010/main" val="124808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7F7622-3061-2E4C-8A24-709AF32BE552}" type="slidenum">
              <a:rPr lang="en-US" smtClean="0"/>
              <a:t>12</a:t>
            </a:fld>
            <a:endParaRPr lang="en-US"/>
          </a:p>
        </p:txBody>
      </p:sp>
    </p:spTree>
    <p:extLst>
      <p:ext uri="{BB962C8B-B14F-4D97-AF65-F5344CB8AC3E}">
        <p14:creationId xmlns:p14="http://schemas.microsoft.com/office/powerpoint/2010/main" val="27271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37F7622-3061-2E4C-8A24-709AF32BE552}" type="slidenum">
              <a:rPr lang="en-US" smtClean="0"/>
              <a:t>13</a:t>
            </a:fld>
            <a:endParaRPr lang="en-US"/>
          </a:p>
        </p:txBody>
      </p:sp>
    </p:spTree>
    <p:extLst>
      <p:ext uri="{BB962C8B-B14F-4D97-AF65-F5344CB8AC3E}">
        <p14:creationId xmlns:p14="http://schemas.microsoft.com/office/powerpoint/2010/main" val="313127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37F7622-3061-2E4C-8A24-709AF32BE552}" type="slidenum">
              <a:rPr lang="en-US" smtClean="0"/>
              <a:t>15</a:t>
            </a:fld>
            <a:endParaRPr lang="en-US"/>
          </a:p>
        </p:txBody>
      </p:sp>
    </p:spTree>
    <p:extLst>
      <p:ext uri="{BB962C8B-B14F-4D97-AF65-F5344CB8AC3E}">
        <p14:creationId xmlns:p14="http://schemas.microsoft.com/office/powerpoint/2010/main" val="80091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12497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942" b="2689"/>
          <a:stretch/>
        </p:blipFill>
        <p:spPr>
          <a:xfrm>
            <a:off x="0" y="0"/>
            <a:ext cx="12192000" cy="6858000"/>
          </a:xfrm>
          <a:prstGeom prst="rect">
            <a:avLst/>
          </a:prstGeom>
          <a:noFill/>
          <a:ln>
            <a:noFill/>
          </a:ln>
        </p:spPr>
      </p:pic>
    </p:spTree>
    <p:extLst>
      <p:ext uri="{BB962C8B-B14F-4D97-AF65-F5344CB8AC3E}">
        <p14:creationId xmlns:p14="http://schemas.microsoft.com/office/powerpoint/2010/main" val="363157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071" y="787958"/>
            <a:ext cx="3450208" cy="2618972"/>
          </a:xfrm>
        </p:spPr>
        <p:txBody>
          <a:bodyPr lIns="0" anchor="t">
            <a:noAutofit/>
          </a:bodyPr>
          <a:lstStyle>
            <a:lvl1pPr>
              <a:defRPr sz="4267"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4604771" y="787959"/>
            <a:ext cx="6457560" cy="4990557"/>
          </a:xfrm>
        </p:spPr>
        <p:txBody>
          <a:bodyPr lIns="0" tIns="46800">
            <a:noAutofit/>
          </a:bodyPr>
          <a:lstStyle>
            <a:lvl1pPr>
              <a:lnSpc>
                <a:spcPts val="3467"/>
              </a:lnSpc>
              <a:spcBef>
                <a:spcPts val="933"/>
              </a:spcBef>
              <a:defRPr sz="2667"/>
            </a:lvl1pPr>
            <a:lvl2pPr marL="719649" indent="-355591">
              <a:buSzPct val="100000"/>
              <a:buFont typeface="Arial" charset="0"/>
              <a:buChar char="•"/>
              <a:tabLst/>
              <a:defRPr sz="226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6" y="6183487"/>
            <a:ext cx="367501"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236331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lvl1pPr>
          </a:lstStyle>
          <a:p>
            <a:r>
              <a:rPr lang="en-US" dirty="0"/>
              <a:t>Click to edit Master title style</a:t>
            </a:r>
          </a:p>
        </p:txBody>
      </p:sp>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lvl1pPr>
            <a:lvl2pPr marL="719649" indent="-355591">
              <a:buSzPct val="100000"/>
              <a:buFont typeface="Arial" charset="0"/>
              <a:buChar char="•"/>
              <a:tabLst/>
              <a:defRPr sz="226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30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545" y="332705"/>
            <a:ext cx="10532499" cy="781288"/>
          </a:xfrm>
        </p:spPr>
        <p:txBody>
          <a:bodyPr anchor="t">
            <a:normAutofit/>
          </a:bodyPr>
          <a:lstStyle>
            <a:lvl1pPr>
              <a:defRPr sz="4267"/>
            </a:lvl1pPr>
          </a:lstStyle>
          <a:p>
            <a:r>
              <a:rPr lang="en-US" dirty="0"/>
              <a:t>Click to edit Master title style</a:t>
            </a:r>
          </a:p>
        </p:txBody>
      </p:sp>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218480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
        <p:nvSpPr>
          <p:cNvPr id="9" name="Title 1"/>
          <p:cNvSpPr>
            <a:spLocks noGrp="1"/>
          </p:cNvSpPr>
          <p:nvPr>
            <p:ph type="title" hasCustomPrompt="1"/>
          </p:nvPr>
        </p:nvSpPr>
        <p:spPr>
          <a:xfrm>
            <a:off x="785947" y="269411"/>
            <a:ext cx="10368323" cy="554855"/>
          </a:xfrm>
        </p:spPr>
        <p:txBody>
          <a:bodyPr>
            <a:noAutofit/>
          </a:bodyPr>
          <a:lstStyle>
            <a:lvl1pPr algn="ctr">
              <a:defRPr sz="2133" b="1" i="0" spc="800">
                <a:solidFill>
                  <a:schemeClr val="accent1"/>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323505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6" y="6183487"/>
            <a:ext cx="367501" cy="417061"/>
          </a:xfrm>
          <a:prstGeom prst="rect">
            <a:avLst/>
          </a:prstGeom>
        </p:spPr>
      </p:pic>
      <p:sp>
        <p:nvSpPr>
          <p:cNvPr id="6" name="TextBox 5"/>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7" name="Rectangle 6"/>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212738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48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1AA89-B30D-4528-A68B-8DC7F69B3833}"/>
              </a:ext>
            </a:extLst>
          </p:cNvPr>
          <p:cNvSpPr>
            <a:spLocks noGrp="1"/>
          </p:cNvSpPr>
          <p:nvPr>
            <p:ph type="dt" sz="half" idx="10"/>
          </p:nvPr>
        </p:nvSpPr>
        <p:spPr/>
        <p:txBody>
          <a:bodyPr/>
          <a:lstStyle/>
          <a:p>
            <a:fld id="{E7A0924A-AC40-40AC-B367-49C9294A44E2}" type="datetime1">
              <a:rPr lang="en-GB" smtClean="0"/>
              <a:t>06/08/2020</a:t>
            </a:fld>
            <a:endParaRPr lang="en-GB"/>
          </a:p>
        </p:txBody>
      </p:sp>
      <p:sp>
        <p:nvSpPr>
          <p:cNvPr id="3" name="Footer Placeholder 2">
            <a:extLst>
              <a:ext uri="{FF2B5EF4-FFF2-40B4-BE49-F238E27FC236}">
                <a16:creationId xmlns:a16="http://schemas.microsoft.com/office/drawing/2014/main" id="{D008F103-1ACB-4EA5-9894-D7B05AF4E9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975E87-D943-4314-8B5D-719D2B076B24}"/>
              </a:ext>
            </a:extLst>
          </p:cNvPr>
          <p:cNvSpPr>
            <a:spLocks noGrp="1"/>
          </p:cNvSpPr>
          <p:nvPr>
            <p:ph type="sldNum" sz="quarter" idx="12"/>
          </p:nvPr>
        </p:nvSpPr>
        <p:spPr/>
        <p:txBody>
          <a:bodyPr/>
          <a:lstStyle/>
          <a:p>
            <a:fld id="{AE645BB6-0583-4525-A6F0-C634338C13B6}" type="slidenum">
              <a:rPr lang="en-GB" smtClean="0"/>
              <a:t>‹#›</a:t>
            </a:fld>
            <a:endParaRPr lang="en-GB"/>
          </a:p>
        </p:txBody>
      </p:sp>
    </p:spTree>
    <p:extLst>
      <p:ext uri="{BB962C8B-B14F-4D97-AF65-F5344CB8AC3E}">
        <p14:creationId xmlns:p14="http://schemas.microsoft.com/office/powerpoint/2010/main" val="211628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12497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15476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5" name="Rectangle 14"/>
          <p:cNvSpPr/>
          <p:nvPr userDrawn="1"/>
        </p:nvSpPr>
        <p:spPr>
          <a:xfrm>
            <a:off x="1" y="-1"/>
            <a:ext cx="12192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960071" y="2425427"/>
            <a:ext cx="10087099" cy="1841467"/>
          </a:xfrm>
        </p:spPr>
        <p:txBody>
          <a:bodyPr>
            <a:normAutofit/>
          </a:bodyPr>
          <a:lstStyle>
            <a:lvl1pPr algn="ctr">
              <a:defRPr sz="48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48380" y="677833"/>
            <a:ext cx="2583493" cy="679221"/>
          </a:xfrm>
          <a:prstGeom prst="rect">
            <a:avLst/>
          </a:prstGeom>
        </p:spPr>
      </p:pic>
      <p:sp>
        <p:nvSpPr>
          <p:cNvPr id="7" name="Content Placeholder 6"/>
          <p:cNvSpPr>
            <a:spLocks noGrp="1"/>
          </p:cNvSpPr>
          <p:nvPr>
            <p:ph sz="quarter" idx="10" hasCustomPrompt="1"/>
          </p:nvPr>
        </p:nvSpPr>
        <p:spPr>
          <a:xfrm>
            <a:off x="1562561" y="4658436"/>
            <a:ext cx="9145195" cy="636656"/>
          </a:xfrm>
        </p:spPr>
        <p:txBody>
          <a:bodyPr anchor="ctr">
            <a:normAutofit/>
          </a:bodyPr>
          <a:lstStyle>
            <a:lvl1pPr algn="ctr">
              <a:defRPr sz="2000" b="1" i="0" spc="4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10" name="TextBox 9"/>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1" name="TextBox 10"/>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2" name="Rectangle 11"/>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304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71" y="1961075"/>
            <a:ext cx="10186855" cy="1459904"/>
          </a:xfrm>
        </p:spPr>
        <p:txBody>
          <a:bodyPr>
            <a:noAutofit/>
          </a:bodyPr>
          <a:lstStyle>
            <a:lvl1pPr algn="ctr">
              <a:defRPr lang="en-US" sz="4267" b="1" i="0" kern="1200" dirty="0">
                <a:solidFill>
                  <a:schemeClr val="bg1"/>
                </a:solidFill>
                <a:latin typeface="Overpass SemiBold" charset="0"/>
                <a:ea typeface="Overpass SemiBold" charset="0"/>
                <a:cs typeface="Overpass SemiBold" charset="0"/>
              </a:defRPr>
            </a:lvl1pPr>
          </a:lstStyle>
          <a:p>
            <a:pPr marL="0" lvl="0" indent="0" algn="l" defTabSz="914377" rtl="0" eaLnBrk="1" latinLnBrk="0" hangingPunct="1">
              <a:lnSpc>
                <a:spcPct val="100000"/>
              </a:lnSpc>
              <a:spcBef>
                <a:spcPts val="1067"/>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960071" y="4147932"/>
            <a:ext cx="10224763" cy="507253"/>
          </a:xfrm>
        </p:spPr>
        <p:txBody>
          <a:bodyPr anchor="ctr">
            <a:normAutofit/>
          </a:bodyPr>
          <a:lstStyle>
            <a:lvl1pPr>
              <a:defRPr sz="2133" b="1" i="0" spc="4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377" rtl="0" eaLnBrk="1" fontAlgn="auto" latinLnBrk="0" hangingPunct="1">
              <a:lnSpc>
                <a:spcPct val="100000"/>
              </a:lnSpc>
              <a:spcBef>
                <a:spcPts val="1067"/>
              </a:spcBef>
              <a:spcAft>
                <a:spcPts val="0"/>
              </a:spcAft>
              <a:buClrTx/>
              <a:buSzTx/>
              <a:buFont typeface="Arial" panose="020B0604020202020204" pitchFamily="34" charset="0"/>
              <a:buNone/>
              <a:tabLst/>
              <a:defRPr/>
            </a:pPr>
            <a:r>
              <a:rPr lang="en-US" dirty="0"/>
              <a:t>CLICK TO EDIT MASTER TITLE STYLE</a:t>
            </a:r>
          </a:p>
        </p:txBody>
      </p:sp>
      <p:sp>
        <p:nvSpPr>
          <p:cNvPr id="5"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7" name="TextBox 6"/>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0271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2942" b="2689"/>
          <a:stretch/>
        </p:blipFill>
        <p:spPr>
          <a:xfrm>
            <a:off x="0" y="0"/>
            <a:ext cx="12192000" cy="6858000"/>
          </a:xfrm>
          <a:prstGeom prst="rect">
            <a:avLst/>
          </a:prstGeom>
          <a:noFill/>
          <a:ln>
            <a:noFill/>
          </a:ln>
        </p:spPr>
      </p:pic>
      <p:sp>
        <p:nvSpPr>
          <p:cNvPr id="15" name="Rectangle 14"/>
          <p:cNvSpPr/>
          <p:nvPr userDrawn="1"/>
        </p:nvSpPr>
        <p:spPr>
          <a:xfrm>
            <a:off x="1" y="-1"/>
            <a:ext cx="12192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71" y="2425427"/>
            <a:ext cx="10087099" cy="1841467"/>
          </a:xfrm>
        </p:spPr>
        <p:txBody>
          <a:bodyPr>
            <a:normAutofit/>
          </a:bodyPr>
          <a:lstStyle>
            <a:lvl1pPr algn="ctr">
              <a:defRPr sz="48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8380" y="677833"/>
            <a:ext cx="2583493" cy="679221"/>
          </a:xfrm>
          <a:prstGeom prst="rect">
            <a:avLst/>
          </a:prstGeom>
        </p:spPr>
      </p:pic>
      <p:sp>
        <p:nvSpPr>
          <p:cNvPr id="7" name="Content Placeholder 6"/>
          <p:cNvSpPr>
            <a:spLocks noGrp="1"/>
          </p:cNvSpPr>
          <p:nvPr>
            <p:ph sz="quarter" idx="10" hasCustomPrompt="1"/>
          </p:nvPr>
        </p:nvSpPr>
        <p:spPr>
          <a:xfrm>
            <a:off x="1562561" y="4658436"/>
            <a:ext cx="9145195" cy="636656"/>
          </a:xfrm>
        </p:spPr>
        <p:txBody>
          <a:bodyPr anchor="ctr">
            <a:normAutofit/>
          </a:bodyPr>
          <a:lstStyle>
            <a:lvl1pPr algn="ctr">
              <a:defRPr sz="2000" b="1" i="0" spc="4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10" name="TextBox 9"/>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1" name="TextBox 10"/>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2" name="Rectangle 11"/>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1228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7979" y="452526"/>
            <a:ext cx="10186855" cy="554855"/>
          </a:xfrm>
        </p:spPr>
        <p:txBody>
          <a:bodyPr>
            <a:noAutofit/>
          </a:bodyPr>
          <a:lstStyle>
            <a:lvl1pPr>
              <a:defRPr sz="2133" b="1" i="0" spc="8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960071" y="1237958"/>
            <a:ext cx="10224763" cy="4445391"/>
          </a:xfrm>
        </p:spPr>
        <p:txBody>
          <a:bodyPr anchor="ctr">
            <a:normAutofit/>
          </a:bodyPr>
          <a:lstStyle>
            <a:lvl1pPr>
              <a:defRPr sz="4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7" name="TextBox 6"/>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4850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16" name="TextBox 15"/>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Content Placeholder 9"/>
          <p:cNvSpPr>
            <a:spLocks noGrp="1"/>
          </p:cNvSpPr>
          <p:nvPr>
            <p:ph sz="quarter" idx="13"/>
          </p:nvPr>
        </p:nvSpPr>
        <p:spPr>
          <a:xfrm>
            <a:off x="785948" y="1237957"/>
            <a:ext cx="10368321" cy="4445392"/>
          </a:xfrm>
        </p:spPr>
        <p:txBody>
          <a:bodyPr anchor="ctr">
            <a:normAutofit/>
          </a:bodyPr>
          <a:lstStyle>
            <a:lvl1pPr algn="ctr">
              <a:defRPr sz="3733"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785947" y="452526"/>
            <a:ext cx="10368323" cy="554855"/>
          </a:xfrm>
        </p:spPr>
        <p:txBody>
          <a:bodyPr>
            <a:noAutofit/>
          </a:bodyPr>
          <a:lstStyle>
            <a:lvl1pPr algn="ctr">
              <a:defRPr sz="2133" b="1" i="0" spc="8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216804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16" name="TextBox 15"/>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Content Placeholder 9"/>
          <p:cNvSpPr>
            <a:spLocks noGrp="1"/>
          </p:cNvSpPr>
          <p:nvPr>
            <p:ph sz="quarter" idx="13"/>
          </p:nvPr>
        </p:nvSpPr>
        <p:spPr>
          <a:xfrm>
            <a:off x="785948" y="1237957"/>
            <a:ext cx="10368321" cy="4445392"/>
          </a:xfrm>
        </p:spPr>
        <p:txBody>
          <a:bodyPr anchor="ctr">
            <a:normAutofit/>
          </a:bodyPr>
          <a:lstStyle>
            <a:lvl1pPr algn="ctr">
              <a:defRPr sz="3733"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785947" y="452526"/>
            <a:ext cx="10368323" cy="554855"/>
          </a:xfrm>
        </p:spPr>
        <p:txBody>
          <a:bodyPr>
            <a:noAutofit/>
          </a:bodyPr>
          <a:lstStyle>
            <a:lvl1pPr algn="ctr">
              <a:defRPr sz="2133" b="1" i="0" spc="8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3097210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 name="Rectangle 1"/>
          <p:cNvSpPr/>
          <p:nvPr userDrawn="1"/>
        </p:nvSpPr>
        <p:spPr>
          <a:xfrm>
            <a:off x="1" y="-1"/>
            <a:ext cx="12192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Hexagon 2"/>
          <p:cNvSpPr/>
          <p:nvPr userDrawn="1"/>
        </p:nvSpPr>
        <p:spPr>
          <a:xfrm rot="5400000">
            <a:off x="5421659" y="980147"/>
            <a:ext cx="1096896" cy="940899"/>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13" name="TextBox 1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5" name="Rectangle 14"/>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ontent Placeholder 9"/>
          <p:cNvSpPr>
            <a:spLocks noGrp="1"/>
          </p:cNvSpPr>
          <p:nvPr>
            <p:ph sz="quarter" idx="13"/>
          </p:nvPr>
        </p:nvSpPr>
        <p:spPr>
          <a:xfrm>
            <a:off x="785948" y="2218867"/>
            <a:ext cx="10368321" cy="2420267"/>
          </a:xfrm>
        </p:spPr>
        <p:txBody>
          <a:bodyPr anchor="ctr">
            <a:normAutofit/>
          </a:bodyPr>
          <a:lstStyle>
            <a:lvl1pPr algn="ctr">
              <a:defRPr sz="3733"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5603652" y="1033206"/>
            <a:ext cx="630301" cy="1323439"/>
          </a:xfrm>
          <a:prstGeom prst="rect">
            <a:avLst/>
          </a:prstGeom>
          <a:noFill/>
        </p:spPr>
        <p:txBody>
          <a:bodyPr wrap="none" rtlCol="0">
            <a:spAutoFit/>
          </a:bodyPr>
          <a:lstStyle/>
          <a:p>
            <a:r>
              <a:rPr lang="en-US" sz="8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785947" y="4860097"/>
            <a:ext cx="10368323" cy="851591"/>
          </a:xfrm>
        </p:spPr>
        <p:txBody>
          <a:bodyPr wrap="square" anchor="t">
            <a:noAutofit/>
          </a:bodyPr>
          <a:lstStyle>
            <a:lvl1pPr algn="ctr">
              <a:lnSpc>
                <a:spcPct val="100000"/>
              </a:lnSpc>
              <a:spcBef>
                <a:spcPts val="667"/>
              </a:spcBef>
              <a:defRPr sz="1867" b="1" i="0" spc="4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387862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solidFill>
                  <a:schemeClr val="bg1"/>
                </a:solidFill>
              </a:defRPr>
            </a:lvl1pPr>
            <a:lvl2pPr marL="719649" indent="-355591">
              <a:buSzPct val="100000"/>
              <a:buFont typeface="Arial" charset="0"/>
              <a:buChar char="•"/>
              <a:tabLst/>
              <a:defRPr sz="226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12" name="TextBox 11"/>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24681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solidFill>
                  <a:schemeClr val="bg1"/>
                </a:solidFill>
              </a:defRPr>
            </a:lvl1pPr>
            <a:lvl2pPr marL="719649" indent="-355591">
              <a:buClr>
                <a:schemeClr val="accent1"/>
              </a:buClr>
              <a:buSzPct val="100000"/>
              <a:buFont typeface="Arial" charset="0"/>
              <a:buChar char="•"/>
              <a:tabLst/>
              <a:defRPr sz="2267">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7" y="6183487"/>
            <a:ext cx="367503" cy="417061"/>
          </a:xfrm>
          <a:prstGeom prst="rect">
            <a:avLst/>
          </a:prstGeom>
        </p:spPr>
      </p:pic>
      <p:sp>
        <p:nvSpPr>
          <p:cNvPr id="12" name="TextBox 11"/>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5444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071" y="787958"/>
            <a:ext cx="3450208" cy="2618972"/>
          </a:xfrm>
        </p:spPr>
        <p:txBody>
          <a:bodyPr lIns="0" anchor="t">
            <a:noAutofit/>
          </a:bodyPr>
          <a:lstStyle>
            <a:lvl1pPr>
              <a:defRPr sz="4267"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4604771" y="787959"/>
            <a:ext cx="6457560" cy="4990557"/>
          </a:xfrm>
        </p:spPr>
        <p:txBody>
          <a:bodyPr lIns="0" tIns="46800">
            <a:noAutofit/>
          </a:bodyPr>
          <a:lstStyle>
            <a:lvl1pPr>
              <a:lnSpc>
                <a:spcPts val="3467"/>
              </a:lnSpc>
              <a:spcBef>
                <a:spcPts val="933"/>
              </a:spcBef>
              <a:defRPr sz="2667"/>
            </a:lvl1pPr>
            <a:lvl2pPr marL="719649" indent="-355591">
              <a:buSzPct val="100000"/>
              <a:buFont typeface="Arial" charset="0"/>
              <a:buChar char="•"/>
              <a:tabLst/>
              <a:defRPr sz="226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6" y="6183487"/>
            <a:ext cx="367501"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397106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lvl1pPr>
          </a:lstStyle>
          <a:p>
            <a:r>
              <a:rPr lang="en-US" dirty="0"/>
              <a:t>Click to edit Master title style</a:t>
            </a:r>
          </a:p>
        </p:txBody>
      </p:sp>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lvl1pPr>
            <a:lvl2pPr marL="719649" indent="-355591">
              <a:buSzPct val="100000"/>
              <a:buFont typeface="Arial" charset="0"/>
              <a:buChar char="•"/>
              <a:tabLst/>
              <a:defRPr sz="226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52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545" y="332705"/>
            <a:ext cx="10532499" cy="781288"/>
          </a:xfrm>
        </p:spPr>
        <p:txBody>
          <a:bodyPr anchor="t">
            <a:normAutofit/>
          </a:bodyPr>
          <a:lstStyle>
            <a:lvl1pPr>
              <a:defRPr sz="4267"/>
            </a:lvl1pPr>
          </a:lstStyle>
          <a:p>
            <a:r>
              <a:rPr lang="en-US" dirty="0"/>
              <a:t>Click to edit Master title style</a:t>
            </a:r>
          </a:p>
        </p:txBody>
      </p:sp>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2647827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6" y="6183487"/>
            <a:ext cx="367501" cy="417061"/>
          </a:xfrm>
          <a:prstGeom prst="rect">
            <a:avLst/>
          </a:prstGeom>
        </p:spPr>
      </p:pic>
      <p:sp>
        <p:nvSpPr>
          <p:cNvPr id="5" name="TextBox 4"/>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
        <p:nvSpPr>
          <p:cNvPr id="9" name="Title 1"/>
          <p:cNvSpPr>
            <a:spLocks noGrp="1"/>
          </p:cNvSpPr>
          <p:nvPr>
            <p:ph type="title" hasCustomPrompt="1"/>
          </p:nvPr>
        </p:nvSpPr>
        <p:spPr>
          <a:xfrm>
            <a:off x="785947" y="269411"/>
            <a:ext cx="10368323" cy="554855"/>
          </a:xfrm>
        </p:spPr>
        <p:txBody>
          <a:bodyPr>
            <a:noAutofit/>
          </a:bodyPr>
          <a:lstStyle>
            <a:lvl1pPr algn="ctr">
              <a:defRPr sz="2133" b="1" i="0" spc="800">
                <a:solidFill>
                  <a:schemeClr val="accent1"/>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337186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71" y="1961075"/>
            <a:ext cx="10186855" cy="1459904"/>
          </a:xfrm>
        </p:spPr>
        <p:txBody>
          <a:bodyPr>
            <a:noAutofit/>
          </a:bodyPr>
          <a:lstStyle>
            <a:lvl1pPr algn="ctr">
              <a:defRPr lang="en-US" sz="4267" b="1" i="0" kern="1200" dirty="0">
                <a:solidFill>
                  <a:schemeClr val="bg1"/>
                </a:solidFill>
                <a:latin typeface="Overpass SemiBold" charset="0"/>
                <a:ea typeface="Overpass SemiBold" charset="0"/>
                <a:cs typeface="Overpass SemiBold" charset="0"/>
              </a:defRPr>
            </a:lvl1pPr>
          </a:lstStyle>
          <a:p>
            <a:pPr marL="0" lvl="0" indent="0" algn="l" defTabSz="914377" rtl="0" eaLnBrk="1" latinLnBrk="0" hangingPunct="1">
              <a:lnSpc>
                <a:spcPct val="100000"/>
              </a:lnSpc>
              <a:spcBef>
                <a:spcPts val="1067"/>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960071" y="4147932"/>
            <a:ext cx="10224763" cy="507253"/>
          </a:xfrm>
        </p:spPr>
        <p:txBody>
          <a:bodyPr anchor="ctr">
            <a:normAutofit/>
          </a:bodyPr>
          <a:lstStyle>
            <a:lvl1pPr>
              <a:defRPr sz="2133" b="1" i="0" spc="4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377" rtl="0" eaLnBrk="1" fontAlgn="auto" latinLnBrk="0" hangingPunct="1">
              <a:lnSpc>
                <a:spcPct val="100000"/>
              </a:lnSpc>
              <a:spcBef>
                <a:spcPts val="1067"/>
              </a:spcBef>
              <a:spcAft>
                <a:spcPts val="0"/>
              </a:spcAft>
              <a:buClrTx/>
              <a:buSzTx/>
              <a:buFont typeface="Arial" panose="020B0604020202020204" pitchFamily="34" charset="0"/>
              <a:buNone/>
              <a:tabLst/>
              <a:defRPr/>
            </a:pPr>
            <a:r>
              <a:rPr lang="en-US" dirty="0"/>
              <a:t>CLICK TO EDIT MASTER TITLE STYLE</a:t>
            </a:r>
          </a:p>
        </p:txBody>
      </p:sp>
      <p:sp>
        <p:nvSpPr>
          <p:cNvPr id="5"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7" name="TextBox 6"/>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77221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accent1"/>
                </a:solidFill>
              </a:rPr>
              <a:pPr/>
              <a:t>‹#›</a:t>
            </a:fld>
            <a:endParaRPr lang="en-US" sz="1600" dirty="0">
              <a:solidFill>
                <a:schemeClr val="accent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336" y="6183487"/>
            <a:ext cx="367501" cy="417061"/>
          </a:xfrm>
          <a:prstGeom prst="rect">
            <a:avLst/>
          </a:prstGeom>
        </p:spPr>
      </p:pic>
      <p:sp>
        <p:nvSpPr>
          <p:cNvPr id="6" name="TextBox 5"/>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accent1">
                    <a:alpha val="25000"/>
                  </a:schemeClr>
                </a:solidFill>
                <a:latin typeface="Overpass" charset="0"/>
                <a:ea typeface="Overpass" charset="0"/>
                <a:cs typeface="Overpass" charset="0"/>
              </a:rPr>
              <a:t>EPRA</a:t>
            </a:r>
          </a:p>
        </p:txBody>
      </p:sp>
      <p:sp>
        <p:nvSpPr>
          <p:cNvPr id="7" name="Rectangle 6"/>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accent1">
                    <a:alpha val="49000"/>
                  </a:schemeClr>
                </a:solidFill>
                <a:latin typeface="Overpass" charset="0"/>
                <a:ea typeface="Overpass" charset="0"/>
                <a:cs typeface="Overpass" charset="0"/>
              </a:rPr>
              <a:t>EUROPEAN PUBLIC</a:t>
            </a:r>
            <a:r>
              <a:rPr lang="en-US" sz="800" b="0" i="0" spc="267" baseline="0" dirty="0">
                <a:solidFill>
                  <a:schemeClr val="accent1">
                    <a:alpha val="49000"/>
                  </a:schemeClr>
                </a:solidFill>
                <a:latin typeface="Overpass" charset="0"/>
                <a:ea typeface="Overpass" charset="0"/>
                <a:cs typeface="Overpass" charset="0"/>
              </a:rPr>
              <a:t> </a:t>
            </a:r>
            <a:r>
              <a:rPr lang="en-US" sz="800" b="0" i="0" spc="267"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650924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8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7979" y="452526"/>
            <a:ext cx="10186855" cy="554855"/>
          </a:xfrm>
        </p:spPr>
        <p:txBody>
          <a:bodyPr>
            <a:noAutofit/>
          </a:bodyPr>
          <a:lstStyle>
            <a:lvl1pPr>
              <a:defRPr sz="2133" b="1" i="0" spc="8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960071" y="1237958"/>
            <a:ext cx="10224763" cy="4445391"/>
          </a:xfrm>
        </p:spPr>
        <p:txBody>
          <a:bodyPr anchor="ctr">
            <a:normAutofit/>
          </a:bodyPr>
          <a:lstStyle>
            <a:lvl1pPr>
              <a:defRPr sz="4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7" name="TextBox 6"/>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8101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16" name="TextBox 15"/>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Content Placeholder 9"/>
          <p:cNvSpPr>
            <a:spLocks noGrp="1"/>
          </p:cNvSpPr>
          <p:nvPr>
            <p:ph sz="quarter" idx="13"/>
          </p:nvPr>
        </p:nvSpPr>
        <p:spPr>
          <a:xfrm>
            <a:off x="785948" y="1237957"/>
            <a:ext cx="10368321" cy="4445392"/>
          </a:xfrm>
        </p:spPr>
        <p:txBody>
          <a:bodyPr anchor="ctr">
            <a:normAutofit/>
          </a:bodyPr>
          <a:lstStyle>
            <a:lvl1pPr algn="ctr">
              <a:defRPr sz="3733"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785947" y="452526"/>
            <a:ext cx="10368323" cy="554855"/>
          </a:xfrm>
        </p:spPr>
        <p:txBody>
          <a:bodyPr>
            <a:noAutofit/>
          </a:bodyPr>
          <a:lstStyle>
            <a:lvl1pPr algn="ctr">
              <a:defRPr sz="2133" b="1" i="0" spc="8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174128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16" name="TextBox 15"/>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23" name="TextBox 2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Content Placeholder 9"/>
          <p:cNvSpPr>
            <a:spLocks noGrp="1"/>
          </p:cNvSpPr>
          <p:nvPr>
            <p:ph sz="quarter" idx="13"/>
          </p:nvPr>
        </p:nvSpPr>
        <p:spPr>
          <a:xfrm>
            <a:off x="785948" y="1237957"/>
            <a:ext cx="10368321" cy="4445392"/>
          </a:xfrm>
        </p:spPr>
        <p:txBody>
          <a:bodyPr anchor="ctr">
            <a:normAutofit/>
          </a:bodyPr>
          <a:lstStyle>
            <a:lvl1pPr algn="ctr">
              <a:defRPr sz="3733"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785947" y="452526"/>
            <a:ext cx="10368323" cy="554855"/>
          </a:xfrm>
        </p:spPr>
        <p:txBody>
          <a:bodyPr>
            <a:noAutofit/>
          </a:bodyPr>
          <a:lstStyle>
            <a:lvl1pPr algn="ctr">
              <a:defRPr sz="2133" b="1" i="0" spc="8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304286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2942" b="2689"/>
          <a:stretch/>
        </p:blipFill>
        <p:spPr>
          <a:xfrm>
            <a:off x="0" y="0"/>
            <a:ext cx="12192000" cy="6858000"/>
          </a:xfrm>
          <a:prstGeom prst="rect">
            <a:avLst/>
          </a:prstGeom>
          <a:noFill/>
          <a:ln>
            <a:noFill/>
          </a:ln>
        </p:spPr>
      </p:pic>
      <p:sp>
        <p:nvSpPr>
          <p:cNvPr id="2" name="Rectangle 1"/>
          <p:cNvSpPr/>
          <p:nvPr userDrawn="1"/>
        </p:nvSpPr>
        <p:spPr>
          <a:xfrm>
            <a:off x="1" y="-1"/>
            <a:ext cx="12192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Hexagon 2"/>
          <p:cNvSpPr/>
          <p:nvPr userDrawn="1"/>
        </p:nvSpPr>
        <p:spPr>
          <a:xfrm rot="5400000">
            <a:off x="5421659" y="980147"/>
            <a:ext cx="1096896" cy="940899"/>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13" name="TextBox 12"/>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5" name="Rectangle 14"/>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ontent Placeholder 9"/>
          <p:cNvSpPr>
            <a:spLocks noGrp="1"/>
          </p:cNvSpPr>
          <p:nvPr>
            <p:ph sz="quarter" idx="13"/>
          </p:nvPr>
        </p:nvSpPr>
        <p:spPr>
          <a:xfrm>
            <a:off x="785948" y="2218867"/>
            <a:ext cx="10368321" cy="2420267"/>
          </a:xfrm>
        </p:spPr>
        <p:txBody>
          <a:bodyPr anchor="ctr">
            <a:normAutofit/>
          </a:bodyPr>
          <a:lstStyle>
            <a:lvl1pPr algn="ctr">
              <a:defRPr sz="3733"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5603652" y="1033206"/>
            <a:ext cx="630301" cy="1323439"/>
          </a:xfrm>
          <a:prstGeom prst="rect">
            <a:avLst/>
          </a:prstGeom>
          <a:noFill/>
        </p:spPr>
        <p:txBody>
          <a:bodyPr wrap="none" rtlCol="0">
            <a:spAutoFit/>
          </a:bodyPr>
          <a:lstStyle/>
          <a:p>
            <a:r>
              <a:rPr lang="en-US" sz="8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785947" y="4860097"/>
            <a:ext cx="10368323" cy="851591"/>
          </a:xfrm>
        </p:spPr>
        <p:txBody>
          <a:bodyPr wrap="square" anchor="t">
            <a:noAutofit/>
          </a:bodyPr>
          <a:lstStyle>
            <a:lvl1pPr algn="ctr">
              <a:lnSpc>
                <a:spcPct val="100000"/>
              </a:lnSpc>
              <a:spcBef>
                <a:spcPts val="667"/>
              </a:spcBef>
              <a:defRPr sz="1867" b="1" i="0" spc="400">
                <a:solidFill>
                  <a:schemeClr val="accent2"/>
                </a:solidFill>
                <a:latin typeface="Overpass" charset="0"/>
                <a:ea typeface="Overpass" charset="0"/>
                <a:cs typeface="Overpass" charset="0"/>
              </a:defRPr>
            </a:lvl1pPr>
          </a:lstStyle>
          <a:p>
            <a:r>
              <a:rPr lang="en-US" dirty="0"/>
              <a:t>CLICK TO EDIT MASTER TITLE STYLE</a:t>
            </a:r>
          </a:p>
        </p:txBody>
      </p:sp>
    </p:spTree>
    <p:extLst>
      <p:ext uri="{BB962C8B-B14F-4D97-AF65-F5344CB8AC3E}">
        <p14:creationId xmlns:p14="http://schemas.microsoft.com/office/powerpoint/2010/main" val="288405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solidFill>
                  <a:schemeClr val="bg1"/>
                </a:solidFill>
              </a:defRPr>
            </a:lvl1pPr>
            <a:lvl2pPr marL="719649" indent="-355591">
              <a:buSzPct val="100000"/>
              <a:buFont typeface="Arial" charset="0"/>
              <a:buChar char="•"/>
              <a:tabLst/>
              <a:defRPr sz="226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12" name="TextBox 11"/>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951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960071" y="1609992"/>
            <a:ext cx="10087099" cy="4459505"/>
          </a:xfrm>
        </p:spPr>
        <p:txBody>
          <a:bodyPr lIns="0" tIns="46800">
            <a:noAutofit/>
          </a:bodyPr>
          <a:lstStyle>
            <a:lvl1pPr>
              <a:lnSpc>
                <a:spcPts val="3467"/>
              </a:lnSpc>
              <a:spcBef>
                <a:spcPts val="933"/>
              </a:spcBef>
              <a:defRPr sz="2667">
                <a:solidFill>
                  <a:schemeClr val="bg1"/>
                </a:solidFill>
              </a:defRPr>
            </a:lvl1pPr>
            <a:lvl2pPr marL="719649" indent="-355591">
              <a:buClr>
                <a:schemeClr val="accent1"/>
              </a:buClr>
              <a:buSzPct val="100000"/>
              <a:buFont typeface="Arial" charset="0"/>
              <a:buChar char="•"/>
              <a:tabLst/>
              <a:defRPr sz="2267">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00545" y="6323291"/>
            <a:ext cx="5226531" cy="215444"/>
          </a:xfrm>
          <a:prstGeom prst="rect">
            <a:avLst/>
          </a:prstGeom>
          <a:noFill/>
        </p:spPr>
        <p:txBody>
          <a:bodyPr wrap="square" lIns="0" rtlCol="0">
            <a:spAutoFit/>
          </a:bodyPr>
          <a:lstStyle/>
          <a:p>
            <a:r>
              <a:rPr lang="en-US" sz="800" b="0" i="0" spc="267" dirty="0">
                <a:solidFill>
                  <a:schemeClr val="bg1">
                    <a:alpha val="49000"/>
                  </a:schemeClr>
                </a:solidFill>
                <a:latin typeface="Overpass" charset="0"/>
                <a:ea typeface="Overpass" charset="0"/>
                <a:cs typeface="Overpass" charset="0"/>
              </a:rPr>
              <a:t>EUROPEAN PUBLIC</a:t>
            </a:r>
            <a:r>
              <a:rPr lang="en-US" sz="800" b="0" i="0" spc="267" baseline="0" dirty="0">
                <a:solidFill>
                  <a:schemeClr val="bg1">
                    <a:alpha val="49000"/>
                  </a:schemeClr>
                </a:solidFill>
                <a:latin typeface="Overpass" charset="0"/>
                <a:ea typeface="Overpass" charset="0"/>
                <a:cs typeface="Overpass" charset="0"/>
              </a:rPr>
              <a:t> </a:t>
            </a:r>
            <a:r>
              <a:rPr lang="en-US" sz="800" b="0" i="0" spc="267"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11317659" y="269411"/>
            <a:ext cx="592860"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600" smtClean="0">
                <a:solidFill>
                  <a:schemeClr val="bg1"/>
                </a:solidFill>
              </a:rPr>
              <a:pPr/>
              <a:t>‹#›</a:t>
            </a:fld>
            <a:endParaRPr lang="en-US" sz="1600"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337" y="6183487"/>
            <a:ext cx="367503" cy="417061"/>
          </a:xfrm>
          <a:prstGeom prst="rect">
            <a:avLst/>
          </a:prstGeom>
        </p:spPr>
      </p:pic>
      <p:sp>
        <p:nvSpPr>
          <p:cNvPr id="12" name="TextBox 11"/>
          <p:cNvSpPr txBox="1"/>
          <p:nvPr userDrawn="1"/>
        </p:nvSpPr>
        <p:spPr>
          <a:xfrm>
            <a:off x="11301488" y="2250520"/>
            <a:ext cx="487698" cy="2330382"/>
          </a:xfrm>
          <a:prstGeom prst="rect">
            <a:avLst/>
          </a:prstGeom>
          <a:noFill/>
        </p:spPr>
        <p:txBody>
          <a:bodyPr vert="wordArtVert" wrap="none" rtlCol="0">
            <a:spAutoFit/>
          </a:bodyPr>
          <a:lstStyle/>
          <a:p>
            <a:r>
              <a:rPr lang="en-US" sz="1600" b="0" i="0" spc="20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12128499" y="0"/>
            <a:ext cx="63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3912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960071" y="1816174"/>
            <a:ext cx="10087099" cy="43497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Placeholder 22"/>
          <p:cNvSpPr>
            <a:spLocks noGrp="1"/>
          </p:cNvSpPr>
          <p:nvPr>
            <p:ph type="title"/>
          </p:nvPr>
        </p:nvSpPr>
        <p:spPr>
          <a:xfrm>
            <a:off x="960071" y="569845"/>
            <a:ext cx="10087099" cy="781288"/>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4963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377" rtl="0" eaLnBrk="1" latinLnBrk="0" hangingPunct="1">
        <a:lnSpc>
          <a:spcPct val="90000"/>
        </a:lnSpc>
        <a:spcBef>
          <a:spcPct val="0"/>
        </a:spcBef>
        <a:buNone/>
        <a:defRPr sz="4400" b="1" i="0" kern="1200">
          <a:solidFill>
            <a:schemeClr val="accent1"/>
          </a:solidFill>
          <a:latin typeface="Overpass SemiBold" charset="0"/>
          <a:ea typeface="Overpass SemiBold" charset="0"/>
          <a:cs typeface="Overpass SemiBold" charset="0"/>
        </a:defRPr>
      </a:lvl1pPr>
    </p:titleStyle>
    <p:bodyStyle>
      <a:lvl1pPr marL="0" indent="0" algn="l" defTabSz="914377" rtl="0" eaLnBrk="1" latinLnBrk="0" hangingPunct="1">
        <a:lnSpc>
          <a:spcPct val="100000"/>
        </a:lnSpc>
        <a:spcBef>
          <a:spcPts val="1067"/>
        </a:spcBef>
        <a:buFont typeface="Arial" panose="020B0604020202020204" pitchFamily="34" charset="0"/>
        <a:buNone/>
        <a:defRPr sz="2400" b="0" i="0" kern="1200">
          <a:solidFill>
            <a:schemeClr val="accent1"/>
          </a:solidFill>
          <a:latin typeface="Overpass Light" charset="0"/>
          <a:ea typeface="Overpass Light" charset="0"/>
          <a:cs typeface="Overpass Light" charset="0"/>
        </a:defRPr>
      </a:lvl1pPr>
      <a:lvl2pPr marL="719649" indent="-355591" algn="l" defTabSz="914377" rtl="0" eaLnBrk="1" latinLnBrk="0" hangingPunct="1">
        <a:lnSpc>
          <a:spcPct val="100000"/>
        </a:lnSpc>
        <a:spcBef>
          <a:spcPts val="800"/>
        </a:spcBef>
        <a:buClr>
          <a:schemeClr val="accent4"/>
        </a:buClr>
        <a:buSzPct val="100000"/>
        <a:buFont typeface="Arial" charset="0"/>
        <a:buChar char="•"/>
        <a:tabLst/>
        <a:defRPr sz="2267" b="0" i="0" kern="1200">
          <a:solidFill>
            <a:schemeClr val="accent1"/>
          </a:solidFill>
          <a:latin typeface="Overpass Light" charset="0"/>
          <a:ea typeface="Overpass Light" charset="0"/>
          <a:cs typeface="Overpass Light" charset="0"/>
        </a:defRPr>
      </a:lvl2pPr>
      <a:lvl3pPr marL="1128156" indent="-355591" algn="l" defTabSz="914377" rtl="0" eaLnBrk="1" latinLnBrk="0" hangingPunct="1">
        <a:lnSpc>
          <a:spcPct val="100000"/>
        </a:lnSpc>
        <a:spcBef>
          <a:spcPts val="500"/>
        </a:spcBef>
        <a:buClr>
          <a:schemeClr val="accent4"/>
        </a:buClr>
        <a:buFont typeface="Arial" panose="020B0604020202020204" pitchFamily="34" charset="0"/>
        <a:buChar char="•"/>
        <a:tabLst/>
        <a:defRPr sz="2000" b="0" i="0" kern="1200">
          <a:solidFill>
            <a:schemeClr val="accent1"/>
          </a:solidFill>
          <a:latin typeface="Overpass Light" charset="0"/>
          <a:ea typeface="Overpass Light" charset="0"/>
          <a:cs typeface="Overpass Light" charset="0"/>
        </a:defRPr>
      </a:lvl3pPr>
      <a:lvl4pPr marL="1600160" indent="-228594" algn="l" defTabSz="914377"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accent1"/>
          </a:solidFill>
          <a:latin typeface="Overpass Light" charset="0"/>
          <a:ea typeface="Overpass Light" charset="0"/>
          <a:cs typeface="Overpass Light" charset="0"/>
        </a:defRPr>
      </a:lvl4pPr>
      <a:lvl5pPr marL="2057349" indent="-228594" algn="l" defTabSz="914377"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accent1"/>
          </a:solidFill>
          <a:latin typeface="Overpass Light" charset="0"/>
          <a:ea typeface="Overpass Light" charset="0"/>
          <a:cs typeface="Overpass Light"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960071" y="1816174"/>
            <a:ext cx="10087099" cy="43497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Placeholder 22"/>
          <p:cNvSpPr>
            <a:spLocks noGrp="1"/>
          </p:cNvSpPr>
          <p:nvPr>
            <p:ph type="title"/>
          </p:nvPr>
        </p:nvSpPr>
        <p:spPr>
          <a:xfrm>
            <a:off x="960071" y="569845"/>
            <a:ext cx="10087099" cy="781288"/>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170595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377" rtl="0" eaLnBrk="1" latinLnBrk="0" hangingPunct="1">
        <a:lnSpc>
          <a:spcPct val="90000"/>
        </a:lnSpc>
        <a:spcBef>
          <a:spcPct val="0"/>
        </a:spcBef>
        <a:buNone/>
        <a:defRPr sz="4400" b="1" i="0" kern="1200">
          <a:solidFill>
            <a:schemeClr val="accent1"/>
          </a:solidFill>
          <a:latin typeface="Overpass SemiBold" charset="0"/>
          <a:ea typeface="Overpass SemiBold" charset="0"/>
          <a:cs typeface="Overpass SemiBold" charset="0"/>
        </a:defRPr>
      </a:lvl1pPr>
    </p:titleStyle>
    <p:bodyStyle>
      <a:lvl1pPr marL="0" indent="0" algn="l" defTabSz="914377" rtl="0" eaLnBrk="1" latinLnBrk="0" hangingPunct="1">
        <a:lnSpc>
          <a:spcPct val="100000"/>
        </a:lnSpc>
        <a:spcBef>
          <a:spcPts val="1067"/>
        </a:spcBef>
        <a:buFont typeface="Arial" panose="020B0604020202020204" pitchFamily="34" charset="0"/>
        <a:buNone/>
        <a:defRPr sz="2400" b="0" i="0" kern="1200">
          <a:solidFill>
            <a:schemeClr val="accent1"/>
          </a:solidFill>
          <a:latin typeface="Overpass Light" charset="0"/>
          <a:ea typeface="Overpass Light" charset="0"/>
          <a:cs typeface="Overpass Light" charset="0"/>
        </a:defRPr>
      </a:lvl1pPr>
      <a:lvl2pPr marL="719649" indent="-355591" algn="l" defTabSz="914377" rtl="0" eaLnBrk="1" latinLnBrk="0" hangingPunct="1">
        <a:lnSpc>
          <a:spcPct val="100000"/>
        </a:lnSpc>
        <a:spcBef>
          <a:spcPts val="800"/>
        </a:spcBef>
        <a:buClr>
          <a:schemeClr val="accent4"/>
        </a:buClr>
        <a:buSzPct val="100000"/>
        <a:buFont typeface="Arial" charset="0"/>
        <a:buChar char="•"/>
        <a:tabLst/>
        <a:defRPr sz="2267" b="0" i="0" kern="1200">
          <a:solidFill>
            <a:schemeClr val="accent1"/>
          </a:solidFill>
          <a:latin typeface="Overpass Light" charset="0"/>
          <a:ea typeface="Overpass Light" charset="0"/>
          <a:cs typeface="Overpass Light" charset="0"/>
        </a:defRPr>
      </a:lvl2pPr>
      <a:lvl3pPr marL="1128156" indent="-355591" algn="l" defTabSz="914377" rtl="0" eaLnBrk="1" latinLnBrk="0" hangingPunct="1">
        <a:lnSpc>
          <a:spcPct val="100000"/>
        </a:lnSpc>
        <a:spcBef>
          <a:spcPts val="500"/>
        </a:spcBef>
        <a:buClr>
          <a:schemeClr val="accent4"/>
        </a:buClr>
        <a:buFont typeface="Arial" panose="020B0604020202020204" pitchFamily="34" charset="0"/>
        <a:buChar char="•"/>
        <a:tabLst/>
        <a:defRPr sz="2000" b="0" i="0" kern="1200">
          <a:solidFill>
            <a:schemeClr val="accent1"/>
          </a:solidFill>
          <a:latin typeface="Overpass Light" charset="0"/>
          <a:ea typeface="Overpass Light" charset="0"/>
          <a:cs typeface="Overpass Light" charset="0"/>
        </a:defRPr>
      </a:lvl3pPr>
      <a:lvl4pPr marL="1600160" indent="-228594" algn="l" defTabSz="914377"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accent1"/>
          </a:solidFill>
          <a:latin typeface="Overpass Light" charset="0"/>
          <a:ea typeface="Overpass Light" charset="0"/>
          <a:cs typeface="Overpass Light" charset="0"/>
        </a:defRPr>
      </a:lvl4pPr>
      <a:lvl5pPr marL="2057349" indent="-228594" algn="l" defTabSz="914377"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accent1"/>
          </a:solidFill>
          <a:latin typeface="Overpass Light" charset="0"/>
          <a:ea typeface="Overpass Light" charset="0"/>
          <a:cs typeface="Overpass Light"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epra.com/" TargetMode="External"/><Relationship Id="rId2" Type="http://schemas.openxmlformats.org/officeDocument/2006/relationships/hyperlink" Target="mailto:info@epra.com" TargetMode="Externa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EPRA </a:t>
            </a:r>
            <a:r>
              <a:rPr lang="en-US"/>
              <a:t>Index Slides</a:t>
            </a:r>
            <a:endParaRPr lang="en-US" dirty="0"/>
          </a:p>
        </p:txBody>
      </p:sp>
      <p:sp>
        <p:nvSpPr>
          <p:cNvPr id="3" name="Content Placeholder 2"/>
          <p:cNvSpPr>
            <a:spLocks noGrp="1"/>
          </p:cNvSpPr>
          <p:nvPr>
            <p:ph sz="quarter" idx="10"/>
          </p:nvPr>
        </p:nvSpPr>
        <p:spPr/>
        <p:txBody>
          <a:bodyPr/>
          <a:lstStyle/>
          <a:p>
            <a:r>
              <a:rPr lang="it-IT" dirty="0"/>
              <a:t>Data </a:t>
            </a:r>
            <a:r>
              <a:rPr lang="it-IT" dirty="0" err="1"/>
              <a:t>as</a:t>
            </a:r>
            <a:r>
              <a:rPr lang="it-IT" dirty="0"/>
              <a:t> of end of </a:t>
            </a:r>
            <a:r>
              <a:rPr lang="it-IT" dirty="0" err="1"/>
              <a:t>June</a:t>
            </a:r>
            <a:r>
              <a:rPr lang="it-IT" dirty="0"/>
              <a:t> 2020</a:t>
            </a:r>
          </a:p>
        </p:txBody>
      </p:sp>
    </p:spTree>
    <p:custDataLst>
      <p:tags r:id="rId1"/>
    </p:custDataLst>
    <p:extLst>
      <p:ext uri="{BB962C8B-B14F-4D97-AF65-F5344CB8AC3E}">
        <p14:creationId xmlns:p14="http://schemas.microsoft.com/office/powerpoint/2010/main" val="3231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EF8C00-FD46-4889-9D06-428E0723CF54}"/>
              </a:ext>
            </a:extLst>
          </p:cNvPr>
          <p:cNvGraphicFramePr>
            <a:graphicFrameLocks noGrp="1"/>
          </p:cNvGraphicFramePr>
          <p:nvPr/>
        </p:nvGraphicFramePr>
        <p:xfrm>
          <a:off x="317502" y="956549"/>
          <a:ext cx="11163295" cy="5347612"/>
        </p:xfrm>
        <a:graphic>
          <a:graphicData uri="http://schemas.openxmlformats.org/drawingml/2006/table">
            <a:tbl>
              <a:tblPr/>
              <a:tblGrid>
                <a:gridCol w="451393">
                  <a:extLst>
                    <a:ext uri="{9D8B030D-6E8A-4147-A177-3AD203B41FA5}">
                      <a16:colId xmlns:a16="http://schemas.microsoft.com/office/drawing/2014/main" val="3608776549"/>
                    </a:ext>
                  </a:extLst>
                </a:gridCol>
                <a:gridCol w="551905">
                  <a:extLst>
                    <a:ext uri="{9D8B030D-6E8A-4147-A177-3AD203B41FA5}">
                      <a16:colId xmlns:a16="http://schemas.microsoft.com/office/drawing/2014/main" val="2775434022"/>
                    </a:ext>
                  </a:extLst>
                </a:gridCol>
                <a:gridCol w="541852">
                  <a:extLst>
                    <a:ext uri="{9D8B030D-6E8A-4147-A177-3AD203B41FA5}">
                      <a16:colId xmlns:a16="http://schemas.microsoft.com/office/drawing/2014/main" val="3767990938"/>
                    </a:ext>
                  </a:extLst>
                </a:gridCol>
                <a:gridCol w="607644">
                  <a:extLst>
                    <a:ext uri="{9D8B030D-6E8A-4147-A177-3AD203B41FA5}">
                      <a16:colId xmlns:a16="http://schemas.microsoft.com/office/drawing/2014/main" val="1657281234"/>
                    </a:ext>
                  </a:extLst>
                </a:gridCol>
                <a:gridCol w="642367">
                  <a:extLst>
                    <a:ext uri="{9D8B030D-6E8A-4147-A177-3AD203B41FA5}">
                      <a16:colId xmlns:a16="http://schemas.microsoft.com/office/drawing/2014/main" val="53386079"/>
                    </a:ext>
                  </a:extLst>
                </a:gridCol>
                <a:gridCol w="642367">
                  <a:extLst>
                    <a:ext uri="{9D8B030D-6E8A-4147-A177-3AD203B41FA5}">
                      <a16:colId xmlns:a16="http://schemas.microsoft.com/office/drawing/2014/main" val="2781642966"/>
                    </a:ext>
                  </a:extLst>
                </a:gridCol>
                <a:gridCol w="642367">
                  <a:extLst>
                    <a:ext uri="{9D8B030D-6E8A-4147-A177-3AD203B41FA5}">
                      <a16:colId xmlns:a16="http://schemas.microsoft.com/office/drawing/2014/main" val="56511413"/>
                    </a:ext>
                  </a:extLst>
                </a:gridCol>
                <a:gridCol w="642367">
                  <a:extLst>
                    <a:ext uri="{9D8B030D-6E8A-4147-A177-3AD203B41FA5}">
                      <a16:colId xmlns:a16="http://schemas.microsoft.com/office/drawing/2014/main" val="162404814"/>
                    </a:ext>
                  </a:extLst>
                </a:gridCol>
                <a:gridCol w="607644">
                  <a:extLst>
                    <a:ext uri="{9D8B030D-6E8A-4147-A177-3AD203B41FA5}">
                      <a16:colId xmlns:a16="http://schemas.microsoft.com/office/drawing/2014/main" val="3905613961"/>
                    </a:ext>
                  </a:extLst>
                </a:gridCol>
                <a:gridCol w="642367">
                  <a:extLst>
                    <a:ext uri="{9D8B030D-6E8A-4147-A177-3AD203B41FA5}">
                      <a16:colId xmlns:a16="http://schemas.microsoft.com/office/drawing/2014/main" val="2991750620"/>
                    </a:ext>
                  </a:extLst>
                </a:gridCol>
                <a:gridCol w="642367">
                  <a:extLst>
                    <a:ext uri="{9D8B030D-6E8A-4147-A177-3AD203B41FA5}">
                      <a16:colId xmlns:a16="http://schemas.microsoft.com/office/drawing/2014/main" val="738568752"/>
                    </a:ext>
                  </a:extLst>
                </a:gridCol>
                <a:gridCol w="642367">
                  <a:extLst>
                    <a:ext uri="{9D8B030D-6E8A-4147-A177-3AD203B41FA5}">
                      <a16:colId xmlns:a16="http://schemas.microsoft.com/office/drawing/2014/main" val="4189506798"/>
                    </a:ext>
                  </a:extLst>
                </a:gridCol>
                <a:gridCol w="668409">
                  <a:extLst>
                    <a:ext uri="{9D8B030D-6E8A-4147-A177-3AD203B41FA5}">
                      <a16:colId xmlns:a16="http://schemas.microsoft.com/office/drawing/2014/main" val="1069926100"/>
                    </a:ext>
                  </a:extLst>
                </a:gridCol>
                <a:gridCol w="668409">
                  <a:extLst>
                    <a:ext uri="{9D8B030D-6E8A-4147-A177-3AD203B41FA5}">
                      <a16:colId xmlns:a16="http://schemas.microsoft.com/office/drawing/2014/main" val="814100346"/>
                    </a:ext>
                  </a:extLst>
                </a:gridCol>
                <a:gridCol w="668409">
                  <a:extLst>
                    <a:ext uri="{9D8B030D-6E8A-4147-A177-3AD203B41FA5}">
                      <a16:colId xmlns:a16="http://schemas.microsoft.com/office/drawing/2014/main" val="3261888052"/>
                    </a:ext>
                  </a:extLst>
                </a:gridCol>
                <a:gridCol w="668409">
                  <a:extLst>
                    <a:ext uri="{9D8B030D-6E8A-4147-A177-3AD203B41FA5}">
                      <a16:colId xmlns:a16="http://schemas.microsoft.com/office/drawing/2014/main" val="1344336946"/>
                    </a:ext>
                  </a:extLst>
                </a:gridCol>
                <a:gridCol w="156252">
                  <a:extLst>
                    <a:ext uri="{9D8B030D-6E8A-4147-A177-3AD203B41FA5}">
                      <a16:colId xmlns:a16="http://schemas.microsoft.com/office/drawing/2014/main" val="3922915190"/>
                    </a:ext>
                  </a:extLst>
                </a:gridCol>
                <a:gridCol w="708104">
                  <a:extLst>
                    <a:ext uri="{9D8B030D-6E8A-4147-A177-3AD203B41FA5}">
                      <a16:colId xmlns:a16="http://schemas.microsoft.com/office/drawing/2014/main" val="2982950266"/>
                    </a:ext>
                  </a:extLst>
                </a:gridCol>
                <a:gridCol w="368296">
                  <a:extLst>
                    <a:ext uri="{9D8B030D-6E8A-4147-A177-3AD203B41FA5}">
                      <a16:colId xmlns:a16="http://schemas.microsoft.com/office/drawing/2014/main" val="1745078013"/>
                    </a:ext>
                  </a:extLst>
                </a:gridCol>
              </a:tblGrid>
              <a:tr h="208573">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FF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87292994"/>
                  </a:ext>
                </a:extLst>
              </a:tr>
              <a:tr h="243335">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1" i="0" u="none" strike="noStrike">
                          <a:solidFill>
                            <a:srgbClr val="000000"/>
                          </a:solidFill>
                          <a:effectLst/>
                          <a:latin typeface="Calibri" panose="020F0502020204030204" pitchFamily="34" charset="0"/>
                        </a:rPr>
                        <a:t> </a:t>
                      </a:r>
                      <a:endParaRPr lang="en-GB" sz="9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2007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2008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2009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2016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2017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2018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2019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2020 YTD</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10-yr 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0600858"/>
                  </a:ext>
                </a:extLst>
              </a:tr>
              <a:tr h="607452">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Gold  31%</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Global bonds  9%</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Asia Real Estate  39%</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38%</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12%</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Asia Real Estate  43%</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dirty="0">
                          <a:solidFill>
                            <a:srgbClr val="000000"/>
                          </a:solidFill>
                          <a:effectLst/>
                          <a:latin typeface="Arial" panose="020B0604020202020204" pitchFamily="34" charset="0"/>
                        </a:rPr>
                        <a:t>Global equities  26%</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dirty="0">
                          <a:solidFill>
                            <a:srgbClr val="000000"/>
                          </a:solidFill>
                          <a:effectLst/>
                          <a:latin typeface="Arial" panose="020B0604020202020204" pitchFamily="34" charset="0"/>
                        </a:rPr>
                        <a:t>North America Real Estate  46%</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19%</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dirty="0">
                          <a:solidFill>
                            <a:srgbClr val="000000"/>
                          </a:solidFill>
                          <a:effectLst/>
                          <a:latin typeface="Arial" panose="020B0604020202020204" pitchFamily="34" charset="0"/>
                        </a:rPr>
                        <a:t>North America Real Estate  11%</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equities    20%</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Asia Real Estate    4%</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Europe Real Estate 30%</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Gold 17%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Global equities  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9335696"/>
                  </a:ext>
                </a:extLst>
              </a:tr>
              <a:tr h="607452">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Global equities  8%</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Gold  6%</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36%</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Gold  30%</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Gold  10%</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29%</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Europe Real Estate  11%</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Europe Real Estate  26%</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13%</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equities  10%</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Gold    14%</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Global bonds    1%</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27%</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Bonds 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30243317"/>
                  </a:ext>
                </a:extLst>
              </a:tr>
              <a:tr h="759315">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Asia Real Estate  4%</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-38%</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equities  31%</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Asia Real Estate  25%</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Global bonds  6%</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equities  17%</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Asia Real Estate  0%</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Asia Real Estate  14%</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Asia Real Estate  3%</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Asia Real Estate  9%</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Europe Real Estate    13%</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1%</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Equities 27%</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Global Equities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Europe Real Estate 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6911994"/>
                  </a:ext>
                </a:extLst>
              </a:tr>
              <a:tr h="607452">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Global bonds  4%</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equities -39%</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28%</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17%</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Global equities      -6%</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16%</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bonds  0%</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equities  10%</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Global equities  2%</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Gold  8%</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Asia Real Estate    2%</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Gold    -2%</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Asia Real Estate 19%</a:t>
                      </a:r>
                    </a:p>
                  </a:txBody>
                  <a:tcPr marL="0" marR="0" marT="0" marB="0" anchor="ctr">
                    <a:lnL>
                      <a:noFill/>
                    </a:lnL>
                    <a:lnR>
                      <a:noFill/>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Asia Real Estate</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-20%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Asia Real Estate 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8372420"/>
                  </a:ext>
                </a:extLst>
              </a:tr>
              <a:tr h="759315">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-23%</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-49%</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Gold  24%</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Global equities  11%</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Europe Real Estate  -9%</a:t>
                      </a:r>
                    </a:p>
                  </a:txBody>
                  <a:tcPr marL="0" marR="0" marT="0" marB="0" anchor="ctr">
                    <a:lnL>
                      <a:noFill/>
                    </a:lnL>
                    <a:lnR>
                      <a:noFill/>
                    </a:lnR>
                    <a:lnT>
                      <a:noFill/>
                    </a:lnT>
                    <a:lnB>
                      <a:noFill/>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Gold  7%</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-3%</a:t>
                      </a:r>
                    </a:p>
                  </a:txBody>
                  <a:tcPr marL="0" marR="0" marT="0" marB="0" anchor="ctr">
                    <a:lnL>
                      <a:noFill/>
                    </a:lnL>
                    <a:lnR>
                      <a:noFill/>
                    </a:lnR>
                    <a:lnT>
                      <a:noFill/>
                    </a:lnT>
                    <a:lnB>
                      <a:noFill/>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Global bonds  9%</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bonds  1%</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bonds  3%</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bonds    1%</a:t>
                      </a:r>
                    </a:p>
                  </a:txBody>
                  <a:tcPr marL="0" marR="0" marT="0" marB="0" anchor="ctr">
                    <a:lnL>
                      <a:noFill/>
                    </a:lnL>
                    <a:lnR>
                      <a:noFill/>
                    </a:lnR>
                    <a:lnT>
                      <a:noFill/>
                    </a:lnT>
                    <a:lnB>
                      <a:noFill/>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equities    -7%</a:t>
                      </a:r>
                    </a:p>
                  </a:txBody>
                  <a:tcPr marL="0" marR="0" marT="0" marB="0" anchor="ctr">
                    <a:lnL>
                      <a:noFill/>
                    </a:lnL>
                    <a:lnR>
                      <a:noFill/>
                    </a:lnR>
                    <a:lnT>
                      <a:noFill/>
                    </a:lnT>
                    <a:lnB>
                      <a:noFill/>
                    </a:lnB>
                    <a:solidFill>
                      <a:srgbClr val="A5A5A5"/>
                    </a:solidFill>
                  </a:tcPr>
                </a:tc>
                <a:tc>
                  <a:txBody>
                    <a:bodyPr/>
                    <a:lstStyle/>
                    <a:p>
                      <a:pPr algn="ctr" fontAlgn="ctr"/>
                      <a:r>
                        <a:rPr lang="en-GB" sz="900" b="0" i="0" u="none" strike="noStrike">
                          <a:solidFill>
                            <a:srgbClr val="000000"/>
                          </a:solidFill>
                          <a:effectLst/>
                          <a:latin typeface="Arial" panose="020B0604020202020204" pitchFamily="34" charset="0"/>
                        </a:rPr>
                        <a:t>Gold 18%</a:t>
                      </a:r>
                    </a:p>
                  </a:txBody>
                  <a:tcPr marL="0" marR="0" marT="0" marB="0" anchor="ctr">
                    <a:lnL>
                      <a:noFill/>
                    </a:lnL>
                    <a:lnR>
                      <a:noFill/>
                    </a:lnR>
                    <a:lnT>
                      <a:noFill/>
                    </a:lnT>
                    <a:lnB>
                      <a:noFill/>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-21%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Gold  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97344308"/>
                  </a:ext>
                </a:extLst>
              </a:tr>
              <a:tr h="607452">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Europe Real Estate  -32%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Asia Real Estate  -50%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Global bonds  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Global bonds  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Asia Real Estate -17%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Arial" panose="020B0604020202020204" pitchFamily="34" charset="0"/>
                        </a:rPr>
                        <a:t>Global bonds  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Gold  -28%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Gold  -1%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Gold  -10%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North America Real Estate    -8%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GB" sz="900" b="0" i="0" u="none" strike="noStrike">
                          <a:solidFill>
                            <a:srgbClr val="000000"/>
                          </a:solidFill>
                          <a:effectLst/>
                          <a:latin typeface="Arial" panose="020B0604020202020204" pitchFamily="34" charset="0"/>
                        </a:rPr>
                        <a:t>Europe Real Estate    -8%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Arial" panose="020B0604020202020204" pitchFamily="34" charset="0"/>
                        </a:rPr>
                        <a:t>Global Bonds 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dirty="0">
                          <a:solidFill>
                            <a:srgbClr val="000000"/>
                          </a:solidFill>
                          <a:effectLst/>
                          <a:latin typeface="Arial" panose="020B0604020202020204" pitchFamily="34" charset="0"/>
                        </a:rPr>
                        <a:t>Europe Real Estate  </a:t>
                      </a:r>
                    </a:p>
                    <a:p>
                      <a:pPr algn="ctr" fontAlgn="ctr"/>
                      <a:r>
                        <a:rPr lang="en-GB" sz="900" b="0" i="0" u="none" strike="noStrike" dirty="0">
                          <a:solidFill>
                            <a:srgbClr val="000000"/>
                          </a:solidFill>
                          <a:effectLst/>
                          <a:latin typeface="Arial" panose="020B0604020202020204" pitchFamily="34" charset="0"/>
                        </a:rPr>
                        <a:t>-21%</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Global bonds  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65938068"/>
                  </a:ext>
                </a:extLst>
              </a:tr>
              <a:tr h="738693">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Multi-asset approach return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-1.4%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-26.7%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26.5%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20.8%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-0.7%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19.4%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0.9%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17.1%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4.7%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6.2%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7.1%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-1.9%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21.2%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-7.6%</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04206502"/>
                  </a:ext>
                </a:extLst>
              </a:tr>
              <a:tr h="208573">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FF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98939977"/>
                  </a:ext>
                </a:extLst>
              </a:tr>
            </a:tbl>
          </a:graphicData>
        </a:graphic>
      </p:graphicFrame>
      <p:sp>
        <p:nvSpPr>
          <p:cNvPr id="2" name="Title 1">
            <a:extLst>
              <a:ext uri="{FF2B5EF4-FFF2-40B4-BE49-F238E27FC236}">
                <a16:creationId xmlns:a16="http://schemas.microsoft.com/office/drawing/2014/main" id="{C33A2881-B873-4BBB-8A23-C5ABB0D9C669}"/>
              </a:ext>
            </a:extLst>
          </p:cNvPr>
          <p:cNvSpPr>
            <a:spLocks noGrp="1"/>
          </p:cNvSpPr>
          <p:nvPr>
            <p:ph type="title"/>
          </p:nvPr>
        </p:nvSpPr>
        <p:spPr>
          <a:xfrm>
            <a:off x="1966851" y="175259"/>
            <a:ext cx="8258299" cy="781288"/>
          </a:xfrm>
        </p:spPr>
        <p:txBody>
          <a:bodyPr>
            <a:normAutofit/>
          </a:bodyPr>
          <a:lstStyle/>
          <a:p>
            <a:r>
              <a:rPr lang="en-GB" sz="3733" dirty="0">
                <a:latin typeface="Overpass" panose="00000500000000000000"/>
              </a:rPr>
              <a:t>Multi-asset comparison – performance</a:t>
            </a:r>
          </a:p>
        </p:txBody>
      </p:sp>
      <p:sp>
        <p:nvSpPr>
          <p:cNvPr id="3" name="TextBox 2">
            <a:extLst>
              <a:ext uri="{FF2B5EF4-FFF2-40B4-BE49-F238E27FC236}">
                <a16:creationId xmlns:a16="http://schemas.microsoft.com/office/drawing/2014/main" id="{44A1B0F4-9C5D-480E-A0DF-FA41EA8A2793}"/>
              </a:ext>
            </a:extLst>
          </p:cNvPr>
          <p:cNvSpPr txBox="1"/>
          <p:nvPr/>
        </p:nvSpPr>
        <p:spPr>
          <a:xfrm>
            <a:off x="4925234" y="6287934"/>
            <a:ext cx="1586753" cy="276999"/>
          </a:xfrm>
          <a:prstGeom prst="rect">
            <a:avLst/>
          </a:prstGeom>
          <a:noFill/>
        </p:spPr>
        <p:txBody>
          <a:bodyPr wrap="square" rtlCol="0">
            <a:spAutoFit/>
          </a:bodyPr>
          <a:lstStyle/>
          <a:p>
            <a:r>
              <a:rPr lang="en-GB" sz="1200" dirty="0">
                <a:solidFill>
                  <a:schemeClr val="bg1">
                    <a:lumMod val="50000"/>
                  </a:schemeClr>
                </a:solidFill>
                <a:latin typeface="Overpass Light" panose="00000400000000000000"/>
              </a:rPr>
              <a:t>Annualised returns</a:t>
            </a:r>
          </a:p>
        </p:txBody>
      </p:sp>
      <p:sp>
        <p:nvSpPr>
          <p:cNvPr id="9" name="TextBox 8">
            <a:extLst>
              <a:ext uri="{FF2B5EF4-FFF2-40B4-BE49-F238E27FC236}">
                <a16:creationId xmlns:a16="http://schemas.microsoft.com/office/drawing/2014/main" id="{931D620A-5643-43F5-8F09-789E3E0EF53D}"/>
              </a:ext>
            </a:extLst>
          </p:cNvPr>
          <p:cNvSpPr txBox="1"/>
          <p:nvPr/>
        </p:nvSpPr>
        <p:spPr>
          <a:xfrm>
            <a:off x="6473391" y="6287934"/>
            <a:ext cx="2893907"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*Data as of:</a:t>
            </a:r>
            <a:r>
              <a:rPr lang="en-US" sz="1200" dirty="0">
                <a:solidFill>
                  <a:schemeClr val="accent5"/>
                </a:solidFill>
                <a:latin typeface="Overpass Light" panose="00000400000000000000"/>
                <a:ea typeface="Overpass" charset="0"/>
                <a:cs typeface="Overpass" charset="0"/>
              </a:rPr>
              <a:t> June 30, 2020</a:t>
            </a:r>
            <a:endParaRPr lang="en-GB" sz="1200" dirty="0">
              <a:latin typeface="Overpass Light" panose="00000400000000000000"/>
            </a:endParaRPr>
          </a:p>
        </p:txBody>
      </p:sp>
      <p:sp>
        <p:nvSpPr>
          <p:cNvPr id="26" name="TextBox 18">
            <a:extLst>
              <a:ext uri="{FF2B5EF4-FFF2-40B4-BE49-F238E27FC236}">
                <a16:creationId xmlns:a16="http://schemas.microsoft.com/office/drawing/2014/main" id="{727EB0EA-A6C1-4921-B6F9-1D12C758388D}"/>
              </a:ext>
            </a:extLst>
          </p:cNvPr>
          <p:cNvSpPr txBox="1"/>
          <p:nvPr/>
        </p:nvSpPr>
        <p:spPr>
          <a:xfrm rot="16200000">
            <a:off x="1587500" y="14719301"/>
            <a:ext cx="965200" cy="40428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933">
                <a:latin typeface="Arial" panose="020B0604020202020204" pitchFamily="34" charset="0"/>
                <a:cs typeface="Arial" panose="020B0604020202020204" pitchFamily="34" charset="0"/>
              </a:rPr>
              <a:t>Worst performance</a:t>
            </a:r>
          </a:p>
        </p:txBody>
      </p:sp>
      <p:sp>
        <p:nvSpPr>
          <p:cNvPr id="27" name="Arrow: Up-Down 24">
            <a:extLst>
              <a:ext uri="{FF2B5EF4-FFF2-40B4-BE49-F238E27FC236}">
                <a16:creationId xmlns:a16="http://schemas.microsoft.com/office/drawing/2014/main" id="{9299E075-AAB6-4A3D-B770-70DFD7CD9B5C}"/>
              </a:ext>
            </a:extLst>
          </p:cNvPr>
          <p:cNvSpPr/>
          <p:nvPr/>
        </p:nvSpPr>
        <p:spPr>
          <a:xfrm>
            <a:off x="1168825" y="1574800"/>
            <a:ext cx="75647" cy="3670704"/>
          </a:xfrm>
          <a:prstGeom prst="upDownArrow">
            <a:avLst/>
          </a:prstGeom>
          <a:ln>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67">
              <a:solidFill>
                <a:srgbClr val="12497F"/>
              </a:solidFill>
            </a:endParaRPr>
          </a:p>
        </p:txBody>
      </p:sp>
      <p:sp>
        <p:nvSpPr>
          <p:cNvPr id="28" name="TextBox 12">
            <a:extLst>
              <a:ext uri="{FF2B5EF4-FFF2-40B4-BE49-F238E27FC236}">
                <a16:creationId xmlns:a16="http://schemas.microsoft.com/office/drawing/2014/main" id="{773BB14A-F51A-499C-BF62-316CC5AF7BB6}"/>
              </a:ext>
            </a:extLst>
          </p:cNvPr>
          <p:cNvSpPr txBox="1"/>
          <p:nvPr/>
        </p:nvSpPr>
        <p:spPr>
          <a:xfrm flipH="1">
            <a:off x="794116" y="4129528"/>
            <a:ext cx="60960" cy="11159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vert="vert270"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067" dirty="0">
                <a:solidFill>
                  <a:srgbClr val="12497F"/>
                </a:solidFill>
                <a:latin typeface="Overpass Light" panose="00000400000000000000"/>
                <a:cs typeface="Arial" panose="020B0604020202020204" pitchFamily="34" charset="0"/>
              </a:rPr>
              <a:t>Worst</a:t>
            </a:r>
          </a:p>
          <a:p>
            <a:pPr algn="ctr"/>
            <a:r>
              <a:rPr lang="en-GB" sz="1067" dirty="0">
                <a:solidFill>
                  <a:srgbClr val="12497F"/>
                </a:solidFill>
                <a:latin typeface="Overpass Light" panose="00000400000000000000"/>
                <a:cs typeface="Arial" panose="020B0604020202020204" pitchFamily="34" charset="0"/>
              </a:rPr>
              <a:t>performance</a:t>
            </a:r>
          </a:p>
        </p:txBody>
      </p:sp>
      <p:sp>
        <p:nvSpPr>
          <p:cNvPr id="29" name="TextBox 12">
            <a:extLst>
              <a:ext uri="{FF2B5EF4-FFF2-40B4-BE49-F238E27FC236}">
                <a16:creationId xmlns:a16="http://schemas.microsoft.com/office/drawing/2014/main" id="{2E85A73C-0378-4B94-B9D8-76DD85FAF66B}"/>
              </a:ext>
            </a:extLst>
          </p:cNvPr>
          <p:cNvSpPr txBox="1"/>
          <p:nvPr/>
        </p:nvSpPr>
        <p:spPr>
          <a:xfrm>
            <a:off x="777130" y="1370935"/>
            <a:ext cx="75647" cy="13575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vert="vert270"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067" dirty="0">
                <a:solidFill>
                  <a:srgbClr val="12497F"/>
                </a:solidFill>
                <a:latin typeface="Overpass Light" panose="00000400000000000000"/>
                <a:cs typeface="Arial" panose="020B0604020202020204" pitchFamily="34" charset="0"/>
              </a:rPr>
              <a:t>Best</a:t>
            </a:r>
          </a:p>
          <a:p>
            <a:pPr algn="ctr"/>
            <a:r>
              <a:rPr lang="en-GB" sz="1067" dirty="0">
                <a:solidFill>
                  <a:srgbClr val="12497F"/>
                </a:solidFill>
                <a:latin typeface="Overpass Light" panose="00000400000000000000"/>
                <a:cs typeface="Arial" panose="020B0604020202020204" pitchFamily="34" charset="0"/>
              </a:rPr>
              <a:t>performance</a:t>
            </a:r>
          </a:p>
        </p:txBody>
      </p:sp>
    </p:spTree>
    <p:extLst>
      <p:ext uri="{BB962C8B-B14F-4D97-AF65-F5344CB8AC3E}">
        <p14:creationId xmlns:p14="http://schemas.microsoft.com/office/powerpoint/2010/main" val="359221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31D2E3-2EFD-4FA6-BAC8-57A3861425BC}"/>
              </a:ext>
            </a:extLst>
          </p:cNvPr>
          <p:cNvSpPr txBox="1"/>
          <p:nvPr/>
        </p:nvSpPr>
        <p:spPr>
          <a:xfrm>
            <a:off x="11365064" y="2268772"/>
            <a:ext cx="434672" cy="369332"/>
          </a:xfrm>
          <a:prstGeom prst="rect">
            <a:avLst/>
          </a:prstGeom>
          <a:solidFill>
            <a:schemeClr val="bg1"/>
          </a:solidFill>
        </p:spPr>
        <p:txBody>
          <a:bodyPr wrap="square" rtlCol="0">
            <a:spAutoFit/>
          </a:bodyPr>
          <a:lstStyle/>
          <a:p>
            <a:pPr defTabSz="914377"/>
            <a:endParaRPr lang="en-GB" dirty="0">
              <a:solidFill>
                <a:srgbClr val="000000"/>
              </a:solidFill>
              <a:latin typeface="Franklin Gothic Book" panose="020B0503020102020204"/>
            </a:endParaRPr>
          </a:p>
        </p:txBody>
      </p:sp>
      <p:sp>
        <p:nvSpPr>
          <p:cNvPr id="5" name="TextBox 4">
            <a:extLst>
              <a:ext uri="{FF2B5EF4-FFF2-40B4-BE49-F238E27FC236}">
                <a16:creationId xmlns:a16="http://schemas.microsoft.com/office/drawing/2014/main" id="{EFD8CD91-6FA7-448D-B1C6-3A7802DAE501}"/>
              </a:ext>
            </a:extLst>
          </p:cNvPr>
          <p:cNvSpPr txBox="1"/>
          <p:nvPr/>
        </p:nvSpPr>
        <p:spPr>
          <a:xfrm>
            <a:off x="11259047" y="6011187"/>
            <a:ext cx="625503" cy="369332"/>
          </a:xfrm>
          <a:prstGeom prst="rect">
            <a:avLst/>
          </a:prstGeom>
          <a:solidFill>
            <a:schemeClr val="bg1"/>
          </a:solidFill>
        </p:spPr>
        <p:txBody>
          <a:bodyPr wrap="square" rtlCol="0">
            <a:spAutoFit/>
          </a:bodyPr>
          <a:lstStyle/>
          <a:p>
            <a:pPr defTabSz="914377"/>
            <a:endParaRPr lang="en-GB"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B012E0E4-FCBA-47CA-A520-A8C1866D4DDC}"/>
              </a:ext>
            </a:extLst>
          </p:cNvPr>
          <p:cNvSpPr txBox="1"/>
          <p:nvPr/>
        </p:nvSpPr>
        <p:spPr>
          <a:xfrm>
            <a:off x="307451" y="6308035"/>
            <a:ext cx="3710608" cy="369332"/>
          </a:xfrm>
          <a:prstGeom prst="rect">
            <a:avLst/>
          </a:prstGeom>
          <a:solidFill>
            <a:schemeClr val="bg1"/>
          </a:solidFill>
        </p:spPr>
        <p:txBody>
          <a:bodyPr wrap="square" rtlCol="0">
            <a:spAutoFit/>
          </a:bodyPr>
          <a:lstStyle/>
          <a:p>
            <a:pPr defTabSz="914377"/>
            <a:endParaRPr lang="en-GB" dirty="0">
              <a:solidFill>
                <a:srgbClr val="000000"/>
              </a:solidFill>
              <a:latin typeface="Franklin Gothic Book" panose="020B0503020102020204"/>
            </a:endParaRPr>
          </a:p>
        </p:txBody>
      </p:sp>
      <p:sp>
        <p:nvSpPr>
          <p:cNvPr id="2" name="Title 1">
            <a:extLst>
              <a:ext uri="{FF2B5EF4-FFF2-40B4-BE49-F238E27FC236}">
                <a16:creationId xmlns:a16="http://schemas.microsoft.com/office/drawing/2014/main" id="{ECDBBCBD-0CD7-4E48-83F0-8A2BA798E89C}"/>
              </a:ext>
            </a:extLst>
          </p:cNvPr>
          <p:cNvSpPr>
            <a:spLocks noGrp="1"/>
          </p:cNvSpPr>
          <p:nvPr>
            <p:ph type="title"/>
          </p:nvPr>
        </p:nvSpPr>
        <p:spPr/>
        <p:txBody>
          <a:bodyPr/>
          <a:lstStyle/>
          <a:p>
            <a:r>
              <a:rPr lang="en-GB" dirty="0"/>
              <a:t>LISTED IS A LIQUID DIRECT PROPERTY INVESTMENT</a:t>
            </a:r>
          </a:p>
        </p:txBody>
      </p:sp>
      <p:graphicFrame>
        <p:nvGraphicFramePr>
          <p:cNvPr id="8" name="Chart 7">
            <a:extLst>
              <a:ext uri="{FF2B5EF4-FFF2-40B4-BE49-F238E27FC236}">
                <a16:creationId xmlns:a16="http://schemas.microsoft.com/office/drawing/2014/main" id="{00000000-0008-0000-1300-000002000000}"/>
              </a:ext>
            </a:extLst>
          </p:cNvPr>
          <p:cNvGraphicFramePr>
            <a:graphicFrameLocks noGrp="1"/>
          </p:cNvGraphicFramePr>
          <p:nvPr/>
        </p:nvGraphicFramePr>
        <p:xfrm>
          <a:off x="223520" y="1178560"/>
          <a:ext cx="11460480" cy="5222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90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195A0-C435-4C00-ABB6-0CAECE4B8253}"/>
              </a:ext>
            </a:extLst>
          </p:cNvPr>
          <p:cNvSpPr txBox="1"/>
          <p:nvPr/>
        </p:nvSpPr>
        <p:spPr>
          <a:xfrm>
            <a:off x="11154269" y="5892357"/>
            <a:ext cx="905651" cy="461665"/>
          </a:xfrm>
          <a:prstGeom prst="rect">
            <a:avLst/>
          </a:prstGeom>
          <a:solidFill>
            <a:schemeClr val="bg1"/>
          </a:solidFill>
        </p:spPr>
        <p:txBody>
          <a:bodyPr wrap="square" rtlCol="0">
            <a:spAutoFit/>
          </a:bodyPr>
          <a:lstStyle/>
          <a:p>
            <a:endParaRPr lang="en-GB" sz="2400" dirty="0"/>
          </a:p>
        </p:txBody>
      </p:sp>
      <p:sp>
        <p:nvSpPr>
          <p:cNvPr id="6" name="TextBox 5">
            <a:extLst>
              <a:ext uri="{FF2B5EF4-FFF2-40B4-BE49-F238E27FC236}">
                <a16:creationId xmlns:a16="http://schemas.microsoft.com/office/drawing/2014/main" id="{778F76B1-3CED-480F-A600-6675559EB4FF}"/>
              </a:ext>
            </a:extLst>
          </p:cNvPr>
          <p:cNvSpPr txBox="1"/>
          <p:nvPr/>
        </p:nvSpPr>
        <p:spPr>
          <a:xfrm>
            <a:off x="11359501" y="2108924"/>
            <a:ext cx="746975" cy="461665"/>
          </a:xfrm>
          <a:prstGeom prst="rect">
            <a:avLst/>
          </a:prstGeom>
          <a:solidFill>
            <a:schemeClr val="bg1"/>
          </a:solidFill>
        </p:spPr>
        <p:txBody>
          <a:bodyPr wrap="square" rtlCol="0">
            <a:spAutoFit/>
          </a:bodyPr>
          <a:lstStyle/>
          <a:p>
            <a:endParaRPr lang="en-GB" sz="2400" dirty="0"/>
          </a:p>
        </p:txBody>
      </p:sp>
      <p:sp>
        <p:nvSpPr>
          <p:cNvPr id="2" name="Title 1">
            <a:extLst>
              <a:ext uri="{FF2B5EF4-FFF2-40B4-BE49-F238E27FC236}">
                <a16:creationId xmlns:a16="http://schemas.microsoft.com/office/drawing/2014/main" id="{7B242334-B02B-4A23-99A6-166A3AF3023A}"/>
              </a:ext>
            </a:extLst>
          </p:cNvPr>
          <p:cNvSpPr>
            <a:spLocks noGrp="1"/>
          </p:cNvSpPr>
          <p:nvPr>
            <p:ph type="title"/>
          </p:nvPr>
        </p:nvSpPr>
        <p:spPr>
          <a:xfrm>
            <a:off x="785947" y="269411"/>
            <a:ext cx="10368323" cy="554855"/>
          </a:xfrm>
        </p:spPr>
        <p:txBody>
          <a:bodyPr/>
          <a:lstStyle/>
          <a:p>
            <a:r>
              <a:rPr lang="en-GB" dirty="0"/>
              <a:t>AVERAGE DISCOUNT TO NET ASSET VALUE</a:t>
            </a:r>
          </a:p>
        </p:txBody>
      </p:sp>
      <p:sp>
        <p:nvSpPr>
          <p:cNvPr id="7" name="TextBox 6">
            <a:extLst>
              <a:ext uri="{FF2B5EF4-FFF2-40B4-BE49-F238E27FC236}">
                <a16:creationId xmlns:a16="http://schemas.microsoft.com/office/drawing/2014/main" id="{FE62724C-F7F9-4632-8A57-7E98EB7D3235}"/>
              </a:ext>
            </a:extLst>
          </p:cNvPr>
          <p:cNvSpPr txBox="1"/>
          <p:nvPr/>
        </p:nvSpPr>
        <p:spPr>
          <a:xfrm>
            <a:off x="1446676" y="6444961"/>
            <a:ext cx="2893907"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Data as of: </a:t>
            </a:r>
            <a:r>
              <a:rPr lang="en-US" sz="1067" dirty="0">
                <a:solidFill>
                  <a:schemeClr val="accent5"/>
                </a:solidFill>
                <a:latin typeface="Overpass Light" panose="00000400000000000000"/>
                <a:ea typeface="Overpass" charset="0"/>
                <a:cs typeface="Overpass" charset="0"/>
              </a:rPr>
              <a:t>June30, 2020</a:t>
            </a:r>
            <a:endParaRPr lang="en-GB" sz="1067" dirty="0">
              <a:latin typeface="Overpass Light" panose="00000400000000000000"/>
            </a:endParaRPr>
          </a:p>
        </p:txBody>
      </p:sp>
      <p:sp>
        <p:nvSpPr>
          <p:cNvPr id="8" name="TextBox 7">
            <a:extLst>
              <a:ext uri="{FF2B5EF4-FFF2-40B4-BE49-F238E27FC236}">
                <a16:creationId xmlns:a16="http://schemas.microsoft.com/office/drawing/2014/main" id="{5FD35247-7B18-4A6E-8770-8442F36A136D}"/>
              </a:ext>
            </a:extLst>
          </p:cNvPr>
          <p:cNvSpPr txBox="1"/>
          <p:nvPr/>
        </p:nvSpPr>
        <p:spPr>
          <a:xfrm>
            <a:off x="310126" y="6444960"/>
            <a:ext cx="1136551"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Source:</a:t>
            </a:r>
            <a:r>
              <a:rPr lang="en-US" sz="1067" dirty="0">
                <a:solidFill>
                  <a:schemeClr val="accent5"/>
                </a:solidFill>
                <a:latin typeface="Overpass Light" panose="00000400000000000000"/>
                <a:ea typeface="Overpass" charset="0"/>
                <a:cs typeface="Overpass" charset="0"/>
              </a:rPr>
              <a:t> EPRA</a:t>
            </a:r>
            <a:endParaRPr lang="en-GB" sz="1067" dirty="0">
              <a:latin typeface="Overpass Light" panose="00000400000000000000"/>
            </a:endParaRPr>
          </a:p>
        </p:txBody>
      </p:sp>
      <p:graphicFrame>
        <p:nvGraphicFramePr>
          <p:cNvPr id="4" name="Chart 3">
            <a:extLst>
              <a:ext uri="{FF2B5EF4-FFF2-40B4-BE49-F238E27FC236}">
                <a16:creationId xmlns:a16="http://schemas.microsoft.com/office/drawing/2014/main" id="{AF97318E-191B-441F-A4D5-E760138F6064}"/>
              </a:ext>
            </a:extLst>
          </p:cNvPr>
          <p:cNvGraphicFramePr>
            <a:graphicFrameLocks noGrp="1"/>
          </p:cNvGraphicFramePr>
          <p:nvPr/>
        </p:nvGraphicFramePr>
        <p:xfrm>
          <a:off x="310126" y="824265"/>
          <a:ext cx="6349513" cy="53479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784F7A1-8ED5-4979-8DB7-FB47C1BA6462}"/>
              </a:ext>
            </a:extLst>
          </p:cNvPr>
          <p:cNvGraphicFramePr>
            <a:graphicFrameLocks/>
          </p:cNvGraphicFramePr>
          <p:nvPr/>
        </p:nvGraphicFramePr>
        <p:xfrm>
          <a:off x="7417462" y="816199"/>
          <a:ext cx="4464413" cy="593911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95721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1F11-FD50-4ED4-B925-33887B32DD34}"/>
              </a:ext>
            </a:extLst>
          </p:cNvPr>
          <p:cNvSpPr>
            <a:spLocks noGrp="1"/>
          </p:cNvSpPr>
          <p:nvPr>
            <p:ph type="title"/>
          </p:nvPr>
        </p:nvSpPr>
        <p:spPr>
          <a:xfrm>
            <a:off x="785947" y="298114"/>
            <a:ext cx="10368323" cy="554855"/>
          </a:xfrm>
        </p:spPr>
        <p:txBody>
          <a:bodyPr/>
          <a:lstStyle/>
          <a:p>
            <a:r>
              <a:rPr lang="en-GB" dirty="0"/>
              <a:t>LISTED REAL ESTATE: LOAN-TO-VALUE</a:t>
            </a:r>
          </a:p>
        </p:txBody>
      </p:sp>
      <p:sp>
        <p:nvSpPr>
          <p:cNvPr id="8" name="TextBox 7">
            <a:extLst>
              <a:ext uri="{FF2B5EF4-FFF2-40B4-BE49-F238E27FC236}">
                <a16:creationId xmlns:a16="http://schemas.microsoft.com/office/drawing/2014/main" id="{12D18677-D641-4119-99D6-07869DE5A035}"/>
              </a:ext>
            </a:extLst>
          </p:cNvPr>
          <p:cNvSpPr txBox="1"/>
          <p:nvPr/>
        </p:nvSpPr>
        <p:spPr>
          <a:xfrm>
            <a:off x="270945" y="6461697"/>
            <a:ext cx="2893907"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Source:</a:t>
            </a:r>
            <a:r>
              <a:rPr lang="en-US" sz="1067" dirty="0">
                <a:solidFill>
                  <a:schemeClr val="accent5"/>
                </a:solidFill>
                <a:latin typeface="Overpass Light" panose="00000400000000000000"/>
                <a:ea typeface="Overpass" charset="0"/>
                <a:cs typeface="Overpass" charset="0"/>
              </a:rPr>
              <a:t> EPRA</a:t>
            </a:r>
            <a:endParaRPr lang="en-GB" sz="1067" dirty="0">
              <a:latin typeface="Overpass Light" panose="00000400000000000000"/>
            </a:endParaRPr>
          </a:p>
        </p:txBody>
      </p:sp>
      <p:sp>
        <p:nvSpPr>
          <p:cNvPr id="9" name="TextBox 8">
            <a:extLst>
              <a:ext uri="{FF2B5EF4-FFF2-40B4-BE49-F238E27FC236}">
                <a16:creationId xmlns:a16="http://schemas.microsoft.com/office/drawing/2014/main" id="{0305E723-8B59-4822-9BDF-843FE5864AA9}"/>
              </a:ext>
            </a:extLst>
          </p:cNvPr>
          <p:cNvSpPr txBox="1"/>
          <p:nvPr/>
        </p:nvSpPr>
        <p:spPr>
          <a:xfrm>
            <a:off x="1570567" y="6461697"/>
            <a:ext cx="2893907"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Data as of:</a:t>
            </a:r>
            <a:r>
              <a:rPr lang="en-US" sz="1067" dirty="0">
                <a:solidFill>
                  <a:schemeClr val="accent5"/>
                </a:solidFill>
                <a:latin typeface="Overpass Light" panose="00000400000000000000"/>
                <a:ea typeface="Overpass" charset="0"/>
                <a:cs typeface="Overpass" charset="0"/>
              </a:rPr>
              <a:t> June 30, 2020</a:t>
            </a:r>
            <a:endParaRPr lang="en-GB" sz="1067" dirty="0">
              <a:latin typeface="Overpass Light" panose="00000400000000000000"/>
            </a:endParaRPr>
          </a:p>
        </p:txBody>
      </p:sp>
      <p:graphicFrame>
        <p:nvGraphicFramePr>
          <p:cNvPr id="3" name="Chart 2">
            <a:extLst>
              <a:ext uri="{FF2B5EF4-FFF2-40B4-BE49-F238E27FC236}">
                <a16:creationId xmlns:a16="http://schemas.microsoft.com/office/drawing/2014/main" id="{407A50D4-6619-493D-857A-D90D4D1BC893}"/>
              </a:ext>
            </a:extLst>
          </p:cNvPr>
          <p:cNvGraphicFramePr>
            <a:graphicFrameLocks noGrp="1"/>
          </p:cNvGraphicFramePr>
          <p:nvPr/>
        </p:nvGraphicFramePr>
        <p:xfrm>
          <a:off x="374293" y="1138410"/>
          <a:ext cx="11248747" cy="503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53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7BD05E-F75C-44EE-8BB1-57EFBD33FF20}"/>
              </a:ext>
            </a:extLst>
          </p:cNvPr>
          <p:cNvSpPr txBox="1"/>
          <p:nvPr/>
        </p:nvSpPr>
        <p:spPr>
          <a:xfrm>
            <a:off x="286871" y="6293225"/>
            <a:ext cx="3747247" cy="461665"/>
          </a:xfrm>
          <a:prstGeom prst="rect">
            <a:avLst/>
          </a:prstGeom>
          <a:solidFill>
            <a:schemeClr val="bg1"/>
          </a:solidFill>
        </p:spPr>
        <p:txBody>
          <a:bodyPr wrap="square" rtlCol="0">
            <a:spAutoFit/>
          </a:bodyPr>
          <a:lstStyle/>
          <a:p>
            <a:endParaRPr lang="en-GB" sz="2400" dirty="0"/>
          </a:p>
        </p:txBody>
      </p:sp>
      <p:sp>
        <p:nvSpPr>
          <p:cNvPr id="7" name="TextBox 1">
            <a:extLst>
              <a:ext uri="{FF2B5EF4-FFF2-40B4-BE49-F238E27FC236}">
                <a16:creationId xmlns:a16="http://schemas.microsoft.com/office/drawing/2014/main" id="{EFF4BF8B-90C3-4A52-AE98-DD7A09BC3F53}"/>
              </a:ext>
            </a:extLst>
          </p:cNvPr>
          <p:cNvSpPr txBox="1"/>
          <p:nvPr/>
        </p:nvSpPr>
        <p:spPr>
          <a:xfrm>
            <a:off x="89997" y="6493278"/>
            <a:ext cx="9298120" cy="327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67" b="1" dirty="0">
                <a:solidFill>
                  <a:srgbClr val="818087"/>
                </a:solidFill>
                <a:latin typeface="Overpass Light" panose="00000400000000000000" pitchFamily="50" charset="0"/>
              </a:rPr>
              <a:t>Source:</a:t>
            </a:r>
            <a:r>
              <a:rPr lang="en-GB" sz="1067" dirty="0">
                <a:solidFill>
                  <a:srgbClr val="818087"/>
                </a:solidFill>
                <a:latin typeface="Overpass Light" panose="00000400000000000000" pitchFamily="50" charset="0"/>
              </a:rPr>
              <a:t> EPRA Research based on FTSE EPRA </a:t>
            </a:r>
            <a:r>
              <a:rPr lang="en-GB" sz="1067" dirty="0" err="1">
                <a:solidFill>
                  <a:srgbClr val="818087"/>
                </a:solidFill>
                <a:latin typeface="Overpass Light" panose="00000400000000000000" pitchFamily="50" charset="0"/>
              </a:rPr>
              <a:t>Nareit</a:t>
            </a:r>
            <a:r>
              <a:rPr lang="en-GB" sz="1067" dirty="0">
                <a:solidFill>
                  <a:srgbClr val="818087"/>
                </a:solidFill>
                <a:latin typeface="Overpass Light" panose="00000400000000000000" pitchFamily="50" charset="0"/>
              </a:rPr>
              <a:t> Developed Europe Index        </a:t>
            </a:r>
            <a:r>
              <a:rPr lang="en-GB" sz="1067" b="1" dirty="0">
                <a:solidFill>
                  <a:srgbClr val="818087"/>
                </a:solidFill>
                <a:latin typeface="Overpass Light" panose="00000400000000000000" pitchFamily="50" charset="0"/>
              </a:rPr>
              <a:t>Data as of: </a:t>
            </a:r>
            <a:r>
              <a:rPr lang="en-GB" sz="1067" dirty="0">
                <a:solidFill>
                  <a:srgbClr val="818087"/>
                </a:solidFill>
                <a:latin typeface="Overpass Light" panose="00000400000000000000" pitchFamily="50" charset="0"/>
              </a:rPr>
              <a:t>June 30, 2020</a:t>
            </a:r>
          </a:p>
        </p:txBody>
      </p:sp>
      <p:graphicFrame>
        <p:nvGraphicFramePr>
          <p:cNvPr id="9" name="Chart 8">
            <a:extLst>
              <a:ext uri="{FF2B5EF4-FFF2-40B4-BE49-F238E27FC236}">
                <a16:creationId xmlns:a16="http://schemas.microsoft.com/office/drawing/2014/main" id="{3394CE17-EA21-49C8-9753-290982D9EB95}"/>
              </a:ext>
            </a:extLst>
          </p:cNvPr>
          <p:cNvGraphicFramePr>
            <a:graphicFrameLocks noGrp="1"/>
          </p:cNvGraphicFramePr>
          <p:nvPr/>
        </p:nvGraphicFramePr>
        <p:xfrm>
          <a:off x="435646" y="868728"/>
          <a:ext cx="10818245" cy="521599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BEC93C99-5BAE-4281-A544-667BE76B9FC6}"/>
              </a:ext>
            </a:extLst>
          </p:cNvPr>
          <p:cNvSpPr txBox="1">
            <a:spLocks/>
          </p:cNvSpPr>
          <p:nvPr/>
        </p:nvSpPr>
        <p:spPr>
          <a:xfrm>
            <a:off x="989147" y="472611"/>
            <a:ext cx="10368323" cy="554855"/>
          </a:xfrm>
          <a:prstGeom prst="rect">
            <a:avLst/>
          </a:prstGeom>
        </p:spPr>
        <p:txBody>
          <a:bodyPr vert="horz" lIns="0" tIns="60960" rIns="121920" bIns="60960" rtlCol="0" anchor="ctr">
            <a:noAutofit/>
          </a:bodyPr>
          <a:lstStyle>
            <a:lvl1pPr algn="ctr" defTabSz="685800" rtl="0" eaLnBrk="1" latinLnBrk="0" hangingPunct="1">
              <a:lnSpc>
                <a:spcPct val="90000"/>
              </a:lnSpc>
              <a:spcBef>
                <a:spcPct val="0"/>
              </a:spcBef>
              <a:buNone/>
              <a:defRPr sz="1600" b="1" i="0" kern="1200" spc="600">
                <a:solidFill>
                  <a:schemeClr val="accent1"/>
                </a:solidFill>
                <a:latin typeface="Overpass" charset="0"/>
                <a:ea typeface="Overpass" charset="0"/>
                <a:cs typeface="Overpass" charset="0"/>
              </a:defRPr>
            </a:lvl1pPr>
          </a:lstStyle>
          <a:p>
            <a:r>
              <a:rPr lang="en-GB" sz="2133" dirty="0"/>
              <a:t>EQUITY, RIGHTS &amp; DEBT VS. WEIGHTED COUPON RATE</a:t>
            </a:r>
          </a:p>
        </p:txBody>
      </p:sp>
    </p:spTree>
    <p:extLst>
      <p:ext uri="{BB962C8B-B14F-4D97-AF65-F5344CB8AC3E}">
        <p14:creationId xmlns:p14="http://schemas.microsoft.com/office/powerpoint/2010/main" val="358395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63F9383-B209-4C6B-911C-2DA3027A4C10}"/>
              </a:ext>
            </a:extLst>
          </p:cNvPr>
          <p:cNvGraphicFramePr>
            <a:graphicFrameLocks/>
          </p:cNvGraphicFramePr>
          <p:nvPr/>
        </p:nvGraphicFramePr>
        <p:xfrm>
          <a:off x="473892" y="492760"/>
          <a:ext cx="11244217" cy="58724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7382A516-3829-4B33-9C5D-E9C23F560DB0}"/>
              </a:ext>
            </a:extLst>
          </p:cNvPr>
          <p:cNvSpPr>
            <a:spLocks noGrp="1"/>
          </p:cNvSpPr>
          <p:nvPr>
            <p:ph type="title"/>
          </p:nvPr>
        </p:nvSpPr>
        <p:spPr>
          <a:xfrm>
            <a:off x="853276" y="195313"/>
            <a:ext cx="10368323" cy="554855"/>
          </a:xfrm>
        </p:spPr>
        <p:txBody>
          <a:bodyPr/>
          <a:lstStyle/>
          <a:p>
            <a:r>
              <a:rPr lang="en-GB" dirty="0"/>
              <a:t>EPRA DEVELOPED EUROPE COST OF DEBT</a:t>
            </a:r>
          </a:p>
        </p:txBody>
      </p:sp>
    </p:spTree>
    <p:extLst>
      <p:ext uri="{BB962C8B-B14F-4D97-AF65-F5344CB8AC3E}">
        <p14:creationId xmlns:p14="http://schemas.microsoft.com/office/powerpoint/2010/main" val="235749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738D-175D-4853-9313-AF5F5A2EC3AA}"/>
              </a:ext>
            </a:extLst>
          </p:cNvPr>
          <p:cNvSpPr>
            <a:spLocks noGrp="1"/>
          </p:cNvSpPr>
          <p:nvPr>
            <p:ph type="title"/>
          </p:nvPr>
        </p:nvSpPr>
        <p:spPr>
          <a:xfrm>
            <a:off x="457200" y="43465"/>
            <a:ext cx="10087099" cy="781288"/>
          </a:xfrm>
        </p:spPr>
        <p:txBody>
          <a:bodyPr>
            <a:normAutofit/>
          </a:bodyPr>
          <a:lstStyle/>
          <a:p>
            <a:r>
              <a:rPr lang="en-GB" sz="3733" dirty="0">
                <a:solidFill>
                  <a:srgbClr val="12497F"/>
                </a:solidFill>
              </a:rPr>
              <a:t>ETFs</a:t>
            </a:r>
            <a:r>
              <a:rPr lang="en-GB" sz="3733" dirty="0">
                <a:latin typeface="Overpass" panose="00000500000000000000" pitchFamily="50" charset="0"/>
              </a:rPr>
              <a:t> dynamics</a:t>
            </a:r>
          </a:p>
        </p:txBody>
      </p:sp>
      <p:sp>
        <p:nvSpPr>
          <p:cNvPr id="5" name="TextBox 4">
            <a:extLst>
              <a:ext uri="{FF2B5EF4-FFF2-40B4-BE49-F238E27FC236}">
                <a16:creationId xmlns:a16="http://schemas.microsoft.com/office/drawing/2014/main" id="{D442491E-A084-438B-BBCF-A311DD832504}"/>
              </a:ext>
            </a:extLst>
          </p:cNvPr>
          <p:cNvSpPr txBox="1"/>
          <p:nvPr/>
        </p:nvSpPr>
        <p:spPr>
          <a:xfrm>
            <a:off x="6195709" y="6462505"/>
            <a:ext cx="2893907"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Data as of: June 16, 2020</a:t>
            </a:r>
            <a:endParaRPr lang="en-GB" sz="1200" dirty="0">
              <a:latin typeface="Overpass Light" panose="00000400000000000000"/>
            </a:endParaRPr>
          </a:p>
        </p:txBody>
      </p:sp>
      <p:sp>
        <p:nvSpPr>
          <p:cNvPr id="7" name="TextBox 6">
            <a:extLst>
              <a:ext uri="{FF2B5EF4-FFF2-40B4-BE49-F238E27FC236}">
                <a16:creationId xmlns:a16="http://schemas.microsoft.com/office/drawing/2014/main" id="{52FDC6D1-53E1-4CA6-AE95-3E01836B9D02}"/>
              </a:ext>
            </a:extLst>
          </p:cNvPr>
          <p:cNvSpPr txBox="1"/>
          <p:nvPr/>
        </p:nvSpPr>
        <p:spPr>
          <a:xfrm>
            <a:off x="4104467" y="6462505"/>
            <a:ext cx="2823547"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Sources:</a:t>
            </a:r>
            <a:r>
              <a:rPr lang="en-US" sz="1200" dirty="0">
                <a:solidFill>
                  <a:schemeClr val="accent5"/>
                </a:solidFill>
                <a:latin typeface="Overpass Light" panose="00000400000000000000"/>
                <a:ea typeface="Overpass" charset="0"/>
                <a:cs typeface="Overpass" charset="0"/>
              </a:rPr>
              <a:t> EPRA, Bloomberg</a:t>
            </a:r>
            <a:endParaRPr lang="en-GB" sz="1200" dirty="0">
              <a:latin typeface="Overpass Light" panose="00000400000000000000"/>
            </a:endParaRPr>
          </a:p>
        </p:txBody>
      </p:sp>
      <p:graphicFrame>
        <p:nvGraphicFramePr>
          <p:cNvPr id="4" name="Table 3">
            <a:extLst>
              <a:ext uri="{FF2B5EF4-FFF2-40B4-BE49-F238E27FC236}">
                <a16:creationId xmlns:a16="http://schemas.microsoft.com/office/drawing/2014/main" id="{67A5C60E-0F13-4CAF-A6E9-811161154185}"/>
              </a:ext>
            </a:extLst>
          </p:cNvPr>
          <p:cNvGraphicFramePr>
            <a:graphicFrameLocks noGrp="1"/>
          </p:cNvGraphicFramePr>
          <p:nvPr/>
        </p:nvGraphicFramePr>
        <p:xfrm>
          <a:off x="520699" y="698264"/>
          <a:ext cx="10655300" cy="5547886"/>
        </p:xfrm>
        <a:graphic>
          <a:graphicData uri="http://schemas.openxmlformats.org/drawingml/2006/table">
            <a:tbl>
              <a:tblPr/>
              <a:tblGrid>
                <a:gridCol w="1676231">
                  <a:extLst>
                    <a:ext uri="{9D8B030D-6E8A-4147-A177-3AD203B41FA5}">
                      <a16:colId xmlns:a16="http://schemas.microsoft.com/office/drawing/2014/main" val="2755876333"/>
                    </a:ext>
                  </a:extLst>
                </a:gridCol>
                <a:gridCol w="4070607">
                  <a:extLst>
                    <a:ext uri="{9D8B030D-6E8A-4147-A177-3AD203B41FA5}">
                      <a16:colId xmlns:a16="http://schemas.microsoft.com/office/drawing/2014/main" val="2858104634"/>
                    </a:ext>
                  </a:extLst>
                </a:gridCol>
                <a:gridCol w="162895">
                  <a:extLst>
                    <a:ext uri="{9D8B030D-6E8A-4147-A177-3AD203B41FA5}">
                      <a16:colId xmlns:a16="http://schemas.microsoft.com/office/drawing/2014/main" val="3760940371"/>
                    </a:ext>
                  </a:extLst>
                </a:gridCol>
                <a:gridCol w="1373988">
                  <a:extLst>
                    <a:ext uri="{9D8B030D-6E8A-4147-A177-3AD203B41FA5}">
                      <a16:colId xmlns:a16="http://schemas.microsoft.com/office/drawing/2014/main" val="4189420228"/>
                    </a:ext>
                  </a:extLst>
                </a:gridCol>
                <a:gridCol w="1510388">
                  <a:extLst>
                    <a:ext uri="{9D8B030D-6E8A-4147-A177-3AD203B41FA5}">
                      <a16:colId xmlns:a16="http://schemas.microsoft.com/office/drawing/2014/main" val="1320074853"/>
                    </a:ext>
                  </a:extLst>
                </a:gridCol>
                <a:gridCol w="1861191">
                  <a:extLst>
                    <a:ext uri="{9D8B030D-6E8A-4147-A177-3AD203B41FA5}">
                      <a16:colId xmlns:a16="http://schemas.microsoft.com/office/drawing/2014/main" val="4027130963"/>
                    </a:ext>
                  </a:extLst>
                </a:gridCol>
              </a:tblGrid>
              <a:tr h="450027">
                <a:tc>
                  <a:txBody>
                    <a:bodyPr/>
                    <a:lstStyle/>
                    <a:p>
                      <a:pPr algn="ctr" fontAlgn="b">
                        <a:lnSpc>
                          <a:spcPct val="150000"/>
                        </a:lnSpc>
                      </a:pPr>
                      <a:r>
                        <a:rPr lang="en-GB" sz="1100" b="1" i="0" u="none" strike="noStrike" dirty="0">
                          <a:solidFill>
                            <a:srgbClr val="FFFFFF"/>
                          </a:solidFill>
                          <a:effectLst/>
                          <a:latin typeface="Overpass" panose="00000500000000000000" pitchFamily="50" charset="0"/>
                        </a:rPr>
                        <a:t>ETF Provider</a:t>
                      </a:r>
                    </a:p>
                  </a:txBody>
                  <a:tcPr marL="5357" marR="5357" marT="5357" marB="0" anchor="ctr">
                    <a:lnL>
                      <a:noFill/>
                    </a:lnL>
                    <a:lnR>
                      <a:noFill/>
                    </a:lnR>
                    <a:lnT>
                      <a:noFill/>
                    </a:lnT>
                    <a:lnB>
                      <a:noFill/>
                    </a:lnB>
                    <a:solidFill>
                      <a:schemeClr val="accent1"/>
                    </a:solidFill>
                  </a:tcPr>
                </a:tc>
                <a:tc>
                  <a:txBody>
                    <a:bodyPr/>
                    <a:lstStyle/>
                    <a:p>
                      <a:pPr algn="ctr" fontAlgn="b">
                        <a:lnSpc>
                          <a:spcPct val="150000"/>
                        </a:lnSpc>
                      </a:pPr>
                      <a:r>
                        <a:rPr lang="en-GB" sz="1100" b="1" i="0" u="none" strike="noStrike" dirty="0">
                          <a:solidFill>
                            <a:srgbClr val="FFFFFF"/>
                          </a:solidFill>
                          <a:effectLst/>
                          <a:latin typeface="Overpass" panose="00000500000000000000" pitchFamily="50" charset="0"/>
                        </a:rPr>
                        <a:t>ETF Name</a:t>
                      </a:r>
                    </a:p>
                  </a:txBody>
                  <a:tcPr marL="5357" marR="5357" marT="5357" marB="0" anchor="ctr">
                    <a:lnL>
                      <a:noFill/>
                    </a:lnL>
                    <a:lnR>
                      <a:noFill/>
                    </a:lnR>
                    <a:lnT>
                      <a:noFill/>
                    </a:lnT>
                    <a:lnB>
                      <a:noFill/>
                    </a:lnB>
                    <a:solidFill>
                      <a:schemeClr val="accent1"/>
                    </a:solidFill>
                  </a:tcPr>
                </a:tc>
                <a:tc>
                  <a:txBody>
                    <a:bodyPr/>
                    <a:lstStyle/>
                    <a:p>
                      <a:pPr algn="ctr" fontAlgn="b">
                        <a:lnSpc>
                          <a:spcPct val="150000"/>
                        </a:lnSpc>
                      </a:pPr>
                      <a:r>
                        <a:rPr lang="en-GB" sz="1100" b="1" i="0" u="none" strike="noStrike" dirty="0">
                          <a:solidFill>
                            <a:srgbClr val="FFFFFF"/>
                          </a:solidFill>
                          <a:effectLst/>
                          <a:latin typeface="Overpass" panose="00000500000000000000" pitchFamily="50" charset="0"/>
                        </a:rPr>
                        <a:t> </a:t>
                      </a:r>
                    </a:p>
                  </a:txBody>
                  <a:tcPr marL="5357" marR="5357" marT="5357" marB="0" anchor="b">
                    <a:lnL>
                      <a:noFill/>
                    </a:lnL>
                    <a:lnR>
                      <a:noFill/>
                    </a:lnR>
                    <a:lnT>
                      <a:noFill/>
                    </a:lnT>
                    <a:lnB>
                      <a:noFill/>
                    </a:lnB>
                    <a:solidFill>
                      <a:schemeClr val="accent1"/>
                    </a:solidFill>
                  </a:tcPr>
                </a:tc>
                <a:tc>
                  <a:txBody>
                    <a:bodyPr/>
                    <a:lstStyle/>
                    <a:p>
                      <a:pPr algn="ctr" fontAlgn="b">
                        <a:lnSpc>
                          <a:spcPct val="150000"/>
                        </a:lnSpc>
                      </a:pPr>
                      <a:r>
                        <a:rPr lang="en-GB" sz="1100" b="1" i="0" u="none" strike="noStrike" dirty="0">
                          <a:solidFill>
                            <a:srgbClr val="FFFFFF"/>
                          </a:solidFill>
                          <a:effectLst/>
                          <a:latin typeface="Overpass" panose="00000500000000000000" pitchFamily="50" charset="0"/>
                        </a:rPr>
                        <a:t>ETF 1-yr TR</a:t>
                      </a:r>
                    </a:p>
                  </a:txBody>
                  <a:tcPr marL="5357" marR="5357" marT="5357" marB="0" anchor="ctr">
                    <a:lnL>
                      <a:noFill/>
                    </a:lnL>
                    <a:lnR>
                      <a:noFill/>
                    </a:lnR>
                    <a:lnT>
                      <a:noFill/>
                    </a:lnT>
                    <a:lnB>
                      <a:noFill/>
                    </a:lnB>
                    <a:solidFill>
                      <a:schemeClr val="accent1"/>
                    </a:solidFill>
                  </a:tcPr>
                </a:tc>
                <a:tc>
                  <a:txBody>
                    <a:bodyPr/>
                    <a:lstStyle/>
                    <a:p>
                      <a:pPr algn="ctr" fontAlgn="b">
                        <a:lnSpc>
                          <a:spcPct val="150000"/>
                        </a:lnSpc>
                      </a:pPr>
                      <a:r>
                        <a:rPr lang="en-GB" sz="1100" b="1" i="0" u="none" strike="noStrike" dirty="0">
                          <a:solidFill>
                            <a:srgbClr val="FFFFFF"/>
                          </a:solidFill>
                          <a:effectLst/>
                          <a:latin typeface="Overpass" panose="00000500000000000000" pitchFamily="50" charset="0"/>
                        </a:rPr>
                        <a:t>Benchmark 1-yr TR right</a:t>
                      </a:r>
                    </a:p>
                  </a:txBody>
                  <a:tcPr marL="5357" marR="5357" marT="5357" marB="0" anchor="b">
                    <a:lnL>
                      <a:noFill/>
                    </a:lnL>
                    <a:lnR>
                      <a:noFill/>
                    </a:lnR>
                    <a:lnT>
                      <a:noFill/>
                    </a:lnT>
                    <a:lnB>
                      <a:noFill/>
                    </a:lnB>
                    <a:solidFill>
                      <a:schemeClr val="accent1"/>
                    </a:solidFill>
                  </a:tcPr>
                </a:tc>
                <a:tc>
                  <a:txBody>
                    <a:bodyPr/>
                    <a:lstStyle/>
                    <a:p>
                      <a:pPr algn="ctr" fontAlgn="b">
                        <a:lnSpc>
                          <a:spcPct val="150000"/>
                        </a:lnSpc>
                      </a:pPr>
                      <a:r>
                        <a:rPr lang="de-DE" sz="1100" b="1" i="0" u="none" strike="noStrike" dirty="0">
                          <a:solidFill>
                            <a:srgbClr val="FFFFFF"/>
                          </a:solidFill>
                          <a:effectLst/>
                          <a:latin typeface="Overpass" panose="00000500000000000000" pitchFamily="50" charset="0"/>
                        </a:rPr>
                        <a:t>ETF AUM in USD   Mln</a:t>
                      </a:r>
                    </a:p>
                    <a:p>
                      <a:pPr algn="ctr" fontAlgn="b">
                        <a:lnSpc>
                          <a:spcPct val="150000"/>
                        </a:lnSpc>
                      </a:pPr>
                      <a:r>
                        <a:rPr lang="de-DE" sz="1100" b="1" i="0" u="none" strike="noStrike" dirty="0">
                          <a:solidFill>
                            <a:srgbClr val="FFFFFF"/>
                          </a:solidFill>
                          <a:effectLst/>
                          <a:latin typeface="Overpass" panose="00000500000000000000" pitchFamily="50" charset="0"/>
                        </a:rPr>
                        <a:t> 16 June 2020</a:t>
                      </a:r>
                    </a:p>
                  </a:txBody>
                  <a:tcPr marL="5357" marR="5357" marT="5357" marB="0" anchor="b">
                    <a:lnL>
                      <a:noFill/>
                    </a:lnL>
                    <a:lnR>
                      <a:noFill/>
                    </a:lnR>
                    <a:lnT>
                      <a:noFill/>
                    </a:lnT>
                    <a:lnB>
                      <a:noFill/>
                    </a:lnB>
                    <a:solidFill>
                      <a:schemeClr val="accent1"/>
                    </a:solidFill>
                  </a:tcPr>
                </a:tc>
                <a:extLst>
                  <a:ext uri="{0D108BD9-81ED-4DB2-BD59-A6C34878D82A}">
                    <a16:rowId xmlns:a16="http://schemas.microsoft.com/office/drawing/2014/main" val="1237654718"/>
                  </a:ext>
                </a:extLst>
              </a:tr>
              <a:tr h="181569">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extLst>
                  <a:ext uri="{0D108BD9-81ED-4DB2-BD59-A6C34878D82A}">
                    <a16:rowId xmlns:a16="http://schemas.microsoft.com/office/drawing/2014/main" val="1757929195"/>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Amundi</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err="1">
                          <a:solidFill>
                            <a:srgbClr val="44546A"/>
                          </a:solidFill>
                          <a:effectLst/>
                          <a:latin typeface="Overpass" panose="00000500000000000000" pitchFamily="50" charset="0"/>
                        </a:rPr>
                        <a:t>Amundi</a:t>
                      </a:r>
                      <a:r>
                        <a:rPr lang="en-GB" sz="900" b="0" i="0" u="none" strike="noStrike" dirty="0">
                          <a:solidFill>
                            <a:srgbClr val="44546A"/>
                          </a:solidFill>
                          <a:effectLst/>
                          <a:latin typeface="Overpass" panose="00000500000000000000" pitchFamily="50" charset="0"/>
                        </a:rPr>
                        <a:t> ETF FTSE EPRA Europe Real Estate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-5.69%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37</a:t>
                      </a:r>
                    </a:p>
                  </a:txBody>
                  <a:tcPr marL="5357" marR="5357" marT="5357" marB="0" anchor="b">
                    <a:lnL>
                      <a:noFill/>
                    </a:lnL>
                    <a:lnR>
                      <a:noFill/>
                    </a:lnR>
                    <a:lnT>
                      <a:noFill/>
                    </a:lnT>
                    <a:lnB>
                      <a:noFill/>
                    </a:lnB>
                    <a:noFill/>
                  </a:tcPr>
                </a:tc>
                <a:extLst>
                  <a:ext uri="{0D108BD9-81ED-4DB2-BD59-A6C34878D82A}">
                    <a16:rowId xmlns:a16="http://schemas.microsoft.com/office/drawing/2014/main" val="1171329487"/>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Amundi</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Amundi ETF FTSE EPRA Global UCITS</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-11.79%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-12.47%</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698</a:t>
                      </a:r>
                    </a:p>
                  </a:txBody>
                  <a:tcPr marL="5357" marR="5357" marT="5357" marB="0" anchor="b">
                    <a:lnL>
                      <a:noFill/>
                    </a:lnL>
                    <a:lnR>
                      <a:noFill/>
                    </a:lnR>
                    <a:lnT>
                      <a:noFill/>
                    </a:lnT>
                    <a:lnB>
                      <a:noFill/>
                    </a:lnB>
                    <a:noFill/>
                  </a:tcPr>
                </a:tc>
                <a:extLst>
                  <a:ext uri="{0D108BD9-81ED-4DB2-BD59-A6C34878D82A}">
                    <a16:rowId xmlns:a16="http://schemas.microsoft.com/office/drawing/2014/main" val="845366453"/>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AMP Capital</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AMP Capital Global Property Securities Unhedged</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-9.58%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-14.59%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15</a:t>
                      </a:r>
                    </a:p>
                  </a:txBody>
                  <a:tcPr marL="5357" marR="5357" marT="5357" marB="0" anchor="b">
                    <a:lnL>
                      <a:noFill/>
                    </a:lnL>
                    <a:lnR>
                      <a:noFill/>
                    </a:lnR>
                    <a:lnT>
                      <a:noFill/>
                    </a:lnT>
                    <a:lnB>
                      <a:noFill/>
                    </a:lnB>
                    <a:noFill/>
                  </a:tcPr>
                </a:tc>
                <a:extLst>
                  <a:ext uri="{0D108BD9-81ED-4DB2-BD59-A6C34878D82A}">
                    <a16:rowId xmlns:a16="http://schemas.microsoft.com/office/drawing/2014/main" val="1836383135"/>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iShares Developed Markets Property Yield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-12.46%</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-13.22%</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2256</a:t>
                      </a:r>
                    </a:p>
                  </a:txBody>
                  <a:tcPr marL="5357" marR="5357" marT="5357" marB="0" anchor="b">
                    <a:lnL>
                      <a:noFill/>
                    </a:lnL>
                    <a:lnR>
                      <a:noFill/>
                    </a:lnR>
                    <a:lnT>
                      <a:noFill/>
                    </a:lnT>
                    <a:lnB>
                      <a:noFill/>
                    </a:lnB>
                    <a:noFill/>
                  </a:tcPr>
                </a:tc>
                <a:extLst>
                  <a:ext uri="{0D108BD9-81ED-4DB2-BD59-A6C34878D82A}">
                    <a16:rowId xmlns:a16="http://schemas.microsoft.com/office/drawing/2014/main" val="79996602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European Property Yield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-6.55%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-6.41%</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1692</a:t>
                      </a:r>
                    </a:p>
                  </a:txBody>
                  <a:tcPr marL="5357" marR="5357" marT="5357" marB="0" anchor="b">
                    <a:lnL>
                      <a:noFill/>
                    </a:lnL>
                    <a:lnR>
                      <a:noFill/>
                    </a:lnR>
                    <a:lnT>
                      <a:noFill/>
                    </a:lnT>
                    <a:lnB>
                      <a:noFill/>
                    </a:lnB>
                    <a:noFill/>
                  </a:tcPr>
                </a:tc>
                <a:extLst>
                  <a:ext uri="{0D108BD9-81ED-4DB2-BD59-A6C34878D82A}">
                    <a16:rowId xmlns:a16="http://schemas.microsoft.com/office/drawing/2014/main" val="2523385129"/>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iShares UK Property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-6.05%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-6.42%</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802</a:t>
                      </a:r>
                    </a:p>
                  </a:txBody>
                  <a:tcPr marL="5357" marR="5357" marT="5357" marB="0" anchor="b">
                    <a:lnL>
                      <a:noFill/>
                    </a:lnL>
                    <a:lnR>
                      <a:noFill/>
                    </a:lnR>
                    <a:lnT>
                      <a:noFill/>
                    </a:lnT>
                    <a:lnB>
                      <a:noFill/>
                    </a:lnB>
                    <a:noFill/>
                  </a:tcPr>
                </a:tc>
                <a:extLst>
                  <a:ext uri="{0D108BD9-81ED-4DB2-BD59-A6C34878D82A}">
                    <a16:rowId xmlns:a16="http://schemas.microsoft.com/office/drawing/2014/main" val="577137657"/>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US Property Yield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-12.30%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-13.84%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614</a:t>
                      </a:r>
                    </a:p>
                  </a:txBody>
                  <a:tcPr marL="5357" marR="5357" marT="5357" marB="0" anchor="b">
                    <a:lnL>
                      <a:noFill/>
                    </a:lnL>
                    <a:lnR>
                      <a:noFill/>
                    </a:lnR>
                    <a:lnT>
                      <a:noFill/>
                    </a:lnT>
                    <a:lnB>
                      <a:noFill/>
                    </a:lnB>
                    <a:noFill/>
                  </a:tcPr>
                </a:tc>
                <a:extLst>
                  <a:ext uri="{0D108BD9-81ED-4DB2-BD59-A6C34878D82A}">
                    <a16:rowId xmlns:a16="http://schemas.microsoft.com/office/drawing/2014/main" val="82645302"/>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International Developed Real Estate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-11.88%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-12.62%</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268</a:t>
                      </a:r>
                    </a:p>
                  </a:txBody>
                  <a:tcPr marL="5357" marR="5357" marT="5357" marB="0" anchor="b">
                    <a:lnL>
                      <a:noFill/>
                    </a:lnL>
                    <a:lnR>
                      <a:noFill/>
                    </a:lnR>
                    <a:lnT>
                      <a:noFill/>
                    </a:lnT>
                    <a:lnB>
                      <a:noFill/>
                    </a:lnB>
                    <a:noFill/>
                  </a:tcPr>
                </a:tc>
                <a:extLst>
                  <a:ext uri="{0D108BD9-81ED-4DB2-BD59-A6C34878D82A}">
                    <a16:rowId xmlns:a16="http://schemas.microsoft.com/office/drawing/2014/main" val="2540716865"/>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Asia Property Yield UCITS ETF </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-15.25%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-15.80%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363</a:t>
                      </a:r>
                    </a:p>
                  </a:txBody>
                  <a:tcPr marL="5357" marR="5357" marT="5357" marB="0" anchor="b">
                    <a:lnL>
                      <a:noFill/>
                    </a:lnL>
                    <a:lnR>
                      <a:noFill/>
                    </a:lnR>
                    <a:lnT>
                      <a:noFill/>
                    </a:lnT>
                    <a:lnB>
                      <a:noFill/>
                    </a:lnB>
                    <a:noFill/>
                  </a:tcPr>
                </a:tc>
                <a:extLst>
                  <a:ext uri="{0D108BD9-81ED-4DB2-BD59-A6C34878D82A}">
                    <a16:rowId xmlns:a16="http://schemas.microsoft.com/office/drawing/2014/main" val="4120974626"/>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Global REIT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-13.19%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-14.23%</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2099</a:t>
                      </a:r>
                    </a:p>
                  </a:txBody>
                  <a:tcPr marL="5357" marR="5357" marT="5357" marB="0" anchor="b">
                    <a:lnL>
                      <a:noFill/>
                    </a:lnL>
                    <a:lnR>
                      <a:noFill/>
                    </a:lnR>
                    <a:lnT>
                      <a:noFill/>
                    </a:lnT>
                    <a:lnB>
                      <a:noFill/>
                    </a:lnB>
                    <a:noFill/>
                  </a:tcPr>
                </a:tc>
                <a:extLst>
                  <a:ext uri="{0D108BD9-81ED-4DB2-BD59-A6C34878D82A}">
                    <a16:rowId xmlns:a16="http://schemas.microsoft.com/office/drawing/2014/main" val="4140717686"/>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Blackrock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iShares Europe Developed Real Estate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-6.43%</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22</a:t>
                      </a:r>
                    </a:p>
                  </a:txBody>
                  <a:tcPr marL="5357" marR="5357" marT="5357" marB="0" anchor="b">
                    <a:lnL>
                      <a:noFill/>
                    </a:lnL>
                    <a:lnR>
                      <a:noFill/>
                    </a:lnR>
                    <a:lnT>
                      <a:noFill/>
                    </a:lnT>
                    <a:lnB>
                      <a:noFill/>
                    </a:lnB>
                    <a:noFill/>
                  </a:tcPr>
                </a:tc>
                <a:extLst>
                  <a:ext uri="{0D108BD9-81ED-4DB2-BD59-A6C34878D82A}">
                    <a16:rowId xmlns:a16="http://schemas.microsoft.com/office/drawing/2014/main" val="2327963510"/>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BNP Paribas</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BNP Paribas Easy FTSE EPRA Nareit Eurozone Capped</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-9.85%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-9.86%</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523</a:t>
                      </a:r>
                    </a:p>
                  </a:txBody>
                  <a:tcPr marL="5357" marR="5357" marT="5357" marB="0" anchor="b">
                    <a:lnL>
                      <a:noFill/>
                    </a:lnL>
                    <a:lnR>
                      <a:noFill/>
                    </a:lnR>
                    <a:lnT>
                      <a:noFill/>
                    </a:lnT>
                    <a:lnB>
                      <a:noFill/>
                    </a:lnB>
                    <a:noFill/>
                  </a:tcPr>
                </a:tc>
                <a:extLst>
                  <a:ext uri="{0D108BD9-81ED-4DB2-BD59-A6C34878D82A}">
                    <a16:rowId xmlns:a16="http://schemas.microsoft.com/office/drawing/2014/main" val="1841654264"/>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BNP Paribas</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BNP Paribas Easy FTSE EPRA Nareit Developed Europe</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-6.19%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163</a:t>
                      </a:r>
                    </a:p>
                  </a:txBody>
                  <a:tcPr marL="5357" marR="5357" marT="5357" marB="0" anchor="b">
                    <a:lnL>
                      <a:noFill/>
                    </a:lnL>
                    <a:lnR>
                      <a:noFill/>
                    </a:lnR>
                    <a:lnT>
                      <a:noFill/>
                    </a:lnT>
                    <a:lnB>
                      <a:noFill/>
                    </a:lnB>
                    <a:noFill/>
                  </a:tcPr>
                </a:tc>
                <a:extLst>
                  <a:ext uri="{0D108BD9-81ED-4DB2-BD59-A6C34878D82A}">
                    <a16:rowId xmlns:a16="http://schemas.microsoft.com/office/drawing/2014/main" val="3390138084"/>
                  </a:ext>
                </a:extLst>
              </a:tr>
              <a:tr h="181569">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BNP Paribas</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a:solidFill>
                            <a:srgbClr val="44546A"/>
                          </a:solidFill>
                          <a:effectLst/>
                          <a:latin typeface="Overpass" panose="00000500000000000000" pitchFamily="50" charset="0"/>
                        </a:rPr>
                        <a:t>BNPP E FTSE EPRA </a:t>
                      </a:r>
                      <a:r>
                        <a:rPr lang="en-GB" sz="900" b="0" i="0" u="none" strike="noStrike" dirty="0" err="1">
                          <a:solidFill>
                            <a:srgbClr val="44546A"/>
                          </a:solidFill>
                          <a:effectLst/>
                          <a:latin typeface="Overpass" panose="00000500000000000000" pitchFamily="50" charset="0"/>
                        </a:rPr>
                        <a:t>Nt</a:t>
                      </a:r>
                      <a:r>
                        <a:rPr lang="en-GB" sz="900" b="0" i="0" u="none" strike="noStrike" dirty="0">
                          <a:solidFill>
                            <a:srgbClr val="44546A"/>
                          </a:solidFill>
                          <a:effectLst/>
                          <a:latin typeface="Overpass" panose="00000500000000000000" pitchFamily="50" charset="0"/>
                        </a:rPr>
                        <a:t> </a:t>
                      </a:r>
                      <a:r>
                        <a:rPr lang="en-GB" sz="900" b="0" i="0" u="none" strike="noStrike" dirty="0" err="1">
                          <a:solidFill>
                            <a:srgbClr val="44546A"/>
                          </a:solidFill>
                          <a:effectLst/>
                          <a:latin typeface="Overpass" panose="00000500000000000000" pitchFamily="50" charset="0"/>
                        </a:rPr>
                        <a:t>Dv</a:t>
                      </a:r>
                      <a:r>
                        <a:rPr lang="en-GB" sz="900" b="0" i="0" u="none" strike="noStrike" dirty="0">
                          <a:solidFill>
                            <a:srgbClr val="44546A"/>
                          </a:solidFill>
                          <a:effectLst/>
                          <a:latin typeface="Overpass" panose="00000500000000000000" pitchFamily="50" charset="0"/>
                        </a:rPr>
                        <a:t> </a:t>
                      </a:r>
                      <a:r>
                        <a:rPr lang="en-GB" sz="900" b="0" i="0" u="none" strike="noStrike" dirty="0" err="1">
                          <a:solidFill>
                            <a:srgbClr val="44546A"/>
                          </a:solidFill>
                          <a:effectLst/>
                          <a:latin typeface="Overpass" panose="00000500000000000000" pitchFamily="50" charset="0"/>
                        </a:rPr>
                        <a:t>Er</a:t>
                      </a:r>
                      <a:r>
                        <a:rPr lang="en-GB" sz="900" b="0" i="0" u="none" strike="noStrike" dirty="0">
                          <a:solidFill>
                            <a:srgbClr val="44546A"/>
                          </a:solidFill>
                          <a:effectLst/>
                          <a:latin typeface="Overpass" panose="00000500000000000000" pitchFamily="50" charset="0"/>
                        </a:rPr>
                        <a:t> UK </a:t>
                      </a:r>
                      <a:r>
                        <a:rPr lang="en-GB" sz="900" b="0" i="0" u="none" strike="noStrike" dirty="0" err="1">
                          <a:solidFill>
                            <a:srgbClr val="44546A"/>
                          </a:solidFill>
                          <a:effectLst/>
                          <a:latin typeface="Overpass" panose="00000500000000000000" pitchFamily="50" charset="0"/>
                        </a:rPr>
                        <a:t>Gn</a:t>
                      </a:r>
                      <a:r>
                        <a:rPr lang="en-GB" sz="900" b="0" i="0" u="none" strike="noStrike" dirty="0">
                          <a:solidFill>
                            <a:srgbClr val="44546A"/>
                          </a:solidFill>
                          <a:effectLst/>
                          <a:latin typeface="Overpass" panose="00000500000000000000" pitchFamily="50" charset="0"/>
                        </a:rPr>
                        <a:t> ETF </a:t>
                      </a:r>
                      <a:r>
                        <a:rPr lang="en-GB" sz="900" b="0" i="0" u="none" strike="noStrike" dirty="0" err="1">
                          <a:solidFill>
                            <a:srgbClr val="44546A"/>
                          </a:solidFill>
                          <a:effectLst/>
                          <a:latin typeface="Overpass" panose="00000500000000000000" pitchFamily="50" charset="0"/>
                        </a:rPr>
                        <a:t>Acc</a:t>
                      </a:r>
                      <a:endParaRPr lang="en-GB" sz="900" b="0" i="0" u="none" strike="noStrike" dirty="0">
                        <a:solidFill>
                          <a:srgbClr val="44546A"/>
                        </a:solidFill>
                        <a:effectLst/>
                        <a:latin typeface="Overpass" panose="00000500000000000000" pitchFamily="50" charset="0"/>
                      </a:endParaRP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N/A</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-7.62%</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161</a:t>
                      </a:r>
                    </a:p>
                  </a:txBody>
                  <a:tcPr marL="5357" marR="5357" marT="5357" marB="0" anchor="b">
                    <a:lnL>
                      <a:noFill/>
                    </a:lnL>
                    <a:lnR>
                      <a:noFill/>
                    </a:lnR>
                    <a:lnT>
                      <a:noFill/>
                    </a:lnT>
                    <a:lnB>
                      <a:noFill/>
                    </a:lnB>
                    <a:noFill/>
                  </a:tcPr>
                </a:tc>
                <a:extLst>
                  <a:ext uri="{0D108BD9-81ED-4DB2-BD59-A6C34878D82A}">
                    <a16:rowId xmlns:a16="http://schemas.microsoft.com/office/drawing/2014/main" val="374026605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Deutsche Bank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err="1">
                          <a:solidFill>
                            <a:srgbClr val="44546A"/>
                          </a:solidFill>
                          <a:effectLst/>
                          <a:latin typeface="Overpass" panose="00000500000000000000" pitchFamily="50" charset="0"/>
                        </a:rPr>
                        <a:t>db</a:t>
                      </a:r>
                      <a:r>
                        <a:rPr lang="en-GB" sz="900" b="0" i="0" u="none" strike="noStrike" dirty="0">
                          <a:solidFill>
                            <a:srgbClr val="44546A"/>
                          </a:solidFill>
                          <a:effectLst/>
                          <a:latin typeface="Overpass" panose="00000500000000000000" pitchFamily="50" charset="0"/>
                        </a:rPr>
                        <a:t> x-trackers FTSE EPRA </a:t>
                      </a:r>
                      <a:r>
                        <a:rPr lang="en-GB" sz="900" b="0" i="0" u="none" strike="noStrike" dirty="0" err="1">
                          <a:solidFill>
                            <a:srgbClr val="44546A"/>
                          </a:solidFill>
                          <a:effectLst/>
                          <a:latin typeface="Overpass" panose="00000500000000000000" pitchFamily="50" charset="0"/>
                        </a:rPr>
                        <a:t>Nareit</a:t>
                      </a:r>
                      <a:r>
                        <a:rPr lang="en-GB" sz="900" b="0" i="0" u="none" strike="noStrike" dirty="0">
                          <a:solidFill>
                            <a:srgbClr val="44546A"/>
                          </a:solidFill>
                          <a:effectLst/>
                          <a:latin typeface="Overpass" panose="00000500000000000000" pitchFamily="50" charset="0"/>
                        </a:rPr>
                        <a:t> Developed Europe Real Estate ETF (DR) 1C</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-6.31%</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474</a:t>
                      </a:r>
                    </a:p>
                  </a:txBody>
                  <a:tcPr marL="5357" marR="5357" marT="5357" marB="0" anchor="b">
                    <a:lnL>
                      <a:noFill/>
                    </a:lnL>
                    <a:lnR>
                      <a:noFill/>
                    </a:lnR>
                    <a:lnT>
                      <a:noFill/>
                    </a:lnT>
                    <a:lnB>
                      <a:noFill/>
                    </a:lnB>
                    <a:noFill/>
                  </a:tcPr>
                </a:tc>
                <a:extLst>
                  <a:ext uri="{0D108BD9-81ED-4DB2-BD59-A6C34878D82A}">
                    <a16:rowId xmlns:a16="http://schemas.microsoft.com/office/drawing/2014/main" val="405269124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Deutsche Bank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db x-trackers FTSE Developed Europe Ex UK Property UCITS ETF (DR) 1C</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-6.90%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-6.94%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31</a:t>
                      </a:r>
                    </a:p>
                  </a:txBody>
                  <a:tcPr marL="5357" marR="5357" marT="5357" marB="0" anchor="b">
                    <a:lnL>
                      <a:noFill/>
                    </a:lnL>
                    <a:lnR>
                      <a:noFill/>
                    </a:lnR>
                    <a:lnT>
                      <a:noFill/>
                    </a:lnT>
                    <a:lnB>
                      <a:noFill/>
                    </a:lnB>
                    <a:noFill/>
                  </a:tcPr>
                </a:tc>
                <a:extLst>
                  <a:ext uri="{0D108BD9-81ED-4DB2-BD59-A6C34878D82A}">
                    <a16:rowId xmlns:a16="http://schemas.microsoft.com/office/drawing/2014/main" val="2352330233"/>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First Trust</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First Trust FTSE EPRA Nareit Developed Markets Real Estate Index Fund</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-12.27%</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-11.99%</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36</a:t>
                      </a:r>
                    </a:p>
                  </a:txBody>
                  <a:tcPr marL="5357" marR="5357" marT="5357" marB="0" anchor="b">
                    <a:lnL>
                      <a:noFill/>
                    </a:lnL>
                    <a:lnR>
                      <a:noFill/>
                    </a:lnR>
                    <a:lnT>
                      <a:noFill/>
                    </a:lnT>
                    <a:lnB>
                      <a:noFill/>
                    </a:lnB>
                    <a:noFill/>
                  </a:tcPr>
                </a:tc>
                <a:extLst>
                  <a:ext uri="{0D108BD9-81ED-4DB2-BD59-A6C34878D82A}">
                    <a16:rowId xmlns:a16="http://schemas.microsoft.com/office/drawing/2014/main" val="50688551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HSBC</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HSBC FTSE EPRA Nareit Developed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-13.85%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-12.84%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139</a:t>
                      </a:r>
                    </a:p>
                  </a:txBody>
                  <a:tcPr marL="5357" marR="5357" marT="5357" marB="0" anchor="b">
                    <a:lnL>
                      <a:noFill/>
                    </a:lnL>
                    <a:lnR>
                      <a:noFill/>
                    </a:lnR>
                    <a:lnT>
                      <a:noFill/>
                    </a:lnT>
                    <a:lnB>
                      <a:noFill/>
                    </a:lnB>
                    <a:noFill/>
                  </a:tcPr>
                </a:tc>
                <a:extLst>
                  <a:ext uri="{0D108BD9-81ED-4DB2-BD59-A6C34878D82A}">
                    <a16:rowId xmlns:a16="http://schemas.microsoft.com/office/drawing/2014/main" val="3777347342"/>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 FTSE EPRA Nareit Global Developed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-12.94%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-12.84%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44546A"/>
                          </a:solidFill>
                          <a:effectLst/>
                          <a:latin typeface="Overpass" panose="00000500000000000000" pitchFamily="50" charset="0"/>
                        </a:rPr>
                        <a:t>148</a:t>
                      </a:r>
                    </a:p>
                  </a:txBody>
                  <a:tcPr marL="5357" marR="5357" marT="5357" marB="0" anchor="b">
                    <a:lnL>
                      <a:noFill/>
                    </a:lnL>
                    <a:lnR>
                      <a:noFill/>
                    </a:lnR>
                    <a:lnT>
                      <a:noFill/>
                    </a:lnT>
                    <a:lnB>
                      <a:noFill/>
                    </a:lnB>
                    <a:noFill/>
                  </a:tcPr>
                </a:tc>
                <a:extLst>
                  <a:ext uri="{0D108BD9-81ED-4DB2-BD59-A6C34878D82A}">
                    <a16:rowId xmlns:a16="http://schemas.microsoft.com/office/drawing/2014/main" val="1008349364"/>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 FTSE EPRA Nareit United States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-12.90%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-13.00%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14</a:t>
                      </a:r>
                    </a:p>
                  </a:txBody>
                  <a:tcPr marL="5357" marR="5357" marT="5357" marB="0" anchor="b">
                    <a:lnL>
                      <a:noFill/>
                    </a:lnL>
                    <a:lnR>
                      <a:noFill/>
                    </a:lnR>
                    <a:lnT>
                      <a:noFill/>
                    </a:lnT>
                    <a:lnB>
                      <a:noFill/>
                    </a:lnB>
                    <a:noFill/>
                  </a:tcPr>
                </a:tc>
                <a:extLst>
                  <a:ext uri="{0D108BD9-81ED-4DB2-BD59-A6C34878D82A}">
                    <a16:rowId xmlns:a16="http://schemas.microsoft.com/office/drawing/2014/main" val="813528034"/>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 FTSE EPRA Nareit Developed Europe UCITS ETF </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-4.62%</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13</a:t>
                      </a:r>
                    </a:p>
                  </a:txBody>
                  <a:tcPr marL="5357" marR="5357" marT="5357" marB="0" anchor="b">
                    <a:lnL>
                      <a:noFill/>
                    </a:lnL>
                    <a:lnR>
                      <a:noFill/>
                    </a:lnR>
                    <a:lnT>
                      <a:noFill/>
                    </a:lnT>
                    <a:lnB>
                      <a:noFill/>
                    </a:lnB>
                    <a:noFill/>
                  </a:tcPr>
                </a:tc>
                <a:extLst>
                  <a:ext uri="{0D108BD9-81ED-4DB2-BD59-A6C34878D82A}">
                    <a16:rowId xmlns:a16="http://schemas.microsoft.com/office/drawing/2014/main" val="232033755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Lyxor PEA FTSE EPRA Nareit Developed Europe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-6.26%</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-6.04%</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16</a:t>
                      </a:r>
                    </a:p>
                  </a:txBody>
                  <a:tcPr marL="5357" marR="5357" marT="5357" marB="0" anchor="b">
                    <a:lnL>
                      <a:noFill/>
                    </a:lnL>
                    <a:lnR>
                      <a:noFill/>
                    </a:lnR>
                    <a:lnT>
                      <a:noFill/>
                    </a:lnT>
                    <a:lnB>
                      <a:noFill/>
                    </a:lnB>
                    <a:noFill/>
                  </a:tcPr>
                </a:tc>
                <a:extLst>
                  <a:ext uri="{0D108BD9-81ED-4DB2-BD59-A6C34878D82A}">
                    <a16:rowId xmlns:a16="http://schemas.microsoft.com/office/drawing/2014/main" val="2562049664"/>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Nikko Asset Management</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err="1">
                          <a:solidFill>
                            <a:srgbClr val="44546A"/>
                          </a:solidFill>
                          <a:effectLst/>
                          <a:latin typeface="Overpass" panose="00000500000000000000" pitchFamily="50" charset="0"/>
                        </a:rPr>
                        <a:t>NikkoAM</a:t>
                      </a:r>
                      <a:r>
                        <a:rPr lang="en-GB" sz="900" b="0" i="0" u="none" strike="noStrike" dirty="0">
                          <a:solidFill>
                            <a:srgbClr val="44546A"/>
                          </a:solidFill>
                          <a:effectLst/>
                          <a:latin typeface="Overpass" panose="00000500000000000000" pitchFamily="50" charset="0"/>
                        </a:rPr>
                        <a:t> - STC Asia REIT</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-6.68%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-8.17%</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156</a:t>
                      </a:r>
                    </a:p>
                  </a:txBody>
                  <a:tcPr marL="5357" marR="5357" marT="5357" marB="0" anchor="b">
                    <a:lnL>
                      <a:noFill/>
                    </a:lnL>
                    <a:lnR>
                      <a:noFill/>
                    </a:lnR>
                    <a:lnT>
                      <a:noFill/>
                    </a:lnT>
                    <a:lnB>
                      <a:noFill/>
                    </a:lnB>
                    <a:noFill/>
                  </a:tcPr>
                </a:tc>
                <a:extLst>
                  <a:ext uri="{0D108BD9-81ED-4DB2-BD59-A6C34878D82A}">
                    <a16:rowId xmlns:a16="http://schemas.microsoft.com/office/drawing/2014/main" val="2786183301"/>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Nikko Asset Management</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Listed Index Fund Asian REIT</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-8.90%</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-8.17%</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22</a:t>
                      </a:r>
                    </a:p>
                  </a:txBody>
                  <a:tcPr marL="5357" marR="5357" marT="5357" marB="0" anchor="b">
                    <a:lnL>
                      <a:noFill/>
                    </a:lnL>
                    <a:lnR>
                      <a:noFill/>
                    </a:lnR>
                    <a:lnT>
                      <a:noFill/>
                    </a:lnT>
                    <a:lnB>
                      <a:noFill/>
                    </a:lnB>
                    <a:noFill/>
                  </a:tcPr>
                </a:tc>
                <a:extLst>
                  <a:ext uri="{0D108BD9-81ED-4DB2-BD59-A6C34878D82A}">
                    <a16:rowId xmlns:a16="http://schemas.microsoft.com/office/drawing/2014/main" val="4126612636"/>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SSGA</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SPDR FTSE EPRA Europe ex UK Real Estate UCITS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a:solidFill>
                            <a:srgbClr val="00B050"/>
                          </a:solidFill>
                          <a:effectLst/>
                          <a:latin typeface="Overpass" panose="00000500000000000000" pitchFamily="50" charset="0"/>
                        </a:rPr>
                        <a:t>-5.68%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-5.96%</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83</a:t>
                      </a:r>
                    </a:p>
                  </a:txBody>
                  <a:tcPr marL="5357" marR="5357" marT="5357" marB="0" anchor="b">
                    <a:lnL>
                      <a:noFill/>
                    </a:lnL>
                    <a:lnR>
                      <a:noFill/>
                    </a:lnR>
                    <a:lnT>
                      <a:noFill/>
                    </a:lnT>
                    <a:lnB>
                      <a:noFill/>
                    </a:lnB>
                    <a:noFill/>
                  </a:tcPr>
                </a:tc>
                <a:extLst>
                  <a:ext uri="{0D108BD9-81ED-4DB2-BD59-A6C34878D82A}">
                    <a16:rowId xmlns:a16="http://schemas.microsoft.com/office/drawing/2014/main" val="3470621846"/>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STANLIB</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STANLIB Global REIT Index Feeder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-6.08%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-16.48%</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2</a:t>
                      </a:r>
                    </a:p>
                  </a:txBody>
                  <a:tcPr marL="5357" marR="5357" marT="5357" marB="0" anchor="b">
                    <a:lnL>
                      <a:noFill/>
                    </a:lnL>
                    <a:lnR>
                      <a:noFill/>
                    </a:lnR>
                    <a:lnT>
                      <a:noFill/>
                    </a:lnT>
                    <a:lnB>
                      <a:noFill/>
                    </a:lnB>
                    <a:noFill/>
                  </a:tcPr>
                </a:tc>
                <a:extLst>
                  <a:ext uri="{0D108BD9-81ED-4DB2-BD59-A6C34878D82A}">
                    <a16:rowId xmlns:a16="http://schemas.microsoft.com/office/drawing/2014/main" val="3300569134"/>
                  </a:ext>
                </a:extLst>
              </a:tr>
              <a:tr h="181569">
                <a:tc>
                  <a:txBody>
                    <a:bodyPr/>
                    <a:lstStyle/>
                    <a:p>
                      <a:pPr algn="l" fontAlgn="b">
                        <a:lnSpc>
                          <a:spcPct val="150000"/>
                        </a:lnSpc>
                      </a:pPr>
                      <a:r>
                        <a:rPr lang="en-GB" sz="900" b="0" i="0" u="none" strike="noStrike">
                          <a:solidFill>
                            <a:srgbClr val="44546A"/>
                          </a:solidFill>
                          <a:effectLst/>
                          <a:latin typeface="Overpass" panose="00000500000000000000" pitchFamily="50" charset="0"/>
                        </a:rPr>
                        <a:t>VanEck</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dirty="0" err="1">
                          <a:solidFill>
                            <a:srgbClr val="44546A"/>
                          </a:solidFill>
                          <a:effectLst/>
                          <a:latin typeface="Overpass" panose="00000500000000000000" pitchFamily="50" charset="0"/>
                        </a:rPr>
                        <a:t>VanEck</a:t>
                      </a:r>
                      <a:r>
                        <a:rPr lang="en-GB" sz="900" b="0" i="0" u="none" strike="noStrike" dirty="0">
                          <a:solidFill>
                            <a:srgbClr val="44546A"/>
                          </a:solidFill>
                          <a:effectLst/>
                          <a:latin typeface="Overpass" panose="00000500000000000000" pitchFamily="50" charset="0"/>
                        </a:rPr>
                        <a:t> Vectors International Property Hedged ETF</a:t>
                      </a:r>
                    </a:p>
                  </a:txBody>
                  <a:tcPr marL="5357" marR="5357" marT="5357" marB="0" anchor="b">
                    <a:lnL>
                      <a:noFill/>
                    </a:lnL>
                    <a:lnR>
                      <a:noFill/>
                    </a:lnR>
                    <a:lnT>
                      <a:noFill/>
                    </a:lnT>
                    <a:lnB>
                      <a:noFill/>
                    </a:lnB>
                    <a:noFill/>
                  </a:tcPr>
                </a:tc>
                <a:tc>
                  <a:txBody>
                    <a:bodyPr/>
                    <a:lstStyle/>
                    <a:p>
                      <a:pPr algn="l" fontAlgn="b">
                        <a:lnSpc>
                          <a:spcPct val="150000"/>
                        </a:lnSpc>
                      </a:pPr>
                      <a:r>
                        <a:rPr lang="en-GB" sz="900" b="0" i="0" u="none" strike="noStrike">
                          <a:solidFill>
                            <a:srgbClr val="44546A"/>
                          </a:solidFill>
                          <a:effectLst/>
                          <a:latin typeface="Overpass" panose="00000500000000000000" pitchFamily="50" charset="0"/>
                        </a:rPr>
                        <a:t> </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-14.63%</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00B050"/>
                          </a:solidFill>
                          <a:effectLst/>
                          <a:latin typeface="Overpass" panose="00000500000000000000" pitchFamily="50" charset="0"/>
                        </a:rPr>
                        <a:t>-13.75%</a:t>
                      </a:r>
                    </a:p>
                  </a:txBody>
                  <a:tcPr marL="5357" marR="5357" marT="5357" marB="0" anchor="b">
                    <a:lnL>
                      <a:noFill/>
                    </a:lnL>
                    <a:lnR>
                      <a:noFill/>
                    </a:lnR>
                    <a:lnT>
                      <a:noFill/>
                    </a:lnT>
                    <a:lnB>
                      <a:noFill/>
                    </a:lnB>
                    <a:noFill/>
                  </a:tcPr>
                </a:tc>
                <a:tc>
                  <a:txBody>
                    <a:bodyPr/>
                    <a:lstStyle/>
                    <a:p>
                      <a:pPr algn="ctr" fontAlgn="b">
                        <a:lnSpc>
                          <a:spcPct val="150000"/>
                        </a:lnSpc>
                      </a:pPr>
                      <a:r>
                        <a:rPr lang="en-GB" sz="900" b="0" i="0" u="none" strike="noStrike" dirty="0">
                          <a:solidFill>
                            <a:srgbClr val="44546A"/>
                          </a:solidFill>
                          <a:effectLst/>
                          <a:latin typeface="Overpass" panose="00000500000000000000" pitchFamily="50" charset="0"/>
                        </a:rPr>
                        <a:t>30</a:t>
                      </a:r>
                    </a:p>
                  </a:txBody>
                  <a:tcPr marL="5357" marR="5357" marT="5357" marB="0" anchor="b">
                    <a:lnL>
                      <a:noFill/>
                    </a:lnL>
                    <a:lnR>
                      <a:noFill/>
                    </a:lnR>
                    <a:lnT>
                      <a:noFill/>
                    </a:lnT>
                    <a:lnB>
                      <a:noFill/>
                    </a:lnB>
                    <a:noFill/>
                  </a:tcPr>
                </a:tc>
                <a:extLst>
                  <a:ext uri="{0D108BD9-81ED-4DB2-BD59-A6C34878D82A}">
                    <a16:rowId xmlns:a16="http://schemas.microsoft.com/office/drawing/2014/main" val="3411391767"/>
                  </a:ext>
                </a:extLst>
              </a:tr>
            </a:tbl>
          </a:graphicData>
        </a:graphic>
      </p:graphicFrame>
    </p:spTree>
    <p:extLst>
      <p:ext uri="{BB962C8B-B14F-4D97-AF65-F5344CB8AC3E}">
        <p14:creationId xmlns:p14="http://schemas.microsoft.com/office/powerpoint/2010/main" val="79127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59E38-1198-4E02-AF53-886E78AA58C5}"/>
              </a:ext>
            </a:extLst>
          </p:cNvPr>
          <p:cNvSpPr txBox="1"/>
          <p:nvPr/>
        </p:nvSpPr>
        <p:spPr>
          <a:xfrm>
            <a:off x="11441723" y="3069315"/>
            <a:ext cx="374208" cy="369332"/>
          </a:xfrm>
          <a:prstGeom prst="rect">
            <a:avLst/>
          </a:prstGeom>
          <a:solidFill>
            <a:schemeClr val="bg1"/>
          </a:solidFill>
        </p:spPr>
        <p:txBody>
          <a:bodyPr wrap="square" rtlCol="0">
            <a:spAutoFit/>
          </a:bodyPr>
          <a:lstStyle/>
          <a:p>
            <a:pPr defTabSz="914377"/>
            <a:endParaRPr lang="en-GB" dirty="0">
              <a:solidFill>
                <a:srgbClr val="000000"/>
              </a:solidFill>
              <a:latin typeface="Franklin Gothic Book" panose="020B0503020102020204"/>
            </a:endParaRPr>
          </a:p>
        </p:txBody>
      </p:sp>
      <p:sp>
        <p:nvSpPr>
          <p:cNvPr id="4" name="Title 3"/>
          <p:cNvSpPr>
            <a:spLocks noGrp="1"/>
          </p:cNvSpPr>
          <p:nvPr>
            <p:ph type="title"/>
          </p:nvPr>
        </p:nvSpPr>
        <p:spPr>
          <a:xfrm>
            <a:off x="372920" y="566385"/>
            <a:ext cx="7948121" cy="781288"/>
          </a:xfrm>
        </p:spPr>
        <p:txBody>
          <a:bodyPr>
            <a:normAutofit/>
          </a:bodyPr>
          <a:lstStyle/>
          <a:p>
            <a:r>
              <a:rPr lang="en-US" dirty="0"/>
              <a:t>Contact</a:t>
            </a:r>
          </a:p>
        </p:txBody>
      </p:sp>
      <p:sp>
        <p:nvSpPr>
          <p:cNvPr id="11" name="Content Placeholder 10"/>
          <p:cNvSpPr>
            <a:spLocks noGrp="1"/>
          </p:cNvSpPr>
          <p:nvPr>
            <p:ph sz="quarter" idx="13"/>
          </p:nvPr>
        </p:nvSpPr>
        <p:spPr>
          <a:xfrm>
            <a:off x="376069" y="1000838"/>
            <a:ext cx="11683408" cy="5184247"/>
          </a:xfrm>
        </p:spPr>
        <p:txBody>
          <a:bodyPr/>
          <a:lstStyle/>
          <a:p>
            <a:pPr>
              <a:lnSpc>
                <a:spcPct val="100000"/>
              </a:lnSpc>
              <a:spcBef>
                <a:spcPts val="0"/>
              </a:spcBef>
            </a:pPr>
            <a:endParaRPr lang="en-US" sz="2133" dirty="0"/>
          </a:p>
          <a:p>
            <a:pPr>
              <a:lnSpc>
                <a:spcPct val="100000"/>
              </a:lnSpc>
              <a:spcBef>
                <a:spcPts val="0"/>
              </a:spcBef>
            </a:pPr>
            <a:endParaRPr lang="en-US" sz="2133" dirty="0"/>
          </a:p>
          <a:p>
            <a:pPr>
              <a:lnSpc>
                <a:spcPct val="100000"/>
              </a:lnSpc>
              <a:spcBef>
                <a:spcPts val="0"/>
              </a:spcBef>
            </a:pPr>
            <a:r>
              <a:rPr lang="en-US" sz="2133" dirty="0"/>
              <a:t>General enquiries:	</a:t>
            </a:r>
            <a:r>
              <a:rPr lang="en-US" sz="2133" dirty="0">
                <a:hlinkClick r:id="rId2"/>
              </a:rPr>
              <a:t>info@epra.com</a:t>
            </a:r>
            <a:endParaRPr lang="en-US" sz="2133" dirty="0"/>
          </a:p>
          <a:p>
            <a:pPr>
              <a:lnSpc>
                <a:spcPct val="100000"/>
              </a:lnSpc>
              <a:spcBef>
                <a:spcPts val="0"/>
              </a:spcBef>
            </a:pPr>
            <a:endParaRPr lang="en-US" sz="2133" dirty="0"/>
          </a:p>
          <a:p>
            <a:pPr>
              <a:lnSpc>
                <a:spcPct val="100000"/>
              </a:lnSpc>
              <a:spcBef>
                <a:spcPts val="0"/>
              </a:spcBef>
            </a:pPr>
            <a:r>
              <a:rPr lang="en-US" sz="2133" dirty="0"/>
              <a:t>Switchboard:		+32 0 2739 1010</a:t>
            </a:r>
          </a:p>
          <a:p>
            <a:pPr>
              <a:lnSpc>
                <a:spcPct val="100000"/>
              </a:lnSpc>
              <a:spcBef>
                <a:spcPts val="0"/>
              </a:spcBef>
            </a:pPr>
            <a:endParaRPr lang="en-US" sz="2133" dirty="0"/>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endParaRPr lang="en-US" sz="2133" dirty="0">
              <a:latin typeface="Calibri" panose="020F0502020204030204" pitchFamily="34" charset="0"/>
            </a:endParaRPr>
          </a:p>
          <a:p>
            <a:pPr algn="ctr">
              <a:lnSpc>
                <a:spcPct val="100000"/>
              </a:lnSpc>
              <a:spcBef>
                <a:spcPts val="0"/>
              </a:spcBef>
            </a:pPr>
            <a:r>
              <a:rPr lang="en-US" sz="2133" dirty="0">
                <a:latin typeface="Calibri" panose="020F0502020204030204" pitchFamily="34" charset="0"/>
              </a:rPr>
              <a:t>Find more information on </a:t>
            </a:r>
            <a:r>
              <a:rPr lang="en-US" sz="2133" dirty="0">
                <a:latin typeface="Calibri" panose="020F0502020204030204" pitchFamily="34" charset="0"/>
                <a:hlinkClick r:id="rId3"/>
              </a:rPr>
              <a:t>www.epra.com</a:t>
            </a:r>
            <a:r>
              <a:rPr lang="en-US" sz="2133" dirty="0">
                <a:latin typeface="Calibri" panose="020F0502020204030204" pitchFamily="34" charset="0"/>
              </a:rPr>
              <a:t> </a:t>
            </a:r>
            <a:endParaRPr lang="en-US" sz="2133" dirty="0"/>
          </a:p>
        </p:txBody>
      </p:sp>
      <p:sp>
        <p:nvSpPr>
          <p:cNvPr id="2" name="TextBox 1">
            <a:extLst>
              <a:ext uri="{FF2B5EF4-FFF2-40B4-BE49-F238E27FC236}">
                <a16:creationId xmlns:a16="http://schemas.microsoft.com/office/drawing/2014/main" id="{A31700B0-1413-4DFF-B413-4FCCE22A6937}"/>
              </a:ext>
            </a:extLst>
          </p:cNvPr>
          <p:cNvSpPr txBox="1"/>
          <p:nvPr/>
        </p:nvSpPr>
        <p:spPr>
          <a:xfrm>
            <a:off x="2986423" y="3429001"/>
            <a:ext cx="2721112" cy="995209"/>
          </a:xfrm>
          <a:prstGeom prst="rect">
            <a:avLst/>
          </a:prstGeom>
          <a:noFill/>
        </p:spPr>
        <p:txBody>
          <a:bodyPr wrap="square" rtlCol="0">
            <a:spAutoFit/>
          </a:bodyPr>
          <a:lstStyle/>
          <a:p>
            <a:pPr algn="ctr" defTabSz="914377"/>
            <a:r>
              <a:rPr lang="en-GB" sz="2133" b="1" dirty="0">
                <a:solidFill>
                  <a:srgbClr val="12497F"/>
                </a:solidFill>
                <a:latin typeface="Overpass Light" charset="0"/>
              </a:rPr>
              <a:t>HEAD OFFICE</a:t>
            </a:r>
          </a:p>
          <a:p>
            <a:pPr algn="ctr" defTabSz="914377"/>
            <a:r>
              <a:rPr lang="en-US" sz="1867" dirty="0">
                <a:solidFill>
                  <a:srgbClr val="12497F"/>
                </a:solidFill>
                <a:latin typeface="Overpass Light" charset="0"/>
              </a:rPr>
              <a:t>Square de Meeûs 2</a:t>
            </a:r>
            <a:r>
              <a:rPr lang="en-GB" sz="1867" dirty="0">
                <a:solidFill>
                  <a:srgbClr val="12497F"/>
                </a:solidFill>
                <a:latin typeface="Overpass Light" charset="0"/>
              </a:rPr>
              <a:t>3</a:t>
            </a:r>
          </a:p>
          <a:p>
            <a:pPr algn="ctr" defTabSz="914377"/>
            <a:r>
              <a:rPr lang="en-GB" sz="1867" dirty="0">
                <a:solidFill>
                  <a:srgbClr val="12497F"/>
                </a:solidFill>
                <a:latin typeface="Overpass Light" charset="0"/>
              </a:rPr>
              <a:t>1000 Brussels, BE</a:t>
            </a:r>
            <a:endParaRPr lang="en-US" sz="1867" dirty="0">
              <a:solidFill>
                <a:srgbClr val="12497F"/>
              </a:solidFill>
              <a:latin typeface="Overpass Light" charset="0"/>
            </a:endParaRPr>
          </a:p>
        </p:txBody>
      </p:sp>
      <p:sp>
        <p:nvSpPr>
          <p:cNvPr id="7" name="TextBox 6">
            <a:extLst>
              <a:ext uri="{FF2B5EF4-FFF2-40B4-BE49-F238E27FC236}">
                <a16:creationId xmlns:a16="http://schemas.microsoft.com/office/drawing/2014/main" id="{347C0D8D-9876-4C5F-A86A-B478A2406CF4}"/>
              </a:ext>
            </a:extLst>
          </p:cNvPr>
          <p:cNvSpPr txBox="1"/>
          <p:nvPr/>
        </p:nvSpPr>
        <p:spPr>
          <a:xfrm>
            <a:off x="5707535" y="3367418"/>
            <a:ext cx="3884061" cy="1282531"/>
          </a:xfrm>
          <a:prstGeom prst="rect">
            <a:avLst/>
          </a:prstGeom>
          <a:noFill/>
        </p:spPr>
        <p:txBody>
          <a:bodyPr wrap="square" rtlCol="0">
            <a:spAutoFit/>
          </a:bodyPr>
          <a:lstStyle/>
          <a:p>
            <a:pPr algn="ctr" defTabSz="914377"/>
            <a:r>
              <a:rPr lang="en-GB" sz="2133" b="1" dirty="0">
                <a:solidFill>
                  <a:srgbClr val="12497F"/>
                </a:solidFill>
                <a:latin typeface="Overpass Light" charset="0"/>
              </a:rPr>
              <a:t>UK</a:t>
            </a:r>
          </a:p>
          <a:p>
            <a:pPr algn="ctr" defTabSz="914377"/>
            <a:r>
              <a:rPr lang="en-GB" sz="1867" dirty="0">
                <a:solidFill>
                  <a:srgbClr val="12497F"/>
                </a:solidFill>
                <a:latin typeface="Overpass Light" charset="0"/>
              </a:rPr>
              <a:t>Devonshire House</a:t>
            </a:r>
          </a:p>
          <a:p>
            <a:pPr algn="ctr" defTabSz="914377"/>
            <a:r>
              <a:rPr lang="en-GB" sz="1867" dirty="0">
                <a:solidFill>
                  <a:srgbClr val="12497F"/>
                </a:solidFill>
                <a:latin typeface="Overpass Light" charset="0"/>
              </a:rPr>
              <a:t>One Mayfair Place</a:t>
            </a:r>
          </a:p>
          <a:p>
            <a:pPr algn="ctr" defTabSz="914377"/>
            <a:r>
              <a:rPr lang="en-GB" sz="1867" dirty="0">
                <a:solidFill>
                  <a:srgbClr val="12497F"/>
                </a:solidFill>
                <a:latin typeface="Overpass Light" charset="0"/>
              </a:rPr>
              <a:t>London W1J 8AJ, UK</a:t>
            </a:r>
            <a:endParaRPr lang="en-US" sz="1867" dirty="0">
              <a:solidFill>
                <a:srgbClr val="12497F"/>
              </a:solidFill>
              <a:latin typeface="Overpass Light" charset="0"/>
            </a:endParaRPr>
          </a:p>
        </p:txBody>
      </p:sp>
      <p:sp>
        <p:nvSpPr>
          <p:cNvPr id="5" name="Rectangle 4">
            <a:extLst>
              <a:ext uri="{FF2B5EF4-FFF2-40B4-BE49-F238E27FC236}">
                <a16:creationId xmlns:a16="http://schemas.microsoft.com/office/drawing/2014/main" id="{B5EE1496-CE2F-4F59-ABFE-0A4862AA5E19}"/>
              </a:ext>
            </a:extLst>
          </p:cNvPr>
          <p:cNvSpPr/>
          <p:nvPr/>
        </p:nvSpPr>
        <p:spPr>
          <a:xfrm>
            <a:off x="287931" y="5353507"/>
            <a:ext cx="11683408" cy="666593"/>
          </a:xfrm>
          <a:prstGeom prst="rect">
            <a:avLst/>
          </a:prstGeom>
          <a:ln w="6350">
            <a:solidFill>
              <a:srgbClr val="002F65"/>
            </a:solidFill>
          </a:ln>
        </p:spPr>
        <p:txBody>
          <a:bodyPr wrap="square">
            <a:spAutoFit/>
          </a:bodyPr>
          <a:lstStyle/>
          <a:p>
            <a:pPr algn="just" defTabSz="914377"/>
            <a:r>
              <a:rPr lang="en-GB" sz="933" dirty="0">
                <a:solidFill>
                  <a:srgbClr val="002F65"/>
                </a:solidFill>
                <a:latin typeface="Overpass ExtraLight"/>
              </a:rPr>
              <a:t>The European Public Real Estate Association ("EPRA") is a not-for-profit association registered in Belgium with registered number 0811738560 and VAT registration number BE 0811.738.560. Our registered office is at Square De </a:t>
            </a:r>
            <a:r>
              <a:rPr lang="en-GB" sz="933" dirty="0" err="1">
                <a:solidFill>
                  <a:srgbClr val="002F65"/>
                </a:solidFill>
                <a:latin typeface="Overpass ExtraLight"/>
              </a:rPr>
              <a:t>Meeus</a:t>
            </a:r>
            <a:r>
              <a:rPr lang="en-GB" sz="933" dirty="0">
                <a:solidFill>
                  <a:srgbClr val="002F65"/>
                </a:solidFill>
                <a:latin typeface="Overpass ExtraLight"/>
              </a:rPr>
              <a:t> 23, 1000 Brussels, Belgium. This presentation is intended solely for the addressee and may contain confidential information. Do not use, copy or disclose the information contained in this presentation. Users of information in this presentation do so at their own risk and must still comply with their responsibilities to their regulatory authority or shareholders. We are not liable for incorrect use or interpretation of our published research, policies or guidance. We accept no liability for damage suffered as a consequence of our published research, policies or guidance being used to mislead a third party.</a:t>
            </a:r>
          </a:p>
        </p:txBody>
      </p:sp>
      <p:pic>
        <p:nvPicPr>
          <p:cNvPr id="10" name="Picture 9" descr="A group of people posing for a photo&#10;&#10;Description automatically generated">
            <a:extLst>
              <a:ext uri="{FF2B5EF4-FFF2-40B4-BE49-F238E27FC236}">
                <a16:creationId xmlns:a16="http://schemas.microsoft.com/office/drawing/2014/main" id="{1F37860D-59DC-4699-82AC-12C0117F4DE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0418" y="178273"/>
            <a:ext cx="6751791" cy="2972567"/>
          </a:xfrm>
          <a:prstGeom prst="rect">
            <a:avLst/>
          </a:prstGeom>
        </p:spPr>
      </p:pic>
    </p:spTree>
    <p:extLst>
      <p:ext uri="{BB962C8B-B14F-4D97-AF65-F5344CB8AC3E}">
        <p14:creationId xmlns:p14="http://schemas.microsoft.com/office/powerpoint/2010/main" val="40535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891826" y="1365956"/>
          <a:ext cx="10416224" cy="4787945"/>
        </p:xfrm>
        <a:graphic>
          <a:graphicData uri="http://schemas.openxmlformats.org/drawingml/2006/table">
            <a:tbl>
              <a:tblPr/>
              <a:tblGrid>
                <a:gridCol w="609063">
                  <a:extLst>
                    <a:ext uri="{9D8B030D-6E8A-4147-A177-3AD203B41FA5}">
                      <a16:colId xmlns:a16="http://schemas.microsoft.com/office/drawing/2014/main" val="20000"/>
                    </a:ext>
                  </a:extLst>
                </a:gridCol>
                <a:gridCol w="609063">
                  <a:extLst>
                    <a:ext uri="{9D8B030D-6E8A-4147-A177-3AD203B41FA5}">
                      <a16:colId xmlns:a16="http://schemas.microsoft.com/office/drawing/2014/main" val="20001"/>
                    </a:ext>
                  </a:extLst>
                </a:gridCol>
                <a:gridCol w="304531">
                  <a:extLst>
                    <a:ext uri="{9D8B030D-6E8A-4147-A177-3AD203B41FA5}">
                      <a16:colId xmlns:a16="http://schemas.microsoft.com/office/drawing/2014/main" val="20002"/>
                    </a:ext>
                  </a:extLst>
                </a:gridCol>
                <a:gridCol w="609063">
                  <a:extLst>
                    <a:ext uri="{9D8B030D-6E8A-4147-A177-3AD203B41FA5}">
                      <a16:colId xmlns:a16="http://schemas.microsoft.com/office/drawing/2014/main" val="20003"/>
                    </a:ext>
                  </a:extLst>
                </a:gridCol>
                <a:gridCol w="609063">
                  <a:extLst>
                    <a:ext uri="{9D8B030D-6E8A-4147-A177-3AD203B41FA5}">
                      <a16:colId xmlns:a16="http://schemas.microsoft.com/office/drawing/2014/main" val="20004"/>
                    </a:ext>
                  </a:extLst>
                </a:gridCol>
                <a:gridCol w="304531">
                  <a:extLst>
                    <a:ext uri="{9D8B030D-6E8A-4147-A177-3AD203B41FA5}">
                      <a16:colId xmlns:a16="http://schemas.microsoft.com/office/drawing/2014/main" val="20005"/>
                    </a:ext>
                  </a:extLst>
                </a:gridCol>
                <a:gridCol w="609063">
                  <a:extLst>
                    <a:ext uri="{9D8B030D-6E8A-4147-A177-3AD203B41FA5}">
                      <a16:colId xmlns:a16="http://schemas.microsoft.com/office/drawing/2014/main" val="20006"/>
                    </a:ext>
                  </a:extLst>
                </a:gridCol>
                <a:gridCol w="671219">
                  <a:extLst>
                    <a:ext uri="{9D8B030D-6E8A-4147-A177-3AD203B41FA5}">
                      <a16:colId xmlns:a16="http://schemas.microsoft.com/office/drawing/2014/main" val="20007"/>
                    </a:ext>
                  </a:extLst>
                </a:gridCol>
                <a:gridCol w="304531">
                  <a:extLst>
                    <a:ext uri="{9D8B030D-6E8A-4147-A177-3AD203B41FA5}">
                      <a16:colId xmlns:a16="http://schemas.microsoft.com/office/drawing/2014/main" val="20008"/>
                    </a:ext>
                  </a:extLst>
                </a:gridCol>
                <a:gridCol w="609063">
                  <a:extLst>
                    <a:ext uri="{9D8B030D-6E8A-4147-A177-3AD203B41FA5}">
                      <a16:colId xmlns:a16="http://schemas.microsoft.com/office/drawing/2014/main" val="20009"/>
                    </a:ext>
                  </a:extLst>
                </a:gridCol>
                <a:gridCol w="609063">
                  <a:extLst>
                    <a:ext uri="{9D8B030D-6E8A-4147-A177-3AD203B41FA5}">
                      <a16:colId xmlns:a16="http://schemas.microsoft.com/office/drawing/2014/main" val="20010"/>
                    </a:ext>
                  </a:extLst>
                </a:gridCol>
                <a:gridCol w="304531">
                  <a:extLst>
                    <a:ext uri="{9D8B030D-6E8A-4147-A177-3AD203B41FA5}">
                      <a16:colId xmlns:a16="http://schemas.microsoft.com/office/drawing/2014/main" val="20011"/>
                    </a:ext>
                  </a:extLst>
                </a:gridCol>
                <a:gridCol w="609063">
                  <a:extLst>
                    <a:ext uri="{9D8B030D-6E8A-4147-A177-3AD203B41FA5}">
                      <a16:colId xmlns:a16="http://schemas.microsoft.com/office/drawing/2014/main" val="20012"/>
                    </a:ext>
                  </a:extLst>
                </a:gridCol>
                <a:gridCol w="609063">
                  <a:extLst>
                    <a:ext uri="{9D8B030D-6E8A-4147-A177-3AD203B41FA5}">
                      <a16:colId xmlns:a16="http://schemas.microsoft.com/office/drawing/2014/main" val="20013"/>
                    </a:ext>
                  </a:extLst>
                </a:gridCol>
                <a:gridCol w="304531">
                  <a:extLst>
                    <a:ext uri="{9D8B030D-6E8A-4147-A177-3AD203B41FA5}">
                      <a16:colId xmlns:a16="http://schemas.microsoft.com/office/drawing/2014/main" val="20014"/>
                    </a:ext>
                  </a:extLst>
                </a:gridCol>
                <a:gridCol w="609063">
                  <a:extLst>
                    <a:ext uri="{9D8B030D-6E8A-4147-A177-3AD203B41FA5}">
                      <a16:colId xmlns:a16="http://schemas.microsoft.com/office/drawing/2014/main" val="20015"/>
                    </a:ext>
                  </a:extLst>
                </a:gridCol>
                <a:gridCol w="609063">
                  <a:extLst>
                    <a:ext uri="{9D8B030D-6E8A-4147-A177-3AD203B41FA5}">
                      <a16:colId xmlns:a16="http://schemas.microsoft.com/office/drawing/2014/main" val="20016"/>
                    </a:ext>
                  </a:extLst>
                </a:gridCol>
                <a:gridCol w="304531">
                  <a:extLst>
                    <a:ext uri="{9D8B030D-6E8A-4147-A177-3AD203B41FA5}">
                      <a16:colId xmlns:a16="http://schemas.microsoft.com/office/drawing/2014/main" val="20017"/>
                    </a:ext>
                  </a:extLst>
                </a:gridCol>
                <a:gridCol w="609063">
                  <a:extLst>
                    <a:ext uri="{9D8B030D-6E8A-4147-A177-3AD203B41FA5}">
                      <a16:colId xmlns:a16="http://schemas.microsoft.com/office/drawing/2014/main" val="20018"/>
                    </a:ext>
                  </a:extLst>
                </a:gridCol>
                <a:gridCol w="609063">
                  <a:extLst>
                    <a:ext uri="{9D8B030D-6E8A-4147-A177-3AD203B41FA5}">
                      <a16:colId xmlns:a16="http://schemas.microsoft.com/office/drawing/2014/main" val="20019"/>
                    </a:ext>
                  </a:extLst>
                </a:gridCol>
              </a:tblGrid>
              <a:tr h="350108">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w="6350" cap="flat" cmpd="sng" algn="ctr">
                      <a:solidFill>
                        <a:schemeClr val="accent2"/>
                      </a:solidFill>
                      <a:prstDash val="solid"/>
                      <a:round/>
                      <a:headEnd type="none" w="med" len="med"/>
                      <a:tailEnd type="none" w="med" len="med"/>
                    </a:lnR>
                    <a:lnT>
                      <a:noFill/>
                    </a:lnT>
                    <a:lnB>
                      <a:noFill/>
                    </a:lnB>
                  </a:tcPr>
                </a:tc>
                <a:tc gridSpan="8">
                  <a:txBody>
                    <a:bodyPr/>
                    <a:lstStyle/>
                    <a:p>
                      <a:pPr algn="ctr" fontAlgn="ctr"/>
                      <a:r>
                        <a:rPr lang="en-US" sz="1600" b="1" i="0" u="none" strike="noStrike" dirty="0">
                          <a:solidFill>
                            <a:srgbClr val="FFFFFF"/>
                          </a:solidFill>
                          <a:latin typeface="Overpass" charset="0"/>
                          <a:ea typeface="Overpass" charset="0"/>
                          <a:cs typeface="Overpass" charset="0"/>
                        </a:rPr>
                        <a:t>FTSE EPRA </a:t>
                      </a:r>
                      <a:r>
                        <a:rPr lang="en-US" sz="1600" b="1" i="0" u="none" strike="noStrike" dirty="0" err="1">
                          <a:solidFill>
                            <a:srgbClr val="FFFFFF"/>
                          </a:solidFill>
                          <a:latin typeface="Overpass" charset="0"/>
                          <a:ea typeface="Overpass" charset="0"/>
                          <a:cs typeface="Overpass" charset="0"/>
                        </a:rPr>
                        <a:t>Nareit</a:t>
                      </a:r>
                      <a:r>
                        <a:rPr lang="en-US" sz="1600" b="1" i="0" u="none" strike="noStrike" dirty="0">
                          <a:solidFill>
                            <a:srgbClr val="FFFFFF"/>
                          </a:solidFill>
                          <a:latin typeface="Overpass" charset="0"/>
                          <a:ea typeface="Overpass" charset="0"/>
                          <a:cs typeface="Overpass" charset="0"/>
                        </a:rPr>
                        <a:t> Global Real Estate Index*</a:t>
                      </a: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extLst>
                  <a:ext uri="{0D108BD9-81ED-4DB2-BD59-A6C34878D82A}">
                    <a16:rowId xmlns:a16="http://schemas.microsoft.com/office/drawing/2014/main" val="10000"/>
                  </a:ext>
                </a:extLst>
              </a:tr>
              <a:tr h="446045">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w="6350" cap="flat" cmpd="sng" algn="ctr">
                      <a:solidFill>
                        <a:schemeClr val="accent2"/>
                      </a:solidFill>
                      <a:prstDash val="solid"/>
                      <a:round/>
                      <a:headEnd type="none" w="med" len="med"/>
                      <a:tailEnd type="none" w="med" len="med"/>
                    </a:lnR>
                    <a:lnT>
                      <a:noFill/>
                    </a:lnT>
                    <a:lnB>
                      <a:noFill/>
                    </a:lnB>
                  </a:tcPr>
                </a:tc>
                <a:tc gridSpan="4">
                  <a:txBody>
                    <a:bodyPr/>
                    <a:lstStyle/>
                    <a:p>
                      <a:pPr algn="ctr" fontAlgn="ctr"/>
                      <a:r>
                        <a:rPr lang="en-US" sz="1500" b="0" i="0" u="none" strike="noStrike" dirty="0">
                          <a:solidFill>
                            <a:schemeClr val="accent1"/>
                          </a:solidFill>
                          <a:latin typeface="Overpass" charset="0"/>
                          <a:ea typeface="Overpass" charset="0"/>
                          <a:cs typeface="Overpass" charset="0"/>
                        </a:rPr>
                        <a:t>478 Constituents</a:t>
                      </a:r>
                    </a:p>
                  </a:txBody>
                  <a:tcPr marL="6640" marR="6640" marT="664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€ 1</a:t>
                      </a:r>
                      <a:r>
                        <a:rPr lang="fr-FR" sz="1500" b="0" i="0" u="none" strike="noStrike" dirty="0">
                          <a:solidFill>
                            <a:schemeClr val="accent1"/>
                          </a:solidFill>
                          <a:latin typeface="Overpass" charset="0"/>
                          <a:ea typeface="Overpass" charset="0"/>
                          <a:cs typeface="Overpass" charset="0"/>
                        </a:rPr>
                        <a:t>,</a:t>
                      </a:r>
                      <a:r>
                        <a:rPr lang="en-US" sz="1500" b="0" i="0" u="none" strike="noStrike" dirty="0">
                          <a:solidFill>
                            <a:schemeClr val="accent1"/>
                          </a:solidFill>
                          <a:latin typeface="Overpass" charset="0"/>
                          <a:ea typeface="Overpass" charset="0"/>
                          <a:cs typeface="Overpass" charset="0"/>
                        </a:rPr>
                        <a:t>339 Billion</a:t>
                      </a:r>
                    </a:p>
                  </a:txBody>
                  <a:tcPr marL="6640" marR="6640" marT="664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extLst>
                  <a:ext uri="{0D108BD9-81ED-4DB2-BD59-A6C34878D82A}">
                    <a16:rowId xmlns:a16="http://schemas.microsoft.com/office/drawing/2014/main" val="10001"/>
                  </a:ext>
                </a:extLst>
              </a:tr>
              <a:tr h="230160">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extLst>
                  <a:ext uri="{0D108BD9-81ED-4DB2-BD59-A6C34878D82A}">
                    <a16:rowId xmlns:a16="http://schemas.microsoft.com/office/drawing/2014/main" val="10003"/>
                  </a:ext>
                </a:extLst>
              </a:tr>
              <a:tr h="230160">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rgbClr val="E5AC50"/>
                      </a:solidFill>
                      <a:prstDash val="solid"/>
                      <a:round/>
                      <a:headEnd type="none" w="med" len="med"/>
                      <a:tailEnd type="none" w="med" len="med"/>
                    </a:lnB>
                  </a:tcPr>
                </a:tc>
                <a:extLst>
                  <a:ext uri="{0D108BD9-81ED-4DB2-BD59-A6C34878D82A}">
                    <a16:rowId xmlns:a16="http://schemas.microsoft.com/office/drawing/2014/main" val="10004"/>
                  </a:ext>
                </a:extLst>
              </a:tr>
              <a:tr h="282656">
                <a:tc gridSpan="6">
                  <a:txBody>
                    <a:bodyPr/>
                    <a:lstStyle/>
                    <a:p>
                      <a:pPr algn="ctr" fontAlgn="ctr"/>
                      <a:r>
                        <a:rPr lang="en-US" sz="1600" b="1" i="0" u="none" strike="noStrike" dirty="0">
                          <a:solidFill>
                            <a:srgbClr val="FFFFFF"/>
                          </a:solidFill>
                          <a:latin typeface="Overpass" charset="0"/>
                          <a:ea typeface="Overpass" charset="0"/>
                          <a:cs typeface="Overpass" charset="0"/>
                        </a:rPr>
                        <a:t>EMEA</a:t>
                      </a: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6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600" b="1" i="0" u="none" strike="noStrike" dirty="0">
                          <a:solidFill>
                            <a:srgbClr val="FFFFFF"/>
                          </a:solidFill>
                          <a:latin typeface="Overpass" charset="0"/>
                          <a:ea typeface="Overpass" charset="0"/>
                          <a:cs typeface="Overpass" charset="0"/>
                        </a:rPr>
                        <a:t>Americas</a:t>
                      </a: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6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600" b="1" i="0" u="none" strike="noStrike" dirty="0">
                          <a:solidFill>
                            <a:srgbClr val="FFFFFF"/>
                          </a:solidFill>
                          <a:latin typeface="Overpass" charset="0"/>
                          <a:ea typeface="Overpass" charset="0"/>
                          <a:cs typeface="Overpass" charset="0"/>
                        </a:rPr>
                        <a:t>Asia Pacific</a:t>
                      </a: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rgbClr val="E5AC50"/>
                      </a:solidFill>
                      <a:prstDash val="solid"/>
                      <a:round/>
                      <a:headEnd type="none" w="med" len="med"/>
                      <a:tailEnd type="none" w="med" len="med"/>
                    </a:lnR>
                    <a:lnT w="6350" cap="flat" cmpd="sng" algn="ctr">
                      <a:solidFill>
                        <a:srgbClr val="E5AC50"/>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49068">
                <a:tc gridSpan="3">
                  <a:txBody>
                    <a:bodyPr/>
                    <a:lstStyle/>
                    <a:p>
                      <a:pPr algn="ctr" fontAlgn="ctr"/>
                      <a:r>
                        <a:rPr lang="en-US" sz="1500" b="0" i="0" u="none" strike="noStrike" dirty="0">
                          <a:solidFill>
                            <a:schemeClr val="accent1"/>
                          </a:solidFill>
                          <a:latin typeface="Overpass" charset="0"/>
                          <a:ea typeface="Overpass" charset="0"/>
                          <a:cs typeface="Overpass" charset="0"/>
                        </a:rPr>
                        <a:t>132 Constituents</a:t>
                      </a:r>
                    </a:p>
                  </a:txBody>
                  <a:tcPr marL="6640" marR="6640" marT="664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€ 226 Billion</a:t>
                      </a:r>
                    </a:p>
                  </a:txBody>
                  <a:tcPr marL="6640" marR="6640" marT="6640" marB="0" anchor="ctr">
                    <a:lnL w="1270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500" b="0" i="0" u="none" strike="noStrike" dirty="0">
                          <a:solidFill>
                            <a:schemeClr val="accent1"/>
                          </a:solidFill>
                          <a:latin typeface="Overpass" charset="0"/>
                          <a:ea typeface="Overpass" charset="0"/>
                          <a:cs typeface="Overpass" charset="0"/>
                        </a:rPr>
                        <a:t>166 Constituents</a:t>
                      </a:r>
                    </a:p>
                  </a:txBody>
                  <a:tcPr marL="6640" marR="6640" marT="664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€ 693 Billion</a:t>
                      </a:r>
                    </a:p>
                  </a:txBody>
                  <a:tcPr marL="6640" marR="6640" marT="664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500" b="0" i="0" u="none" strike="noStrike" dirty="0">
                          <a:solidFill>
                            <a:schemeClr val="accent1"/>
                          </a:solidFill>
                          <a:latin typeface="Overpass" charset="0"/>
                          <a:ea typeface="Overpass" charset="0"/>
                          <a:cs typeface="Overpass" charset="0"/>
                        </a:rPr>
                        <a:t>180 Constituents</a:t>
                      </a:r>
                    </a:p>
                  </a:txBody>
                  <a:tcPr marL="6640" marR="6640" marT="664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€ 419 Billion</a:t>
                      </a:r>
                    </a:p>
                  </a:txBody>
                  <a:tcPr marL="6640" marR="6640" marT="6640" marB="0" anchor="ctr">
                    <a:lnL w="6350" cap="flat" cmpd="sng" algn="ctr">
                      <a:noFill/>
                      <a:prstDash val="solid"/>
                      <a:round/>
                      <a:headEnd type="none" w="med" len="med"/>
                      <a:tailEnd type="none" w="med" len="med"/>
                    </a:lnL>
                    <a:lnR w="6350" cap="flat" cmpd="sng" algn="ctr">
                      <a:solidFill>
                        <a:srgbClr val="E5AC50"/>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6268">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50108">
                <a:tc gridSpan="8">
                  <a:txBody>
                    <a:bodyPr/>
                    <a:lstStyle/>
                    <a:p>
                      <a:pPr algn="ctr" fontAlgn="ctr"/>
                      <a:r>
                        <a:rPr lang="en-US" sz="1500" b="1" i="0" u="none" strike="noStrike" dirty="0">
                          <a:solidFill>
                            <a:srgbClr val="FFFFFF"/>
                          </a:solidFill>
                          <a:latin typeface="Overpass" charset="0"/>
                          <a:ea typeface="Overpass" charset="0"/>
                          <a:cs typeface="Overpass" charset="0"/>
                        </a:rPr>
                        <a:t>FTSE EPRA </a:t>
                      </a:r>
                      <a:r>
                        <a:rPr lang="en-US" sz="1500" b="1" i="0" u="none" strike="noStrike" dirty="0" err="1">
                          <a:solidFill>
                            <a:srgbClr val="FFFFFF"/>
                          </a:solidFill>
                          <a:latin typeface="Overpass" charset="0"/>
                          <a:ea typeface="Overpass" charset="0"/>
                          <a:cs typeface="Overpass" charset="0"/>
                        </a:rPr>
                        <a:t>Nareit</a:t>
                      </a:r>
                      <a:r>
                        <a:rPr lang="en-US" sz="1500" b="1" i="0" u="none" strike="noStrike" dirty="0">
                          <a:solidFill>
                            <a:srgbClr val="FFFFFF"/>
                          </a:solidFill>
                          <a:latin typeface="Overpass" charset="0"/>
                          <a:ea typeface="Overpass" charset="0"/>
                          <a:cs typeface="Overpass" charset="0"/>
                        </a:rPr>
                        <a:t> Developed Real Estate Index</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3" gridSpan="2">
                  <a:txBody>
                    <a:bodyPr/>
                    <a:lstStyle/>
                    <a:p>
                      <a:pPr algn="ctr" fontAlgn="ctr">
                        <a:lnSpc>
                          <a:spcPct val="80000"/>
                        </a:lnSpc>
                      </a:pPr>
                      <a:r>
                        <a:rPr lang="en-US" sz="1200" b="0" i="0" u="none" strike="noStrike" dirty="0">
                          <a:solidFill>
                            <a:schemeClr val="accent1"/>
                          </a:solidFill>
                          <a:latin typeface="Overpass" charset="0"/>
                          <a:ea typeface="Overpass" charset="0"/>
                          <a:cs typeface="Overpass" charset="0"/>
                        </a:rPr>
                        <a:t>* Represents </a:t>
                      </a:r>
                      <a:br>
                        <a:rPr lang="en-US" sz="1200" b="0" i="0" u="none" strike="noStrike" dirty="0">
                          <a:solidFill>
                            <a:schemeClr val="accent1"/>
                          </a:solidFill>
                          <a:latin typeface="Overpass" charset="0"/>
                          <a:ea typeface="Overpass" charset="0"/>
                          <a:cs typeface="Overpass" charset="0"/>
                        </a:rPr>
                      </a:br>
                      <a:r>
                        <a:rPr lang="en-US" sz="1200" b="0" i="0" u="none" strike="noStrike" dirty="0">
                          <a:solidFill>
                            <a:schemeClr val="accent1"/>
                          </a:solidFill>
                          <a:latin typeface="Overpass" charset="0"/>
                          <a:ea typeface="Overpass" charset="0"/>
                          <a:cs typeface="Overpass" charset="0"/>
                        </a:rPr>
                        <a:t>the aggregate </a:t>
                      </a:r>
                      <a:br>
                        <a:rPr lang="en-US" sz="1200" b="0" i="0" u="none" strike="noStrike" dirty="0">
                          <a:solidFill>
                            <a:schemeClr val="accent1"/>
                          </a:solidFill>
                          <a:latin typeface="Overpass" charset="0"/>
                          <a:ea typeface="Overpass" charset="0"/>
                          <a:cs typeface="Overpass" charset="0"/>
                        </a:rPr>
                      </a:br>
                      <a:r>
                        <a:rPr lang="en-US" sz="1200" b="0" i="0" u="none" strike="noStrike" dirty="0">
                          <a:solidFill>
                            <a:schemeClr val="accent1"/>
                          </a:solidFill>
                          <a:latin typeface="Overpass" charset="0"/>
                          <a:ea typeface="Overpass" charset="0"/>
                          <a:cs typeface="Overpass" charset="0"/>
                        </a:rPr>
                        <a:t>of Developed + Emerging, </a:t>
                      </a:r>
                      <a:br>
                        <a:rPr lang="en-US" sz="1200" b="0" i="0" u="none" strike="noStrike" dirty="0">
                          <a:solidFill>
                            <a:schemeClr val="accent1"/>
                          </a:solidFill>
                          <a:latin typeface="Overpass" charset="0"/>
                          <a:ea typeface="Overpass" charset="0"/>
                          <a:cs typeface="Overpass" charset="0"/>
                        </a:rPr>
                      </a:br>
                      <a:r>
                        <a:rPr lang="en-US" sz="1200" b="0" i="0" u="none" strike="noStrike" dirty="0">
                          <a:solidFill>
                            <a:schemeClr val="accent1"/>
                          </a:solidFill>
                          <a:latin typeface="Overpass" charset="0"/>
                          <a:ea typeface="Overpass" charset="0"/>
                          <a:cs typeface="Overpass" charset="0"/>
                        </a:rPr>
                        <a:t>excluding AIM</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3" hMerge="1">
                  <a:txBody>
                    <a:bodyPr/>
                    <a:lstStyle/>
                    <a:p>
                      <a:endParaRPr lang="en-US"/>
                    </a:p>
                  </a:txBody>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a:noFill/>
                    </a:lnB>
                  </a:tcPr>
                </a:tc>
                <a:tc gridSpan="8">
                  <a:txBody>
                    <a:bodyPr/>
                    <a:lstStyle/>
                    <a:p>
                      <a:pPr algn="ctr" fontAlgn="ctr"/>
                      <a:r>
                        <a:rPr lang="en-US" sz="1500" b="1" i="0" u="none" strike="noStrike" dirty="0">
                          <a:solidFill>
                            <a:srgbClr val="FFFFFF"/>
                          </a:solidFill>
                          <a:latin typeface="Overpass" charset="0"/>
                          <a:ea typeface="Overpass" charset="0"/>
                          <a:cs typeface="Overpass" charset="0"/>
                        </a:rPr>
                        <a:t>FTSE EPRA </a:t>
                      </a:r>
                      <a:r>
                        <a:rPr lang="en-US" sz="1500" b="1" i="0" u="none" strike="noStrike" dirty="0" err="1">
                          <a:solidFill>
                            <a:srgbClr val="FFFFFF"/>
                          </a:solidFill>
                          <a:latin typeface="Overpass" charset="0"/>
                          <a:ea typeface="Overpass" charset="0"/>
                          <a:cs typeface="Overpass" charset="0"/>
                        </a:rPr>
                        <a:t>Nareit</a:t>
                      </a:r>
                      <a:r>
                        <a:rPr lang="en-US" sz="1500" b="1" i="0" u="none" strike="noStrike" dirty="0">
                          <a:solidFill>
                            <a:srgbClr val="FFFFFF"/>
                          </a:solidFill>
                          <a:latin typeface="Overpass" charset="0"/>
                          <a:ea typeface="Overpass" charset="0"/>
                          <a:cs typeface="Overpass" charset="0"/>
                        </a:rPr>
                        <a:t> Emerging Real Estate Index</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52581">
                <a:tc rowSpan="2" gridSpan="4">
                  <a:txBody>
                    <a:bodyPr/>
                    <a:lstStyle/>
                    <a:p>
                      <a:pPr algn="ctr" fontAlgn="ctr"/>
                      <a:r>
                        <a:rPr lang="en-US" sz="1500" b="0" i="0" u="none" strike="noStrike" dirty="0">
                          <a:solidFill>
                            <a:schemeClr val="accent1"/>
                          </a:solidFill>
                          <a:latin typeface="Overpass" charset="0"/>
                          <a:ea typeface="Overpass" charset="0"/>
                          <a:cs typeface="Overpass" charset="0"/>
                        </a:rPr>
                        <a:t>339 Constituents</a:t>
                      </a:r>
                    </a:p>
                  </a:txBody>
                  <a:tcPr marL="6640" marR="6640" marT="664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€ 1,191 Billion</a:t>
                      </a:r>
                    </a:p>
                  </a:txBody>
                  <a:tcPr marL="6640" marR="6640" marT="664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1500" b="0" i="0" u="none" strike="noStrike" dirty="0">
                          <a:solidFill>
                            <a:schemeClr val="accent1"/>
                          </a:solidFill>
                          <a:latin typeface="Overpass" charset="0"/>
                          <a:ea typeface="Overpass" charset="0"/>
                          <a:cs typeface="Overpass" charset="0"/>
                        </a:rPr>
                        <a:t> </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5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2" gridSpan="4">
                  <a:txBody>
                    <a:bodyPr/>
                    <a:lstStyle/>
                    <a:p>
                      <a:pPr algn="ctr" fontAlgn="ctr"/>
                      <a:r>
                        <a:rPr lang="en-US" sz="1500" b="0" i="0" u="none" strike="noStrike" dirty="0">
                          <a:solidFill>
                            <a:schemeClr val="accent1"/>
                          </a:solidFill>
                          <a:latin typeface="Overpass" charset="0"/>
                          <a:ea typeface="Overpass" charset="0"/>
                          <a:cs typeface="Overpass" charset="0"/>
                        </a:rPr>
                        <a:t>139 Constituents</a:t>
                      </a:r>
                    </a:p>
                  </a:txBody>
                  <a:tcPr marL="6640" marR="6640" marT="6640" marB="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i="0" u="none" strike="noStrike" dirty="0">
                          <a:solidFill>
                            <a:schemeClr val="accent1"/>
                          </a:solidFill>
                          <a:latin typeface="Overpass" charset="0"/>
                          <a:ea typeface="Overpass" charset="0"/>
                          <a:cs typeface="Overpass" charset="0"/>
                        </a:rPr>
                        <a:t>€ 148 Billion</a:t>
                      </a:r>
                    </a:p>
                  </a:txBody>
                  <a:tcPr marL="6640" marR="6640" marT="6640" marB="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11"/>
                  </a:ext>
                </a:extLst>
              </a:tr>
              <a:tr h="230160">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230160">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noFill/>
                      <a:prstDash val="solid"/>
                      <a:round/>
                      <a:headEnd type="none" w="med" len="med"/>
                      <a:tailEnd type="none" w="med" len="med"/>
                    </a:lnL>
                    <a:lnR>
                      <a:noFill/>
                    </a:lnR>
                    <a:lnT>
                      <a:noFill/>
                    </a:lnT>
                    <a:lnB>
                      <a:noFill/>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10013"/>
                  </a:ext>
                </a:extLst>
              </a:tr>
              <a:tr h="230160">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a:noFill/>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Overpass" charset="0"/>
                          <a:ea typeface="Overpass" charset="0"/>
                          <a:cs typeface="Overpass" charset="0"/>
                        </a:rPr>
                        <a:t> </a:t>
                      </a:r>
                    </a:p>
                  </a:txBody>
                  <a:tcPr marL="6640" marR="6640" marT="664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500" b="0"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4"/>
                  </a:ext>
                </a:extLst>
              </a:tr>
              <a:tr h="424572">
                <a:tc gridSpan="2">
                  <a:txBody>
                    <a:bodyPr/>
                    <a:lstStyle/>
                    <a:p>
                      <a:pPr algn="ctr" fontAlgn="ctr"/>
                      <a:r>
                        <a:rPr lang="en-US" sz="1500" b="1" i="0" u="none" strike="noStrike" dirty="0">
                          <a:solidFill>
                            <a:srgbClr val="FFFFFF"/>
                          </a:solidFill>
                          <a:latin typeface="Overpass" charset="0"/>
                          <a:ea typeface="Overpass" charset="0"/>
                          <a:cs typeface="Overpass" charset="0"/>
                        </a:rPr>
                        <a:t>EMEA</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rgbClr val="009180"/>
                      </a:solidFill>
                      <a:prstDash val="solid"/>
                      <a:round/>
                      <a:headEnd type="none" w="med" len="med"/>
                      <a:tailEnd type="none" w="med" len="med"/>
                    </a:lnB>
                    <a:solidFill>
                      <a:schemeClr val="accent4"/>
                    </a:solidFill>
                  </a:tcPr>
                </a:tc>
                <a:tc hMerge="1">
                  <a:txBody>
                    <a:bodyPr/>
                    <a:lstStyle/>
                    <a:p>
                      <a:endParaRPr lang="en-US"/>
                    </a:p>
                  </a:txBody>
                  <a:tcPr/>
                </a:tc>
                <a:tc>
                  <a:txBody>
                    <a:bodyPr/>
                    <a:lstStyle/>
                    <a:p>
                      <a:pPr algn="ctr" fontAlgn="ctr"/>
                      <a:endParaRPr lang="en-US" sz="1500" b="1"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North America</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500" b="1"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Asia Pacific</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500" b="1"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AIM Index</a:t>
                      </a: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w="6350" cap="flat" cmpd="sng" algn="ctr">
                      <a:solidFill>
                        <a:schemeClr val="accent5">
                          <a:lumMod val="60000"/>
                          <a:lumOff val="40000"/>
                        </a:schemeClr>
                      </a:solidFill>
                      <a:prstDash val="solid"/>
                      <a:round/>
                      <a:headEnd type="none" w="med" len="med"/>
                      <a:tailEnd type="none" w="med" len="med"/>
                    </a:lnT>
                    <a:lnB>
                      <a:noFill/>
                    </a:lnB>
                    <a:solidFill>
                      <a:schemeClr val="accent5">
                        <a:lumMod val="60000"/>
                        <a:lumOff val="40000"/>
                      </a:schemeClr>
                    </a:solidFill>
                  </a:tcPr>
                </a:tc>
                <a:tc hMerge="1">
                  <a:txBody>
                    <a:bodyPr/>
                    <a:lstStyle/>
                    <a:p>
                      <a:endParaRPr lang="en-US"/>
                    </a:p>
                  </a:txBody>
                  <a:tcPr/>
                </a:tc>
                <a:tc>
                  <a:txBody>
                    <a:bodyPr/>
                    <a:lstStyle/>
                    <a:p>
                      <a:pPr algn="ctr" fontAlgn="ctr"/>
                      <a:endParaRPr lang="en-US" sz="1500" b="1"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EMEA</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500" b="1" i="0" u="none" strike="noStrike" dirty="0">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Americas</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500" b="1" i="0" u="none" strike="noStrike">
                        <a:solidFill>
                          <a:srgbClr val="000000"/>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500" b="1" i="0" u="none" strike="noStrike" dirty="0">
                          <a:solidFill>
                            <a:srgbClr val="FFFFFF"/>
                          </a:solidFill>
                          <a:latin typeface="Overpass" charset="0"/>
                          <a:ea typeface="Overpass" charset="0"/>
                          <a:cs typeface="Overpass" charset="0"/>
                        </a:rPr>
                        <a:t>Asia Pacific</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73003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15"/>
                  </a:ext>
                </a:extLst>
              </a:tr>
              <a:tr h="270113">
                <a:tc gridSpan="2">
                  <a:txBody>
                    <a:bodyPr/>
                    <a:lstStyle/>
                    <a:p>
                      <a:pPr algn="ctr" fontAlgn="ctr"/>
                      <a:r>
                        <a:rPr lang="en-US" sz="1200" b="0" i="0" u="none" strike="noStrike" dirty="0">
                          <a:solidFill>
                            <a:schemeClr val="accent1"/>
                          </a:solidFill>
                          <a:latin typeface="Overpass" charset="0"/>
                          <a:ea typeface="Overpass" charset="0"/>
                          <a:cs typeface="Overpass" charset="0"/>
                        </a:rPr>
                        <a:t>104 Constituents</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rgbClr val="009180"/>
                      </a:solidFill>
                      <a:prstDash val="solid"/>
                      <a:round/>
                      <a:headEnd type="none" w="med" len="med"/>
                      <a:tailEnd type="none" w="med" len="med"/>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143 Constituents</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92 Constituents</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7 Constituents</a:t>
                      </a: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28 Constituents</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23 Constituents</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88 Constituents</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73003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16"/>
                  </a:ext>
                </a:extLst>
              </a:tr>
              <a:tr h="270113">
                <a:tc gridSpan="2">
                  <a:txBody>
                    <a:bodyPr/>
                    <a:lstStyle/>
                    <a:p>
                      <a:pPr algn="ctr" fontAlgn="ctr"/>
                      <a:r>
                        <a:rPr lang="en-US" sz="1200" b="0" i="0" u="none" strike="noStrike" dirty="0">
                          <a:solidFill>
                            <a:schemeClr val="accent1"/>
                          </a:solidFill>
                          <a:latin typeface="Overpass" charset="0"/>
                          <a:ea typeface="Overpass" charset="0"/>
                          <a:cs typeface="Overpass" charset="0"/>
                        </a:rPr>
                        <a:t>€ 215 Billion</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€ 679 Billion</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€ 296 Billion</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€ 1.6 Billion</a:t>
                      </a: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a:solidFill>
                          <a:schemeClr val="accent1"/>
                        </a:solidFill>
                        <a:latin typeface="Overpass" charset="0"/>
                        <a:ea typeface="Overpass" charset="0"/>
                        <a:cs typeface="Overpass" charset="0"/>
                      </a:endParaRP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€ 11 Billion</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€ 14 Billion</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1200" b="0" i="0"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0" u="none" strike="noStrike" dirty="0">
                          <a:solidFill>
                            <a:schemeClr val="accent1"/>
                          </a:solidFill>
                          <a:latin typeface="Overpass" charset="0"/>
                          <a:ea typeface="Overpass" charset="0"/>
                          <a:cs typeface="Overpass" charset="0"/>
                        </a:rPr>
                        <a:t>€ 123 Billion</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17"/>
                  </a:ext>
                </a:extLst>
              </a:tr>
              <a:tr h="270113">
                <a:tc gridSpan="2">
                  <a:txBody>
                    <a:bodyPr/>
                    <a:lstStyle/>
                    <a:p>
                      <a:pPr algn="ctr" fontAlgn="ctr"/>
                      <a:r>
                        <a:rPr lang="en-US" sz="1200" b="0" i="1" u="none" strike="noStrike" dirty="0">
                          <a:solidFill>
                            <a:schemeClr val="accent1"/>
                          </a:solidFill>
                          <a:latin typeface="Overpass" charset="0"/>
                          <a:ea typeface="Overpass" charset="0"/>
                          <a:cs typeface="Overpass" charset="0"/>
                        </a:rPr>
                        <a:t>18%</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a:txBody>
                    <a:bodyPr/>
                    <a:lstStyle/>
                    <a:p>
                      <a:pPr algn="ctr" fontAlgn="ctr"/>
                      <a:endParaRPr lang="en-US" sz="1200" b="0" i="1"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57%</a:t>
                      </a: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1200" b="0" i="1" u="none" strike="noStrike">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25%</a:t>
                      </a:r>
                    </a:p>
                  </a:txBody>
                  <a:tcPr marL="6640" marR="6640" marT="6640" marB="0" anchor="ctr">
                    <a:lnL w="6350" cap="flat" cmpd="sng" algn="ctr">
                      <a:solidFill>
                        <a:srgbClr val="009180"/>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1200" b="0" i="1"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 </a:t>
                      </a: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w="6350" cap="flat" cmpd="sng" algn="ctr">
                      <a:solidFill>
                        <a:schemeClr val="accent5">
                          <a:lumMod val="60000"/>
                          <a:lumOff val="40000"/>
                        </a:schemeClr>
                      </a:solidFill>
                      <a:prstDash val="solid"/>
                      <a:round/>
                      <a:headEnd type="none" w="med" len="med"/>
                      <a:tailEnd type="none" w="med" len="med"/>
                    </a:lnB>
                  </a:tcPr>
                </a:tc>
                <a:tc hMerge="1">
                  <a:txBody>
                    <a:bodyPr/>
                    <a:lstStyle/>
                    <a:p>
                      <a:endParaRPr lang="en-US"/>
                    </a:p>
                  </a:txBody>
                  <a:tcPr/>
                </a:tc>
                <a:tc>
                  <a:txBody>
                    <a:bodyPr/>
                    <a:lstStyle/>
                    <a:p>
                      <a:pPr algn="ctr" fontAlgn="ctr"/>
                      <a:endParaRPr lang="en-US" sz="1200" b="0" i="1"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8%</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fontAlgn="ctr"/>
                      <a:endParaRPr lang="en-US" sz="1200" b="0" i="1"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9%</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tc>
                  <a:txBody>
                    <a:bodyPr/>
                    <a:lstStyle/>
                    <a:p>
                      <a:pPr algn="ctr" fontAlgn="ctr"/>
                      <a:endParaRPr lang="en-US" sz="1200" b="0" i="1" u="none" strike="noStrike" dirty="0">
                        <a:solidFill>
                          <a:schemeClr val="accent1"/>
                        </a:solidFill>
                        <a:latin typeface="Overpass" charset="0"/>
                        <a:ea typeface="Overpass" charset="0"/>
                        <a:cs typeface="Overpass" charset="0"/>
                      </a:endParaRP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200" b="0" i="1" u="none" strike="noStrike" dirty="0">
                          <a:solidFill>
                            <a:schemeClr val="accent1"/>
                          </a:solidFill>
                          <a:latin typeface="Overpass" charset="0"/>
                          <a:ea typeface="Overpass" charset="0"/>
                          <a:cs typeface="Overpass" charset="0"/>
                        </a:rPr>
                        <a:t>83%</a:t>
                      </a:r>
                    </a:p>
                  </a:txBody>
                  <a:tcPr marL="6640" marR="6640" marT="664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2" name="TextBox 1">
            <a:extLst>
              <a:ext uri="{FF2B5EF4-FFF2-40B4-BE49-F238E27FC236}">
                <a16:creationId xmlns:a16="http://schemas.microsoft.com/office/drawing/2014/main" id="{0C52B405-129C-4B10-9AB9-533A32A2007A}"/>
              </a:ext>
            </a:extLst>
          </p:cNvPr>
          <p:cNvSpPr txBox="1"/>
          <p:nvPr/>
        </p:nvSpPr>
        <p:spPr>
          <a:xfrm>
            <a:off x="293157" y="6474505"/>
            <a:ext cx="2520211" cy="235898"/>
          </a:xfrm>
          <a:prstGeom prst="rect">
            <a:avLst/>
          </a:prstGeom>
          <a:noFill/>
        </p:spPr>
        <p:txBody>
          <a:bodyPr wrap="square" rtlCol="0">
            <a:spAutoFit/>
          </a:bodyPr>
          <a:lstStyle/>
          <a:p>
            <a:r>
              <a:rPr lang="en-US" sz="933" b="1" dirty="0">
                <a:solidFill>
                  <a:schemeClr val="tx1">
                    <a:lumMod val="50000"/>
                    <a:lumOff val="50000"/>
                  </a:schemeClr>
                </a:solidFill>
                <a:latin typeface="Overpass Light" panose="00000400000000000000" pitchFamily="50" charset="0"/>
              </a:rPr>
              <a:t>Sources</a:t>
            </a:r>
            <a:r>
              <a:rPr lang="en-US" sz="933" dirty="0">
                <a:solidFill>
                  <a:schemeClr val="tx1">
                    <a:lumMod val="50000"/>
                    <a:lumOff val="50000"/>
                  </a:schemeClr>
                </a:solidFill>
                <a:latin typeface="Overpass Light" panose="00000400000000000000" pitchFamily="50" charset="0"/>
              </a:rPr>
              <a:t>: FTSE, EPRA</a:t>
            </a:r>
            <a:endParaRPr lang="en-GB" sz="933" dirty="0">
              <a:solidFill>
                <a:schemeClr val="tx1">
                  <a:lumMod val="50000"/>
                  <a:lumOff val="50000"/>
                </a:schemeClr>
              </a:solidFill>
              <a:latin typeface="Overpass Light" panose="00000400000000000000" pitchFamily="50" charset="0"/>
            </a:endParaRPr>
          </a:p>
        </p:txBody>
      </p:sp>
      <p:sp>
        <p:nvSpPr>
          <p:cNvPr id="6" name="TextBox 5">
            <a:extLst>
              <a:ext uri="{FF2B5EF4-FFF2-40B4-BE49-F238E27FC236}">
                <a16:creationId xmlns:a16="http://schemas.microsoft.com/office/drawing/2014/main" id="{FE803A63-0BFB-44E5-BCCC-2B8B538EE8E1}"/>
              </a:ext>
            </a:extLst>
          </p:cNvPr>
          <p:cNvSpPr txBox="1"/>
          <p:nvPr/>
        </p:nvSpPr>
        <p:spPr>
          <a:xfrm>
            <a:off x="1640447" y="6474505"/>
            <a:ext cx="2520211" cy="235898"/>
          </a:xfrm>
          <a:prstGeom prst="rect">
            <a:avLst/>
          </a:prstGeom>
          <a:noFill/>
        </p:spPr>
        <p:txBody>
          <a:bodyPr wrap="square" rtlCol="0">
            <a:spAutoFit/>
          </a:bodyPr>
          <a:lstStyle/>
          <a:p>
            <a:r>
              <a:rPr lang="en-US" sz="933" b="1" dirty="0">
                <a:solidFill>
                  <a:schemeClr val="tx1">
                    <a:lumMod val="50000"/>
                    <a:lumOff val="50000"/>
                  </a:schemeClr>
                </a:solidFill>
                <a:latin typeface="Overpass Light" panose="00000400000000000000" pitchFamily="50" charset="0"/>
              </a:rPr>
              <a:t>Data as of</a:t>
            </a:r>
            <a:r>
              <a:rPr lang="en-US" sz="933" dirty="0">
                <a:solidFill>
                  <a:schemeClr val="tx1">
                    <a:lumMod val="50000"/>
                    <a:lumOff val="50000"/>
                  </a:schemeClr>
                </a:solidFill>
                <a:latin typeface="Overpass Light" panose="00000400000000000000" pitchFamily="50" charset="0"/>
              </a:rPr>
              <a:t>: June 30, 2020</a:t>
            </a:r>
            <a:endParaRPr lang="en-GB" sz="933" dirty="0">
              <a:solidFill>
                <a:schemeClr val="tx1">
                  <a:lumMod val="50000"/>
                  <a:lumOff val="50000"/>
                </a:schemeClr>
              </a:solidFill>
              <a:latin typeface="Overpass Light" panose="00000400000000000000" pitchFamily="50" charset="0"/>
            </a:endParaRPr>
          </a:p>
        </p:txBody>
      </p:sp>
      <p:sp>
        <p:nvSpPr>
          <p:cNvPr id="9" name="Title 3">
            <a:extLst>
              <a:ext uri="{FF2B5EF4-FFF2-40B4-BE49-F238E27FC236}">
                <a16:creationId xmlns:a16="http://schemas.microsoft.com/office/drawing/2014/main" id="{5FE3C6BF-E51F-4FDD-9680-010B9AFD17F3}"/>
              </a:ext>
            </a:extLst>
          </p:cNvPr>
          <p:cNvSpPr txBox="1">
            <a:spLocks/>
          </p:cNvSpPr>
          <p:nvPr/>
        </p:nvSpPr>
        <p:spPr>
          <a:xfrm>
            <a:off x="989147" y="472611"/>
            <a:ext cx="10368323" cy="554855"/>
          </a:xfrm>
          <a:prstGeom prst="rect">
            <a:avLst/>
          </a:prstGeom>
        </p:spPr>
        <p:txBody>
          <a:bodyPr vert="horz" lIns="0" tIns="60960" rIns="121920" bIns="60960" rtlCol="0" anchor="ctr">
            <a:normAutofit fontScale="90000" lnSpcReduction="20000"/>
          </a:bodyPr>
          <a:lstStyle>
            <a:lvl1pPr algn="ctr" defTabSz="685800" rtl="0" eaLnBrk="1" latinLnBrk="0" hangingPunct="1">
              <a:lnSpc>
                <a:spcPct val="90000"/>
              </a:lnSpc>
              <a:spcBef>
                <a:spcPct val="0"/>
              </a:spcBef>
              <a:buNone/>
              <a:defRPr sz="1600" b="1" i="0" kern="1200" spc="600">
                <a:solidFill>
                  <a:schemeClr val="accent1"/>
                </a:solidFill>
                <a:latin typeface="Overpass" charset="0"/>
                <a:ea typeface="Overpass" charset="0"/>
                <a:cs typeface="Overpass" charset="0"/>
              </a:defRPr>
            </a:lvl1pPr>
          </a:lstStyle>
          <a:p>
            <a:r>
              <a:rPr lang="en-GB" sz="2133" dirty="0">
                <a:solidFill>
                  <a:srgbClr val="12497F"/>
                </a:solidFill>
              </a:rPr>
              <a:t>FTSE EPRA </a:t>
            </a:r>
            <a:r>
              <a:rPr lang="en-GB" sz="2133" dirty="0" err="1">
                <a:solidFill>
                  <a:srgbClr val="12497F"/>
                </a:solidFill>
              </a:rPr>
              <a:t>Nareit</a:t>
            </a:r>
            <a:r>
              <a:rPr lang="en-GB" sz="2133" dirty="0">
                <a:solidFill>
                  <a:srgbClr val="12497F"/>
                </a:solidFill>
              </a:rPr>
              <a:t> </a:t>
            </a:r>
            <a:br>
              <a:rPr lang="en-GB" sz="2133" dirty="0">
                <a:solidFill>
                  <a:srgbClr val="12497F"/>
                </a:solidFill>
              </a:rPr>
            </a:br>
            <a:r>
              <a:rPr lang="en-GB" sz="2133" dirty="0">
                <a:solidFill>
                  <a:srgbClr val="12497F"/>
                </a:solidFill>
              </a:rPr>
              <a:t>GLOBAL REAL ESTATE INDEX SERIES</a:t>
            </a:r>
            <a:endParaRPr lang="en-US" sz="2133" dirty="0">
              <a:solidFill>
                <a:srgbClr val="12497F"/>
              </a:solidFill>
            </a:endParaRPr>
          </a:p>
        </p:txBody>
      </p:sp>
    </p:spTree>
    <p:custDataLst>
      <p:tags r:id="rId1"/>
    </p:custDataLst>
    <p:extLst>
      <p:ext uri="{BB962C8B-B14F-4D97-AF65-F5344CB8AC3E}">
        <p14:creationId xmlns:p14="http://schemas.microsoft.com/office/powerpoint/2010/main" val="20713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28D3105-372B-4541-8E04-8102F9E11830}"/>
              </a:ext>
            </a:extLst>
          </p:cNvPr>
          <p:cNvSpPr txBox="1"/>
          <p:nvPr/>
        </p:nvSpPr>
        <p:spPr>
          <a:xfrm>
            <a:off x="1412828" y="1066686"/>
            <a:ext cx="1914657" cy="420564"/>
          </a:xfrm>
          <a:prstGeom prst="rect">
            <a:avLst/>
          </a:prstGeom>
          <a:noFill/>
        </p:spPr>
        <p:txBody>
          <a:bodyPr wrap="square" rtlCol="0">
            <a:spAutoFit/>
          </a:bodyPr>
          <a:lstStyle/>
          <a:p>
            <a:pPr defTabSz="914377"/>
            <a:r>
              <a:rPr lang="en-GB" sz="2133" b="1" dirty="0">
                <a:solidFill>
                  <a:srgbClr val="EBA61C"/>
                </a:solidFill>
                <a:latin typeface="Overpass" panose="00000500000000000000" pitchFamily="50" charset="0"/>
              </a:rPr>
              <a:t>THE BASICS</a:t>
            </a:r>
          </a:p>
        </p:txBody>
      </p:sp>
      <p:sp>
        <p:nvSpPr>
          <p:cNvPr id="13" name="TextBox 12">
            <a:extLst>
              <a:ext uri="{FF2B5EF4-FFF2-40B4-BE49-F238E27FC236}">
                <a16:creationId xmlns:a16="http://schemas.microsoft.com/office/drawing/2014/main" id="{50043A51-2F4A-4ADE-8314-DB6F50EA5BF5}"/>
              </a:ext>
            </a:extLst>
          </p:cNvPr>
          <p:cNvSpPr txBox="1"/>
          <p:nvPr/>
        </p:nvSpPr>
        <p:spPr>
          <a:xfrm>
            <a:off x="4775856" y="1095686"/>
            <a:ext cx="2094961" cy="379656"/>
          </a:xfrm>
          <a:prstGeom prst="rect">
            <a:avLst/>
          </a:prstGeom>
          <a:noFill/>
        </p:spPr>
        <p:txBody>
          <a:bodyPr wrap="square" rtlCol="0">
            <a:spAutoFit/>
          </a:bodyPr>
          <a:lstStyle/>
          <a:p>
            <a:pPr defTabSz="914377"/>
            <a:r>
              <a:rPr lang="en-GB" sz="1867" b="1" dirty="0">
                <a:solidFill>
                  <a:srgbClr val="FFFFFF"/>
                </a:solidFill>
                <a:latin typeface="Overpass" panose="00000500000000000000" pitchFamily="50" charset="0"/>
              </a:rPr>
              <a:t>QUANTITATIVE</a:t>
            </a:r>
          </a:p>
        </p:txBody>
      </p:sp>
      <p:sp>
        <p:nvSpPr>
          <p:cNvPr id="14" name="TextBox 13">
            <a:extLst>
              <a:ext uri="{FF2B5EF4-FFF2-40B4-BE49-F238E27FC236}">
                <a16:creationId xmlns:a16="http://schemas.microsoft.com/office/drawing/2014/main" id="{E58AB985-4F27-415E-815C-FD989F698D3F}"/>
              </a:ext>
            </a:extLst>
          </p:cNvPr>
          <p:cNvSpPr txBox="1"/>
          <p:nvPr/>
        </p:nvSpPr>
        <p:spPr>
          <a:xfrm>
            <a:off x="8294290" y="1066686"/>
            <a:ext cx="2094961" cy="420564"/>
          </a:xfrm>
          <a:prstGeom prst="rect">
            <a:avLst/>
          </a:prstGeom>
          <a:noFill/>
        </p:spPr>
        <p:txBody>
          <a:bodyPr wrap="square" rtlCol="0">
            <a:spAutoFit/>
          </a:bodyPr>
          <a:lstStyle/>
          <a:p>
            <a:pPr defTabSz="914377"/>
            <a:r>
              <a:rPr lang="en-GB" sz="2133" b="1" dirty="0">
                <a:solidFill>
                  <a:srgbClr val="EBA61C"/>
                </a:solidFill>
                <a:latin typeface="Overpass" panose="00000500000000000000" pitchFamily="50" charset="0"/>
              </a:rPr>
              <a:t>QUALITATIVE</a:t>
            </a:r>
          </a:p>
        </p:txBody>
      </p:sp>
      <p:sp>
        <p:nvSpPr>
          <p:cNvPr id="3" name="Rectangle 2">
            <a:extLst>
              <a:ext uri="{FF2B5EF4-FFF2-40B4-BE49-F238E27FC236}">
                <a16:creationId xmlns:a16="http://schemas.microsoft.com/office/drawing/2014/main" id="{5C24B3F8-D3DA-4CBD-A908-40061D914AE3}"/>
              </a:ext>
            </a:extLst>
          </p:cNvPr>
          <p:cNvSpPr/>
          <p:nvPr/>
        </p:nvSpPr>
        <p:spPr>
          <a:xfrm>
            <a:off x="946091" y="1009996"/>
            <a:ext cx="2766216" cy="4098624"/>
          </a:xfrm>
          <a:prstGeom prst="rect">
            <a:avLst/>
          </a:prstGeom>
          <a:noFill/>
          <a:ln w="9525">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22" name="Rectangle 21">
            <a:extLst>
              <a:ext uri="{FF2B5EF4-FFF2-40B4-BE49-F238E27FC236}">
                <a16:creationId xmlns:a16="http://schemas.microsoft.com/office/drawing/2014/main" id="{AC281D0A-B837-44F7-A729-AAF033771726}"/>
              </a:ext>
            </a:extLst>
          </p:cNvPr>
          <p:cNvSpPr/>
          <p:nvPr/>
        </p:nvSpPr>
        <p:spPr>
          <a:xfrm>
            <a:off x="1184245" y="1539975"/>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8" name="TextBox 7">
            <a:extLst>
              <a:ext uri="{FF2B5EF4-FFF2-40B4-BE49-F238E27FC236}">
                <a16:creationId xmlns:a16="http://schemas.microsoft.com/office/drawing/2014/main" id="{2F52B213-C9BF-4C54-BD2E-DB016BE42D2F}"/>
              </a:ext>
            </a:extLst>
          </p:cNvPr>
          <p:cNvSpPr txBox="1"/>
          <p:nvPr/>
        </p:nvSpPr>
        <p:spPr>
          <a:xfrm>
            <a:off x="1184245" y="1539975"/>
            <a:ext cx="2334064" cy="666977"/>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English Annual Report</a:t>
            </a:r>
          </a:p>
        </p:txBody>
      </p:sp>
      <p:sp>
        <p:nvSpPr>
          <p:cNvPr id="9" name="TextBox 8">
            <a:extLst>
              <a:ext uri="{FF2B5EF4-FFF2-40B4-BE49-F238E27FC236}">
                <a16:creationId xmlns:a16="http://schemas.microsoft.com/office/drawing/2014/main" id="{DFDB6D5E-E4AA-4387-987F-CF5AA86AFE34}"/>
              </a:ext>
            </a:extLst>
          </p:cNvPr>
          <p:cNvSpPr txBox="1"/>
          <p:nvPr/>
        </p:nvSpPr>
        <p:spPr>
          <a:xfrm>
            <a:off x="1268800" y="2237602"/>
            <a:ext cx="2299109" cy="769634"/>
          </a:xfrm>
          <a:prstGeom prst="rect">
            <a:avLst/>
          </a:prstGeom>
          <a:noFill/>
          <a:ln>
            <a:solidFill>
              <a:schemeClr val="bg1"/>
            </a:solidFill>
          </a:ln>
        </p:spPr>
        <p:txBody>
          <a:bodyPr wrap="square" rtlCol="0">
            <a:spAutoFit/>
          </a:bodyPr>
          <a:lstStyle/>
          <a:p>
            <a:pPr algn="ctr" defTabSz="914377"/>
            <a:r>
              <a:rPr lang="en-GB" sz="1467" dirty="0">
                <a:solidFill>
                  <a:srgbClr val="12497F"/>
                </a:solidFill>
                <a:latin typeface="Overpass" panose="00000500000000000000" pitchFamily="50" charset="0"/>
              </a:rPr>
              <a:t>Full Public Available, BS, P&amp;L, Full notes &amp; </a:t>
            </a:r>
            <a:r>
              <a:rPr lang="en-GB" sz="1467" dirty="0" err="1">
                <a:solidFill>
                  <a:srgbClr val="12497F"/>
                </a:solidFill>
                <a:latin typeface="Overpass" panose="00000500000000000000" pitchFamily="50" charset="0"/>
              </a:rPr>
              <a:t>Mgmt</a:t>
            </a:r>
            <a:r>
              <a:rPr lang="en-GB" sz="1467" dirty="0">
                <a:solidFill>
                  <a:srgbClr val="12497F"/>
                </a:solidFill>
                <a:latin typeface="Overpass" panose="00000500000000000000" pitchFamily="50" charset="0"/>
              </a:rPr>
              <a:t> statement</a:t>
            </a:r>
            <a:endParaRPr lang="en-GB" sz="1600" dirty="0">
              <a:solidFill>
                <a:srgbClr val="000000"/>
              </a:solidFill>
              <a:latin typeface="Franklin Gothic Book" panose="020B0503020102020204"/>
            </a:endParaRPr>
          </a:p>
        </p:txBody>
      </p:sp>
      <p:sp>
        <p:nvSpPr>
          <p:cNvPr id="23" name="TextBox 22">
            <a:extLst>
              <a:ext uri="{FF2B5EF4-FFF2-40B4-BE49-F238E27FC236}">
                <a16:creationId xmlns:a16="http://schemas.microsoft.com/office/drawing/2014/main" id="{8ECC9BE0-AADB-4A61-9844-79A32B03C328}"/>
              </a:ext>
            </a:extLst>
          </p:cNvPr>
          <p:cNvSpPr txBox="1"/>
          <p:nvPr/>
        </p:nvSpPr>
        <p:spPr>
          <a:xfrm>
            <a:off x="1203123" y="3360020"/>
            <a:ext cx="2334064"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ICB Universe</a:t>
            </a:r>
          </a:p>
        </p:txBody>
      </p:sp>
      <p:sp>
        <p:nvSpPr>
          <p:cNvPr id="24" name="Rectangle 23">
            <a:extLst>
              <a:ext uri="{FF2B5EF4-FFF2-40B4-BE49-F238E27FC236}">
                <a16:creationId xmlns:a16="http://schemas.microsoft.com/office/drawing/2014/main" id="{8E71D97C-E2AE-4803-AAFC-09553D37B53D}"/>
              </a:ext>
            </a:extLst>
          </p:cNvPr>
          <p:cNvSpPr/>
          <p:nvPr/>
        </p:nvSpPr>
        <p:spPr>
          <a:xfrm>
            <a:off x="1191568" y="3346375"/>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25" name="Rectangle 24">
            <a:extLst>
              <a:ext uri="{FF2B5EF4-FFF2-40B4-BE49-F238E27FC236}">
                <a16:creationId xmlns:a16="http://schemas.microsoft.com/office/drawing/2014/main" id="{E4B23490-68CA-49B6-9D77-CAB2C0B49108}"/>
              </a:ext>
            </a:extLst>
          </p:cNvPr>
          <p:cNvSpPr/>
          <p:nvPr/>
        </p:nvSpPr>
        <p:spPr>
          <a:xfrm>
            <a:off x="1343316" y="4005859"/>
            <a:ext cx="2010037" cy="543867"/>
          </a:xfrm>
          <a:prstGeom prst="rect">
            <a:avLst/>
          </a:prstGeom>
        </p:spPr>
        <p:txBody>
          <a:bodyPr wrap="square">
            <a:spAutoFit/>
          </a:bodyPr>
          <a:lstStyle/>
          <a:p>
            <a:pPr algn="ctr" defTabSz="914377"/>
            <a:r>
              <a:rPr lang="en-GB" sz="1467" dirty="0">
                <a:solidFill>
                  <a:srgbClr val="12497F"/>
                </a:solidFill>
                <a:latin typeface="Overpass" panose="00000500000000000000" pitchFamily="50" charset="0"/>
              </a:rPr>
              <a:t>ICB Codes: 2357 – 3728 - 8600</a:t>
            </a:r>
          </a:p>
        </p:txBody>
      </p:sp>
      <p:sp>
        <p:nvSpPr>
          <p:cNvPr id="26" name="Rectangle 25">
            <a:extLst>
              <a:ext uri="{FF2B5EF4-FFF2-40B4-BE49-F238E27FC236}">
                <a16:creationId xmlns:a16="http://schemas.microsoft.com/office/drawing/2014/main" id="{7E724F95-869E-48A1-8E1C-9111245FE272}"/>
              </a:ext>
            </a:extLst>
          </p:cNvPr>
          <p:cNvSpPr/>
          <p:nvPr/>
        </p:nvSpPr>
        <p:spPr>
          <a:xfrm>
            <a:off x="4403688" y="1009996"/>
            <a:ext cx="2766216" cy="40986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27" name="TextBox 26">
            <a:extLst>
              <a:ext uri="{FF2B5EF4-FFF2-40B4-BE49-F238E27FC236}">
                <a16:creationId xmlns:a16="http://schemas.microsoft.com/office/drawing/2014/main" id="{A6726434-DF93-4AF2-8E68-C5DE98C51FDB}"/>
              </a:ext>
            </a:extLst>
          </p:cNvPr>
          <p:cNvSpPr txBox="1"/>
          <p:nvPr/>
        </p:nvSpPr>
        <p:spPr>
          <a:xfrm>
            <a:off x="4699996" y="1059250"/>
            <a:ext cx="2312425" cy="420564"/>
          </a:xfrm>
          <a:prstGeom prst="rect">
            <a:avLst/>
          </a:prstGeom>
          <a:noFill/>
        </p:spPr>
        <p:txBody>
          <a:bodyPr wrap="square" rtlCol="0">
            <a:spAutoFit/>
          </a:bodyPr>
          <a:lstStyle/>
          <a:p>
            <a:pPr defTabSz="914377"/>
            <a:r>
              <a:rPr lang="en-GB" sz="2133" b="1" dirty="0">
                <a:solidFill>
                  <a:srgbClr val="EBA61C"/>
                </a:solidFill>
                <a:latin typeface="Overpass" panose="00000500000000000000" pitchFamily="50" charset="0"/>
              </a:rPr>
              <a:t>QUANTITATIVE</a:t>
            </a:r>
          </a:p>
        </p:txBody>
      </p:sp>
      <p:sp>
        <p:nvSpPr>
          <p:cNvPr id="29" name="TextBox 28">
            <a:extLst>
              <a:ext uri="{FF2B5EF4-FFF2-40B4-BE49-F238E27FC236}">
                <a16:creationId xmlns:a16="http://schemas.microsoft.com/office/drawing/2014/main" id="{ED588FA0-3BF8-4894-92DF-F089C8F72F4A}"/>
              </a:ext>
            </a:extLst>
          </p:cNvPr>
          <p:cNvSpPr txBox="1"/>
          <p:nvPr/>
        </p:nvSpPr>
        <p:spPr>
          <a:xfrm>
            <a:off x="4656303" y="1545388"/>
            <a:ext cx="2334064"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Free Float</a:t>
            </a:r>
          </a:p>
        </p:txBody>
      </p:sp>
      <p:sp>
        <p:nvSpPr>
          <p:cNvPr id="30" name="Rectangle 29">
            <a:extLst>
              <a:ext uri="{FF2B5EF4-FFF2-40B4-BE49-F238E27FC236}">
                <a16:creationId xmlns:a16="http://schemas.microsoft.com/office/drawing/2014/main" id="{3EDCEA6F-78C7-410F-9EC7-CE9B7362C03D}"/>
              </a:ext>
            </a:extLst>
          </p:cNvPr>
          <p:cNvSpPr/>
          <p:nvPr/>
        </p:nvSpPr>
        <p:spPr>
          <a:xfrm>
            <a:off x="4650261" y="1548341"/>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31" name="Rectangle 30">
            <a:extLst>
              <a:ext uri="{FF2B5EF4-FFF2-40B4-BE49-F238E27FC236}">
                <a16:creationId xmlns:a16="http://schemas.microsoft.com/office/drawing/2014/main" id="{C70E821B-3E8C-4D63-A876-C7D346074501}"/>
              </a:ext>
            </a:extLst>
          </p:cNvPr>
          <p:cNvSpPr/>
          <p:nvPr/>
        </p:nvSpPr>
        <p:spPr>
          <a:xfrm>
            <a:off x="5493285" y="2232986"/>
            <a:ext cx="587019" cy="318100"/>
          </a:xfrm>
          <a:prstGeom prst="rect">
            <a:avLst/>
          </a:prstGeom>
        </p:spPr>
        <p:txBody>
          <a:bodyPr wrap="none">
            <a:spAutoFit/>
          </a:bodyPr>
          <a:lstStyle/>
          <a:p>
            <a:pPr algn="ctr" defTabSz="914377"/>
            <a:r>
              <a:rPr lang="en-GB" sz="1467" dirty="0">
                <a:solidFill>
                  <a:srgbClr val="12497F"/>
                </a:solidFill>
                <a:latin typeface="Overpass" panose="00000500000000000000" pitchFamily="50" charset="0"/>
              </a:rPr>
              <a:t>≥5%</a:t>
            </a:r>
          </a:p>
        </p:txBody>
      </p:sp>
      <p:sp>
        <p:nvSpPr>
          <p:cNvPr id="33" name="Rectangle 32">
            <a:extLst>
              <a:ext uri="{FF2B5EF4-FFF2-40B4-BE49-F238E27FC236}">
                <a16:creationId xmlns:a16="http://schemas.microsoft.com/office/drawing/2014/main" id="{20881392-22DC-4C22-AA62-61130041120B}"/>
              </a:ext>
            </a:extLst>
          </p:cNvPr>
          <p:cNvSpPr/>
          <p:nvPr/>
        </p:nvSpPr>
        <p:spPr>
          <a:xfrm>
            <a:off x="4656303" y="3356035"/>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34" name="TextBox 33">
            <a:extLst>
              <a:ext uri="{FF2B5EF4-FFF2-40B4-BE49-F238E27FC236}">
                <a16:creationId xmlns:a16="http://schemas.microsoft.com/office/drawing/2014/main" id="{D9B879F3-C7D2-4BE3-9F0D-0CBDAF3CC0F5}"/>
              </a:ext>
            </a:extLst>
          </p:cNvPr>
          <p:cNvSpPr txBox="1"/>
          <p:nvPr/>
        </p:nvSpPr>
        <p:spPr>
          <a:xfrm>
            <a:off x="4656303" y="3356035"/>
            <a:ext cx="2334064"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FF Market Cap</a:t>
            </a:r>
          </a:p>
        </p:txBody>
      </p:sp>
      <p:sp>
        <p:nvSpPr>
          <p:cNvPr id="35" name="Rectangle 34">
            <a:extLst>
              <a:ext uri="{FF2B5EF4-FFF2-40B4-BE49-F238E27FC236}">
                <a16:creationId xmlns:a16="http://schemas.microsoft.com/office/drawing/2014/main" id="{FE6FB74C-D1BF-445F-9144-24E8BFD152F1}"/>
              </a:ext>
            </a:extLst>
          </p:cNvPr>
          <p:cNvSpPr/>
          <p:nvPr/>
        </p:nvSpPr>
        <p:spPr>
          <a:xfrm>
            <a:off x="5006753" y="3853811"/>
            <a:ext cx="1597288" cy="995401"/>
          </a:xfrm>
          <a:prstGeom prst="rect">
            <a:avLst/>
          </a:prstGeom>
        </p:spPr>
        <p:txBody>
          <a:bodyPr wrap="square">
            <a:spAutoFit/>
          </a:bodyPr>
          <a:lstStyle/>
          <a:p>
            <a:pPr algn="ctr" defTabSz="914377"/>
            <a:r>
              <a:rPr lang="en-GB" sz="1467" dirty="0">
                <a:solidFill>
                  <a:srgbClr val="12497F"/>
                </a:solidFill>
                <a:latin typeface="Overpass" panose="00000500000000000000" pitchFamily="50" charset="0"/>
              </a:rPr>
              <a:t>Per region</a:t>
            </a:r>
          </a:p>
          <a:p>
            <a:pPr algn="ctr" defTabSz="914377"/>
            <a:r>
              <a:rPr lang="en-GB" sz="1467" dirty="0">
                <a:solidFill>
                  <a:srgbClr val="12497F"/>
                </a:solidFill>
                <a:latin typeface="Overpass" panose="00000500000000000000" pitchFamily="50" charset="0"/>
              </a:rPr>
              <a:t>Ex: ≥0.10% for Developed Europe Index</a:t>
            </a:r>
          </a:p>
        </p:txBody>
      </p:sp>
      <p:sp>
        <p:nvSpPr>
          <p:cNvPr id="36" name="Rectangle 35">
            <a:extLst>
              <a:ext uri="{FF2B5EF4-FFF2-40B4-BE49-F238E27FC236}">
                <a16:creationId xmlns:a16="http://schemas.microsoft.com/office/drawing/2014/main" id="{1641E158-D5BE-4C1F-91BD-CF8311B1135A}"/>
              </a:ext>
            </a:extLst>
          </p:cNvPr>
          <p:cNvSpPr/>
          <p:nvPr/>
        </p:nvSpPr>
        <p:spPr>
          <a:xfrm>
            <a:off x="7861949" y="1009996"/>
            <a:ext cx="2766216" cy="40986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38" name="TextBox 37">
            <a:extLst>
              <a:ext uri="{FF2B5EF4-FFF2-40B4-BE49-F238E27FC236}">
                <a16:creationId xmlns:a16="http://schemas.microsoft.com/office/drawing/2014/main" id="{86DBEA9A-269C-47C5-BA69-2F7CA1CB376C}"/>
              </a:ext>
            </a:extLst>
          </p:cNvPr>
          <p:cNvSpPr txBox="1"/>
          <p:nvPr/>
        </p:nvSpPr>
        <p:spPr>
          <a:xfrm>
            <a:off x="8090120" y="1534089"/>
            <a:ext cx="2334064"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Liquidity</a:t>
            </a:r>
          </a:p>
        </p:txBody>
      </p:sp>
      <p:sp>
        <p:nvSpPr>
          <p:cNvPr id="39" name="Rectangle 38">
            <a:extLst>
              <a:ext uri="{FF2B5EF4-FFF2-40B4-BE49-F238E27FC236}">
                <a16:creationId xmlns:a16="http://schemas.microsoft.com/office/drawing/2014/main" id="{E2903C5C-9503-4435-8564-4DA50415E626}"/>
              </a:ext>
            </a:extLst>
          </p:cNvPr>
          <p:cNvSpPr/>
          <p:nvPr/>
        </p:nvSpPr>
        <p:spPr>
          <a:xfrm>
            <a:off x="8081828" y="1526351"/>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40" name="Rectangle 39">
            <a:extLst>
              <a:ext uri="{FF2B5EF4-FFF2-40B4-BE49-F238E27FC236}">
                <a16:creationId xmlns:a16="http://schemas.microsoft.com/office/drawing/2014/main" id="{3DE55F78-69BE-4BA0-AA3A-460D2D93626A}"/>
              </a:ext>
            </a:extLst>
          </p:cNvPr>
          <p:cNvSpPr/>
          <p:nvPr/>
        </p:nvSpPr>
        <p:spPr>
          <a:xfrm>
            <a:off x="8200136" y="1986402"/>
            <a:ext cx="2232339" cy="995401"/>
          </a:xfrm>
          <a:prstGeom prst="rect">
            <a:avLst/>
          </a:prstGeom>
        </p:spPr>
        <p:txBody>
          <a:bodyPr wrap="square">
            <a:spAutoFit/>
          </a:bodyPr>
          <a:lstStyle/>
          <a:p>
            <a:pPr algn="ctr" defTabSz="914377"/>
            <a:r>
              <a:rPr lang="en-GB" sz="1467" dirty="0">
                <a:solidFill>
                  <a:srgbClr val="12497F"/>
                </a:solidFill>
                <a:latin typeface="Overpass" panose="00000500000000000000" pitchFamily="50" charset="0"/>
              </a:rPr>
              <a:t>FF adj. median daily trading ≥0.05% of SII for ≥10 out of 12 </a:t>
            </a:r>
            <a:r>
              <a:rPr lang="en-GB" sz="1467" dirty="0" err="1">
                <a:solidFill>
                  <a:srgbClr val="12497F"/>
                </a:solidFill>
                <a:latin typeface="Overpass" panose="00000500000000000000" pitchFamily="50" charset="0"/>
              </a:rPr>
              <a:t>months→Bi-annual</a:t>
            </a:r>
            <a:endParaRPr lang="en-GB" sz="1467" dirty="0">
              <a:solidFill>
                <a:srgbClr val="12497F"/>
              </a:solidFill>
              <a:latin typeface="Overpass" panose="00000500000000000000" pitchFamily="50" charset="0"/>
            </a:endParaRPr>
          </a:p>
        </p:txBody>
      </p:sp>
      <p:sp>
        <p:nvSpPr>
          <p:cNvPr id="42" name="Rectangle 41">
            <a:extLst>
              <a:ext uri="{FF2B5EF4-FFF2-40B4-BE49-F238E27FC236}">
                <a16:creationId xmlns:a16="http://schemas.microsoft.com/office/drawing/2014/main" id="{5DBA821F-2A33-45F7-BBA3-FC8EBBDF4FE8}"/>
              </a:ext>
            </a:extLst>
          </p:cNvPr>
          <p:cNvSpPr/>
          <p:nvPr/>
        </p:nvSpPr>
        <p:spPr>
          <a:xfrm>
            <a:off x="8081828" y="3356035"/>
            <a:ext cx="2334064" cy="1546056"/>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43" name="TextBox 42">
            <a:extLst>
              <a:ext uri="{FF2B5EF4-FFF2-40B4-BE49-F238E27FC236}">
                <a16:creationId xmlns:a16="http://schemas.microsoft.com/office/drawing/2014/main" id="{058BC9A2-4855-4F11-BCC8-9E29E9055691}"/>
              </a:ext>
            </a:extLst>
          </p:cNvPr>
          <p:cNvSpPr txBox="1"/>
          <p:nvPr/>
        </p:nvSpPr>
        <p:spPr>
          <a:xfrm>
            <a:off x="8078025" y="3363800"/>
            <a:ext cx="2334064"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EBITDA</a:t>
            </a:r>
          </a:p>
        </p:txBody>
      </p:sp>
      <p:sp>
        <p:nvSpPr>
          <p:cNvPr id="44" name="Rectangle 43">
            <a:extLst>
              <a:ext uri="{FF2B5EF4-FFF2-40B4-BE49-F238E27FC236}">
                <a16:creationId xmlns:a16="http://schemas.microsoft.com/office/drawing/2014/main" id="{CD60305A-43AD-4233-904A-C4DEF8A8392B}"/>
              </a:ext>
            </a:extLst>
          </p:cNvPr>
          <p:cNvSpPr/>
          <p:nvPr/>
        </p:nvSpPr>
        <p:spPr>
          <a:xfrm>
            <a:off x="8012979" y="3737300"/>
            <a:ext cx="2530525" cy="1221168"/>
          </a:xfrm>
          <a:prstGeom prst="rect">
            <a:avLst/>
          </a:prstGeom>
        </p:spPr>
        <p:txBody>
          <a:bodyPr wrap="square">
            <a:spAutoFit/>
          </a:bodyPr>
          <a:lstStyle/>
          <a:p>
            <a:pPr algn="ctr" defTabSz="914377"/>
            <a:r>
              <a:rPr lang="en-GB" sz="1467" dirty="0">
                <a:solidFill>
                  <a:srgbClr val="12497F"/>
                </a:solidFill>
                <a:latin typeface="Overpass" panose="00000500000000000000" pitchFamily="50" charset="0"/>
              </a:rPr>
              <a:t>≥75% from relevant real estate activities: ownership, trading &amp; development of income producing real estate</a:t>
            </a:r>
            <a:endParaRPr lang="en-GB" sz="1600" dirty="0">
              <a:solidFill>
                <a:srgbClr val="12497F"/>
              </a:solidFill>
              <a:latin typeface="Overpass" panose="00000500000000000000" pitchFamily="50" charset="0"/>
            </a:endParaRPr>
          </a:p>
        </p:txBody>
      </p:sp>
      <p:sp>
        <p:nvSpPr>
          <p:cNvPr id="41" name="TextBox 40">
            <a:extLst>
              <a:ext uri="{FF2B5EF4-FFF2-40B4-BE49-F238E27FC236}">
                <a16:creationId xmlns:a16="http://schemas.microsoft.com/office/drawing/2014/main" id="{06E0200B-CFBD-4167-8A7C-D47DB4351EF6}"/>
              </a:ext>
            </a:extLst>
          </p:cNvPr>
          <p:cNvSpPr txBox="1"/>
          <p:nvPr/>
        </p:nvSpPr>
        <p:spPr>
          <a:xfrm>
            <a:off x="752790" y="5709366"/>
            <a:ext cx="10357377" cy="420564"/>
          </a:xfrm>
          <a:prstGeom prst="rect">
            <a:avLst/>
          </a:prstGeom>
          <a:noFill/>
        </p:spPr>
        <p:txBody>
          <a:bodyPr wrap="square" rtlCol="0">
            <a:spAutoFit/>
          </a:bodyPr>
          <a:lstStyle/>
          <a:p>
            <a:pPr algn="ctr" defTabSz="914377"/>
            <a:r>
              <a:rPr lang="en-GB" sz="2133" b="1" dirty="0">
                <a:solidFill>
                  <a:srgbClr val="12497F"/>
                </a:solidFill>
                <a:latin typeface="Overpass" panose="00000500000000000000" pitchFamily="50" charset="0"/>
              </a:rPr>
              <a:t>EPRA</a:t>
            </a:r>
            <a:r>
              <a:rPr lang="en-GB" sz="2133" dirty="0">
                <a:solidFill>
                  <a:srgbClr val="12497F"/>
                </a:solidFill>
                <a:latin typeface="Overpass" panose="00000500000000000000" pitchFamily="50" charset="0"/>
              </a:rPr>
              <a:t>: focused, relevant &amp; </a:t>
            </a:r>
            <a:r>
              <a:rPr lang="en-GB" sz="2133" b="1" dirty="0">
                <a:solidFill>
                  <a:srgbClr val="12497F"/>
                </a:solidFill>
                <a:latin typeface="Overpass" panose="00000500000000000000" pitchFamily="50" charset="0"/>
              </a:rPr>
              <a:t>investible</a:t>
            </a:r>
            <a:r>
              <a:rPr lang="en-GB" sz="2133" dirty="0">
                <a:solidFill>
                  <a:srgbClr val="12497F"/>
                </a:solidFill>
                <a:latin typeface="Overpass" panose="00000500000000000000" pitchFamily="50" charset="0"/>
              </a:rPr>
              <a:t> benchmark for </a:t>
            </a:r>
            <a:r>
              <a:rPr lang="en-GB" sz="2133" b="1" dirty="0">
                <a:solidFill>
                  <a:srgbClr val="12497F"/>
                </a:solidFill>
                <a:latin typeface="Overpass" panose="00000500000000000000" pitchFamily="50" charset="0"/>
              </a:rPr>
              <a:t>Global Listed Real Estate</a:t>
            </a:r>
          </a:p>
        </p:txBody>
      </p:sp>
      <p:sp>
        <p:nvSpPr>
          <p:cNvPr id="45" name="Rectangle 44">
            <a:extLst>
              <a:ext uri="{FF2B5EF4-FFF2-40B4-BE49-F238E27FC236}">
                <a16:creationId xmlns:a16="http://schemas.microsoft.com/office/drawing/2014/main" id="{A41E8FBB-2CC9-4C1A-87A9-CC241F86BE66}"/>
              </a:ext>
            </a:extLst>
          </p:cNvPr>
          <p:cNvSpPr/>
          <p:nvPr/>
        </p:nvSpPr>
        <p:spPr>
          <a:xfrm>
            <a:off x="752789" y="5614735"/>
            <a:ext cx="10357379" cy="697547"/>
          </a:xfrm>
          <a:prstGeom prst="rect">
            <a:avLst/>
          </a:prstGeom>
          <a:ln w="25400">
            <a:solidFill>
              <a:srgbClr val="EBA61C"/>
            </a:solidFill>
            <a:prstDash val="sysDot"/>
          </a:ln>
        </p:spPr>
        <p:txBody>
          <a:bodyPr vert="horz" lIns="120000" tIns="62400" rIns="121920" bIns="60960" rtlCol="0">
            <a:noAutofit/>
          </a:bodyPr>
          <a:lstStyle/>
          <a:p>
            <a:pPr defTabSz="914377">
              <a:spcBef>
                <a:spcPts val="533"/>
              </a:spcBef>
            </a:pPr>
            <a:endParaRPr lang="en-GB" sz="1867" dirty="0">
              <a:solidFill>
                <a:srgbClr val="2274BC"/>
              </a:solidFill>
              <a:latin typeface="Overpass Light" charset="0"/>
            </a:endParaRPr>
          </a:p>
        </p:txBody>
      </p:sp>
      <p:sp>
        <p:nvSpPr>
          <p:cNvPr id="46" name="Title 1">
            <a:extLst>
              <a:ext uri="{FF2B5EF4-FFF2-40B4-BE49-F238E27FC236}">
                <a16:creationId xmlns:a16="http://schemas.microsoft.com/office/drawing/2014/main" id="{21DF5EF8-2125-4320-BF38-2F721149EE59}"/>
              </a:ext>
            </a:extLst>
          </p:cNvPr>
          <p:cNvSpPr>
            <a:spLocks noGrp="1"/>
          </p:cNvSpPr>
          <p:nvPr>
            <p:ph type="title"/>
          </p:nvPr>
        </p:nvSpPr>
        <p:spPr>
          <a:xfrm>
            <a:off x="946091" y="172584"/>
            <a:ext cx="10087099" cy="781288"/>
          </a:xfrm>
        </p:spPr>
        <p:txBody>
          <a:bodyPr>
            <a:normAutofit/>
          </a:bodyPr>
          <a:lstStyle/>
          <a:p>
            <a:r>
              <a:rPr lang="en-GB" sz="4133" dirty="0"/>
              <a:t>FTSE EPRA </a:t>
            </a:r>
            <a:r>
              <a:rPr lang="en-GB" sz="4133" dirty="0" err="1"/>
              <a:t>Nareit</a:t>
            </a:r>
            <a:r>
              <a:rPr lang="en-GB" sz="4133" dirty="0"/>
              <a:t> Global Index Ground Rules</a:t>
            </a:r>
          </a:p>
        </p:txBody>
      </p:sp>
    </p:spTree>
    <p:extLst>
      <p:ext uri="{BB962C8B-B14F-4D97-AF65-F5344CB8AC3E}">
        <p14:creationId xmlns:p14="http://schemas.microsoft.com/office/powerpoint/2010/main" val="266742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19C2-B4D0-46D8-B5C1-E05901D2F1D7}"/>
              </a:ext>
            </a:extLst>
          </p:cNvPr>
          <p:cNvSpPr>
            <a:spLocks noGrp="1"/>
          </p:cNvSpPr>
          <p:nvPr>
            <p:ph type="title"/>
          </p:nvPr>
        </p:nvSpPr>
        <p:spPr>
          <a:xfrm>
            <a:off x="985827" y="572131"/>
            <a:ext cx="10087099" cy="781288"/>
          </a:xfrm>
        </p:spPr>
        <p:txBody>
          <a:bodyPr>
            <a:normAutofit/>
          </a:bodyPr>
          <a:lstStyle/>
          <a:p>
            <a:r>
              <a:rPr lang="en-GB" sz="4133" dirty="0"/>
              <a:t>FTSE EPRA </a:t>
            </a:r>
            <a:r>
              <a:rPr lang="en-GB" sz="4133" dirty="0" err="1"/>
              <a:t>Nareit</a:t>
            </a:r>
            <a:r>
              <a:rPr lang="en-GB" sz="4133" dirty="0"/>
              <a:t> Global Index Ground Rules</a:t>
            </a:r>
          </a:p>
        </p:txBody>
      </p:sp>
      <p:sp>
        <p:nvSpPr>
          <p:cNvPr id="10" name="Rectangle 9">
            <a:extLst>
              <a:ext uri="{FF2B5EF4-FFF2-40B4-BE49-F238E27FC236}">
                <a16:creationId xmlns:a16="http://schemas.microsoft.com/office/drawing/2014/main" id="{8892CD24-00D8-4745-8D41-E87110334B6A}"/>
              </a:ext>
            </a:extLst>
          </p:cNvPr>
          <p:cNvSpPr/>
          <p:nvPr/>
        </p:nvSpPr>
        <p:spPr>
          <a:xfrm>
            <a:off x="752789" y="5614735"/>
            <a:ext cx="10357379" cy="697547"/>
          </a:xfrm>
          <a:prstGeom prst="rect">
            <a:avLst/>
          </a:prstGeom>
          <a:ln w="25400">
            <a:solidFill>
              <a:srgbClr val="EBA61C"/>
            </a:solidFill>
            <a:prstDash val="sysDot"/>
          </a:ln>
        </p:spPr>
        <p:txBody>
          <a:bodyPr vert="horz" lIns="120000" tIns="62400" rIns="121920" bIns="60960" rtlCol="0">
            <a:noAutofit/>
          </a:bodyPr>
          <a:lstStyle/>
          <a:p>
            <a:pPr defTabSz="914377">
              <a:spcBef>
                <a:spcPts val="533"/>
              </a:spcBef>
            </a:pPr>
            <a:endParaRPr lang="en-GB" sz="1867" dirty="0">
              <a:solidFill>
                <a:srgbClr val="2274BC"/>
              </a:solidFill>
              <a:latin typeface="Overpass Light" charset="0"/>
            </a:endParaRPr>
          </a:p>
        </p:txBody>
      </p:sp>
      <p:sp>
        <p:nvSpPr>
          <p:cNvPr id="11" name="TextBox 10">
            <a:extLst>
              <a:ext uri="{FF2B5EF4-FFF2-40B4-BE49-F238E27FC236}">
                <a16:creationId xmlns:a16="http://schemas.microsoft.com/office/drawing/2014/main" id="{9D339169-BFA9-4FF4-BB93-D4B79FE771B5}"/>
              </a:ext>
            </a:extLst>
          </p:cNvPr>
          <p:cNvSpPr txBox="1"/>
          <p:nvPr/>
        </p:nvSpPr>
        <p:spPr>
          <a:xfrm>
            <a:off x="752790" y="5709366"/>
            <a:ext cx="10357377" cy="420564"/>
          </a:xfrm>
          <a:prstGeom prst="rect">
            <a:avLst/>
          </a:prstGeom>
          <a:noFill/>
        </p:spPr>
        <p:txBody>
          <a:bodyPr wrap="square" rtlCol="0">
            <a:spAutoFit/>
          </a:bodyPr>
          <a:lstStyle/>
          <a:p>
            <a:pPr algn="ctr" defTabSz="914377"/>
            <a:r>
              <a:rPr lang="en-GB" sz="2133" b="1" dirty="0">
                <a:solidFill>
                  <a:srgbClr val="12497F"/>
                </a:solidFill>
                <a:latin typeface="Overpass" panose="00000500000000000000" pitchFamily="50" charset="0"/>
              </a:rPr>
              <a:t>EPRA</a:t>
            </a:r>
            <a:r>
              <a:rPr lang="en-GB" sz="2133" dirty="0">
                <a:solidFill>
                  <a:srgbClr val="12497F"/>
                </a:solidFill>
                <a:latin typeface="Overpass" panose="00000500000000000000" pitchFamily="50" charset="0"/>
              </a:rPr>
              <a:t>: focused, relevant &amp; </a:t>
            </a:r>
            <a:r>
              <a:rPr lang="en-GB" sz="2133" b="1" dirty="0">
                <a:solidFill>
                  <a:srgbClr val="12497F"/>
                </a:solidFill>
                <a:latin typeface="Overpass" panose="00000500000000000000" pitchFamily="50" charset="0"/>
              </a:rPr>
              <a:t>investible</a:t>
            </a:r>
            <a:r>
              <a:rPr lang="en-GB" sz="2133" dirty="0">
                <a:solidFill>
                  <a:srgbClr val="12497F"/>
                </a:solidFill>
                <a:latin typeface="Overpass" panose="00000500000000000000" pitchFamily="50" charset="0"/>
              </a:rPr>
              <a:t> benchmark for </a:t>
            </a:r>
            <a:r>
              <a:rPr lang="en-GB" sz="2133" b="1" dirty="0">
                <a:solidFill>
                  <a:srgbClr val="12497F"/>
                </a:solidFill>
                <a:latin typeface="Overpass" panose="00000500000000000000" pitchFamily="50" charset="0"/>
              </a:rPr>
              <a:t>Global Listed Real Estate</a:t>
            </a:r>
          </a:p>
        </p:txBody>
      </p:sp>
      <p:sp>
        <p:nvSpPr>
          <p:cNvPr id="12" name="TextBox 11">
            <a:extLst>
              <a:ext uri="{FF2B5EF4-FFF2-40B4-BE49-F238E27FC236}">
                <a16:creationId xmlns:a16="http://schemas.microsoft.com/office/drawing/2014/main" id="{028D3105-372B-4541-8E04-8102F9E11830}"/>
              </a:ext>
            </a:extLst>
          </p:cNvPr>
          <p:cNvSpPr txBox="1"/>
          <p:nvPr/>
        </p:nvSpPr>
        <p:spPr>
          <a:xfrm>
            <a:off x="1318553" y="1451674"/>
            <a:ext cx="1740816" cy="379656"/>
          </a:xfrm>
          <a:prstGeom prst="rect">
            <a:avLst/>
          </a:prstGeom>
          <a:noFill/>
        </p:spPr>
        <p:txBody>
          <a:bodyPr wrap="square" rtlCol="0">
            <a:spAutoFit/>
          </a:bodyPr>
          <a:lstStyle/>
          <a:p>
            <a:pPr algn="ctr" defTabSz="914377"/>
            <a:r>
              <a:rPr lang="en-GB" sz="1867" b="1" dirty="0">
                <a:solidFill>
                  <a:srgbClr val="EBA61C"/>
                </a:solidFill>
                <a:latin typeface="Overpass" panose="00000500000000000000" pitchFamily="50" charset="0"/>
              </a:rPr>
              <a:t>THE BASICS</a:t>
            </a:r>
          </a:p>
        </p:txBody>
      </p:sp>
      <p:sp>
        <p:nvSpPr>
          <p:cNvPr id="14" name="TextBox 13">
            <a:extLst>
              <a:ext uri="{FF2B5EF4-FFF2-40B4-BE49-F238E27FC236}">
                <a16:creationId xmlns:a16="http://schemas.microsoft.com/office/drawing/2014/main" id="{E58AB985-4F27-415E-815C-FD989F698D3F}"/>
              </a:ext>
            </a:extLst>
          </p:cNvPr>
          <p:cNvSpPr txBox="1"/>
          <p:nvPr/>
        </p:nvSpPr>
        <p:spPr>
          <a:xfrm>
            <a:off x="6032231" y="1453275"/>
            <a:ext cx="1904749" cy="379656"/>
          </a:xfrm>
          <a:prstGeom prst="rect">
            <a:avLst/>
          </a:prstGeom>
          <a:noFill/>
        </p:spPr>
        <p:txBody>
          <a:bodyPr wrap="square" rtlCol="0">
            <a:spAutoFit/>
          </a:bodyPr>
          <a:lstStyle/>
          <a:p>
            <a:pPr algn="ctr" defTabSz="914377"/>
            <a:r>
              <a:rPr lang="en-GB" sz="1867" b="1" dirty="0">
                <a:solidFill>
                  <a:srgbClr val="EBA61C"/>
                </a:solidFill>
                <a:latin typeface="Overpass" panose="00000500000000000000" pitchFamily="50" charset="0"/>
              </a:rPr>
              <a:t>QUALITATIVE</a:t>
            </a:r>
          </a:p>
        </p:txBody>
      </p:sp>
      <p:sp>
        <p:nvSpPr>
          <p:cNvPr id="3" name="Rectangle 2">
            <a:extLst>
              <a:ext uri="{FF2B5EF4-FFF2-40B4-BE49-F238E27FC236}">
                <a16:creationId xmlns:a16="http://schemas.microsoft.com/office/drawing/2014/main" id="{5C24B3F8-D3DA-4CBD-A908-40061D914AE3}"/>
              </a:ext>
            </a:extLst>
          </p:cNvPr>
          <p:cNvSpPr/>
          <p:nvPr/>
        </p:nvSpPr>
        <p:spPr>
          <a:xfrm>
            <a:off x="1121974" y="1433838"/>
            <a:ext cx="2091933" cy="3917829"/>
          </a:xfrm>
          <a:prstGeom prst="rect">
            <a:avLst/>
          </a:prstGeom>
          <a:noFill/>
          <a:ln w="9525">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22" name="Rectangle 21">
            <a:extLst>
              <a:ext uri="{FF2B5EF4-FFF2-40B4-BE49-F238E27FC236}">
                <a16:creationId xmlns:a16="http://schemas.microsoft.com/office/drawing/2014/main" id="{AC281D0A-B837-44F7-A729-AAF033771726}"/>
              </a:ext>
            </a:extLst>
          </p:cNvPr>
          <p:cNvSpPr/>
          <p:nvPr/>
        </p:nvSpPr>
        <p:spPr>
          <a:xfrm>
            <a:off x="1259677" y="1937301"/>
            <a:ext cx="1865840" cy="1622123"/>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8" name="TextBox 7">
            <a:extLst>
              <a:ext uri="{FF2B5EF4-FFF2-40B4-BE49-F238E27FC236}">
                <a16:creationId xmlns:a16="http://schemas.microsoft.com/office/drawing/2014/main" id="{2F52B213-C9BF-4C54-BD2E-DB016BE42D2F}"/>
              </a:ext>
            </a:extLst>
          </p:cNvPr>
          <p:cNvSpPr txBox="1"/>
          <p:nvPr/>
        </p:nvSpPr>
        <p:spPr>
          <a:xfrm>
            <a:off x="1259677" y="1928459"/>
            <a:ext cx="1865840" cy="666977"/>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English Annual Report</a:t>
            </a:r>
          </a:p>
        </p:txBody>
      </p:sp>
      <p:sp>
        <p:nvSpPr>
          <p:cNvPr id="9" name="TextBox 8">
            <a:extLst>
              <a:ext uri="{FF2B5EF4-FFF2-40B4-BE49-F238E27FC236}">
                <a16:creationId xmlns:a16="http://schemas.microsoft.com/office/drawing/2014/main" id="{DFDB6D5E-E4AA-4387-987F-CF5AA86AFE34}"/>
              </a:ext>
            </a:extLst>
          </p:cNvPr>
          <p:cNvSpPr txBox="1"/>
          <p:nvPr/>
        </p:nvSpPr>
        <p:spPr>
          <a:xfrm>
            <a:off x="1409435" y="2627980"/>
            <a:ext cx="1632339" cy="646331"/>
          </a:xfrm>
          <a:prstGeom prst="rect">
            <a:avLst/>
          </a:prstGeom>
          <a:noFill/>
          <a:ln>
            <a:solidFill>
              <a:schemeClr val="bg1"/>
            </a:solidFill>
          </a:ln>
        </p:spPr>
        <p:txBody>
          <a:bodyPr wrap="square" rtlCol="0">
            <a:spAutoFit/>
          </a:bodyPr>
          <a:lstStyle/>
          <a:p>
            <a:pPr algn="ctr" defTabSz="914377"/>
            <a:r>
              <a:rPr lang="en-GB" sz="1200" dirty="0">
                <a:solidFill>
                  <a:srgbClr val="12497F"/>
                </a:solidFill>
                <a:latin typeface="Overpass" panose="00000500000000000000" pitchFamily="50" charset="0"/>
              </a:rPr>
              <a:t>Full Public Available, BS, P&amp;L, Full notes &amp; </a:t>
            </a:r>
            <a:r>
              <a:rPr lang="en-GB" sz="1200" dirty="0" err="1">
                <a:solidFill>
                  <a:srgbClr val="12497F"/>
                </a:solidFill>
                <a:latin typeface="Overpass" panose="00000500000000000000" pitchFamily="50" charset="0"/>
              </a:rPr>
              <a:t>Mgmt</a:t>
            </a:r>
            <a:r>
              <a:rPr lang="en-GB" sz="1200" dirty="0">
                <a:solidFill>
                  <a:srgbClr val="12497F"/>
                </a:solidFill>
                <a:latin typeface="Overpass" panose="00000500000000000000" pitchFamily="50" charset="0"/>
              </a:rPr>
              <a:t> statement</a:t>
            </a:r>
            <a:endParaRPr lang="en-GB" sz="1200" dirty="0">
              <a:solidFill>
                <a:srgbClr val="000000"/>
              </a:solidFill>
              <a:latin typeface="Franklin Gothic Book" panose="020B0503020102020204"/>
            </a:endParaRPr>
          </a:p>
        </p:txBody>
      </p:sp>
      <p:sp>
        <p:nvSpPr>
          <p:cNvPr id="23" name="TextBox 22">
            <a:extLst>
              <a:ext uri="{FF2B5EF4-FFF2-40B4-BE49-F238E27FC236}">
                <a16:creationId xmlns:a16="http://schemas.microsoft.com/office/drawing/2014/main" id="{8ECC9BE0-AADB-4A61-9844-79A32B03C328}"/>
              </a:ext>
            </a:extLst>
          </p:cNvPr>
          <p:cNvSpPr txBox="1"/>
          <p:nvPr/>
        </p:nvSpPr>
        <p:spPr>
          <a:xfrm>
            <a:off x="1259677" y="3750634"/>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ICB Universe</a:t>
            </a:r>
          </a:p>
        </p:txBody>
      </p:sp>
      <p:sp>
        <p:nvSpPr>
          <p:cNvPr id="24" name="Rectangle 23">
            <a:extLst>
              <a:ext uri="{FF2B5EF4-FFF2-40B4-BE49-F238E27FC236}">
                <a16:creationId xmlns:a16="http://schemas.microsoft.com/office/drawing/2014/main" id="{8E71D97C-E2AE-4803-AAFC-09553D37B53D}"/>
              </a:ext>
            </a:extLst>
          </p:cNvPr>
          <p:cNvSpPr/>
          <p:nvPr/>
        </p:nvSpPr>
        <p:spPr>
          <a:xfrm>
            <a:off x="1259677" y="3746332"/>
            <a:ext cx="1865840" cy="1444184"/>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25" name="Rectangle 24">
            <a:extLst>
              <a:ext uri="{FF2B5EF4-FFF2-40B4-BE49-F238E27FC236}">
                <a16:creationId xmlns:a16="http://schemas.microsoft.com/office/drawing/2014/main" id="{E4B23490-68CA-49B6-9D77-CAB2C0B49108}"/>
              </a:ext>
            </a:extLst>
          </p:cNvPr>
          <p:cNvSpPr/>
          <p:nvPr/>
        </p:nvSpPr>
        <p:spPr>
          <a:xfrm>
            <a:off x="1473090" y="4453635"/>
            <a:ext cx="1606815" cy="461665"/>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ICB Codes: 2357 – 3728 - 8600</a:t>
            </a:r>
          </a:p>
        </p:txBody>
      </p:sp>
      <p:sp>
        <p:nvSpPr>
          <p:cNvPr id="27" name="TextBox 26">
            <a:extLst>
              <a:ext uri="{FF2B5EF4-FFF2-40B4-BE49-F238E27FC236}">
                <a16:creationId xmlns:a16="http://schemas.microsoft.com/office/drawing/2014/main" id="{A6726434-DF93-4AF2-8E68-C5DE98C51FDB}"/>
              </a:ext>
            </a:extLst>
          </p:cNvPr>
          <p:cNvSpPr txBox="1"/>
          <p:nvPr/>
        </p:nvSpPr>
        <p:spPr>
          <a:xfrm>
            <a:off x="3527977" y="1451674"/>
            <a:ext cx="2102468" cy="379656"/>
          </a:xfrm>
          <a:prstGeom prst="rect">
            <a:avLst/>
          </a:prstGeom>
          <a:noFill/>
        </p:spPr>
        <p:txBody>
          <a:bodyPr wrap="square" rtlCol="0">
            <a:spAutoFit/>
          </a:bodyPr>
          <a:lstStyle/>
          <a:p>
            <a:pPr algn="ctr" defTabSz="914377"/>
            <a:r>
              <a:rPr lang="en-GB" sz="1867" b="1" dirty="0">
                <a:solidFill>
                  <a:srgbClr val="EBA61C"/>
                </a:solidFill>
                <a:latin typeface="Overpass" panose="00000500000000000000" pitchFamily="50" charset="0"/>
              </a:rPr>
              <a:t>QUANTITATIVE</a:t>
            </a:r>
          </a:p>
        </p:txBody>
      </p:sp>
      <p:sp>
        <p:nvSpPr>
          <p:cNvPr id="29" name="TextBox 28">
            <a:extLst>
              <a:ext uri="{FF2B5EF4-FFF2-40B4-BE49-F238E27FC236}">
                <a16:creationId xmlns:a16="http://schemas.microsoft.com/office/drawing/2014/main" id="{ED588FA0-3BF8-4894-92DF-F089C8F72F4A}"/>
              </a:ext>
            </a:extLst>
          </p:cNvPr>
          <p:cNvSpPr txBox="1"/>
          <p:nvPr/>
        </p:nvSpPr>
        <p:spPr>
          <a:xfrm>
            <a:off x="3676715" y="1943083"/>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Free Float</a:t>
            </a:r>
          </a:p>
        </p:txBody>
      </p:sp>
      <p:sp>
        <p:nvSpPr>
          <p:cNvPr id="31" name="Rectangle 30">
            <a:extLst>
              <a:ext uri="{FF2B5EF4-FFF2-40B4-BE49-F238E27FC236}">
                <a16:creationId xmlns:a16="http://schemas.microsoft.com/office/drawing/2014/main" id="{C70E821B-3E8C-4D63-A876-C7D346074501}"/>
              </a:ext>
            </a:extLst>
          </p:cNvPr>
          <p:cNvSpPr/>
          <p:nvPr/>
        </p:nvSpPr>
        <p:spPr>
          <a:xfrm>
            <a:off x="4284373" y="2853682"/>
            <a:ext cx="671361" cy="276999"/>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≥5%</a:t>
            </a:r>
          </a:p>
        </p:txBody>
      </p:sp>
      <p:sp>
        <p:nvSpPr>
          <p:cNvPr id="34" name="TextBox 33">
            <a:extLst>
              <a:ext uri="{FF2B5EF4-FFF2-40B4-BE49-F238E27FC236}">
                <a16:creationId xmlns:a16="http://schemas.microsoft.com/office/drawing/2014/main" id="{D9B879F3-C7D2-4BE3-9F0D-0CBDAF3CC0F5}"/>
              </a:ext>
            </a:extLst>
          </p:cNvPr>
          <p:cNvSpPr txBox="1"/>
          <p:nvPr/>
        </p:nvSpPr>
        <p:spPr>
          <a:xfrm>
            <a:off x="3676715" y="3757771"/>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FF Market Cap</a:t>
            </a:r>
          </a:p>
        </p:txBody>
      </p:sp>
      <p:sp>
        <p:nvSpPr>
          <p:cNvPr id="38" name="TextBox 37">
            <a:extLst>
              <a:ext uri="{FF2B5EF4-FFF2-40B4-BE49-F238E27FC236}">
                <a16:creationId xmlns:a16="http://schemas.microsoft.com/office/drawing/2014/main" id="{86DBEA9A-269C-47C5-BA69-2F7CA1CB376C}"/>
              </a:ext>
            </a:extLst>
          </p:cNvPr>
          <p:cNvSpPr txBox="1"/>
          <p:nvPr/>
        </p:nvSpPr>
        <p:spPr>
          <a:xfrm>
            <a:off x="6065793" y="1942044"/>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Liquidity</a:t>
            </a:r>
          </a:p>
        </p:txBody>
      </p:sp>
      <p:sp>
        <p:nvSpPr>
          <p:cNvPr id="40" name="Rectangle 39">
            <a:extLst>
              <a:ext uri="{FF2B5EF4-FFF2-40B4-BE49-F238E27FC236}">
                <a16:creationId xmlns:a16="http://schemas.microsoft.com/office/drawing/2014/main" id="{3DE55F78-69BE-4BA0-AA3A-460D2D93626A}"/>
              </a:ext>
            </a:extLst>
          </p:cNvPr>
          <p:cNvSpPr/>
          <p:nvPr/>
        </p:nvSpPr>
        <p:spPr>
          <a:xfrm>
            <a:off x="6146420" y="2464619"/>
            <a:ext cx="1784521" cy="830997"/>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FF adj. median daily trading ≥0.05% of SII for ≥10 out of 12 </a:t>
            </a:r>
            <a:r>
              <a:rPr lang="en-GB" sz="1200" dirty="0" err="1">
                <a:solidFill>
                  <a:srgbClr val="12497F"/>
                </a:solidFill>
                <a:latin typeface="Overpass" panose="00000500000000000000" pitchFamily="50" charset="0"/>
              </a:rPr>
              <a:t>months→Bi-annual</a:t>
            </a:r>
            <a:endParaRPr lang="en-GB" sz="1200" dirty="0">
              <a:solidFill>
                <a:srgbClr val="12497F"/>
              </a:solidFill>
              <a:latin typeface="Overpass" panose="00000500000000000000" pitchFamily="50" charset="0"/>
            </a:endParaRPr>
          </a:p>
        </p:txBody>
      </p:sp>
      <p:sp>
        <p:nvSpPr>
          <p:cNvPr id="43" name="TextBox 42">
            <a:extLst>
              <a:ext uri="{FF2B5EF4-FFF2-40B4-BE49-F238E27FC236}">
                <a16:creationId xmlns:a16="http://schemas.microsoft.com/office/drawing/2014/main" id="{058BC9A2-4855-4F11-BCC8-9E29E9055691}"/>
              </a:ext>
            </a:extLst>
          </p:cNvPr>
          <p:cNvSpPr txBox="1"/>
          <p:nvPr/>
        </p:nvSpPr>
        <p:spPr>
          <a:xfrm>
            <a:off x="6061579" y="3746331"/>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EBITDA</a:t>
            </a:r>
          </a:p>
        </p:txBody>
      </p:sp>
      <p:sp>
        <p:nvSpPr>
          <p:cNvPr id="44" name="Rectangle 43">
            <a:extLst>
              <a:ext uri="{FF2B5EF4-FFF2-40B4-BE49-F238E27FC236}">
                <a16:creationId xmlns:a16="http://schemas.microsoft.com/office/drawing/2014/main" id="{CD60305A-43AD-4233-904A-C4DEF8A8392B}"/>
              </a:ext>
            </a:extLst>
          </p:cNvPr>
          <p:cNvSpPr/>
          <p:nvPr/>
        </p:nvSpPr>
        <p:spPr>
          <a:xfrm>
            <a:off x="5961919" y="4223757"/>
            <a:ext cx="2022891" cy="1015663"/>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≥75% from relevant real estate activities: ownership, trading &amp; development of income producing real estate</a:t>
            </a:r>
          </a:p>
        </p:txBody>
      </p:sp>
      <p:sp>
        <p:nvSpPr>
          <p:cNvPr id="45" name="Rectangle 44">
            <a:extLst>
              <a:ext uri="{FF2B5EF4-FFF2-40B4-BE49-F238E27FC236}">
                <a16:creationId xmlns:a16="http://schemas.microsoft.com/office/drawing/2014/main" id="{D04A4791-641E-4BB8-A6E4-BB92F6B02021}"/>
              </a:ext>
            </a:extLst>
          </p:cNvPr>
          <p:cNvSpPr/>
          <p:nvPr/>
        </p:nvSpPr>
        <p:spPr>
          <a:xfrm>
            <a:off x="3523254" y="1433838"/>
            <a:ext cx="2091933" cy="3917829"/>
          </a:xfrm>
          <a:prstGeom prst="rect">
            <a:avLst/>
          </a:prstGeom>
          <a:noFill/>
          <a:ln w="9525">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46" name="Rectangle 45">
            <a:extLst>
              <a:ext uri="{FF2B5EF4-FFF2-40B4-BE49-F238E27FC236}">
                <a16:creationId xmlns:a16="http://schemas.microsoft.com/office/drawing/2014/main" id="{8A920F46-9712-43A4-9A83-5B3960D41495}"/>
              </a:ext>
            </a:extLst>
          </p:cNvPr>
          <p:cNvSpPr/>
          <p:nvPr/>
        </p:nvSpPr>
        <p:spPr>
          <a:xfrm>
            <a:off x="5918735" y="1433838"/>
            <a:ext cx="2091933" cy="3917829"/>
          </a:xfrm>
          <a:prstGeom prst="rect">
            <a:avLst/>
          </a:prstGeom>
          <a:noFill/>
          <a:ln w="9525">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47" name="Rectangle 46">
            <a:extLst>
              <a:ext uri="{FF2B5EF4-FFF2-40B4-BE49-F238E27FC236}">
                <a16:creationId xmlns:a16="http://schemas.microsoft.com/office/drawing/2014/main" id="{F96BE7F7-D019-49F6-A900-3BD26CBBDEED}"/>
              </a:ext>
            </a:extLst>
          </p:cNvPr>
          <p:cNvSpPr/>
          <p:nvPr/>
        </p:nvSpPr>
        <p:spPr>
          <a:xfrm>
            <a:off x="8314194" y="1448363"/>
            <a:ext cx="2091933" cy="3917829"/>
          </a:xfrm>
          <a:prstGeom prst="rect">
            <a:avLst/>
          </a:prstGeom>
          <a:noFill/>
          <a:ln w="9525">
            <a:solidFill>
              <a:srgbClr val="124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48" name="TextBox 47">
            <a:extLst>
              <a:ext uri="{FF2B5EF4-FFF2-40B4-BE49-F238E27FC236}">
                <a16:creationId xmlns:a16="http://schemas.microsoft.com/office/drawing/2014/main" id="{B30C2317-C115-4336-9DBE-6A67E095EA44}"/>
              </a:ext>
            </a:extLst>
          </p:cNvPr>
          <p:cNvSpPr txBox="1"/>
          <p:nvPr/>
        </p:nvSpPr>
        <p:spPr>
          <a:xfrm>
            <a:off x="8437791" y="1457574"/>
            <a:ext cx="1904749" cy="379656"/>
          </a:xfrm>
          <a:prstGeom prst="rect">
            <a:avLst/>
          </a:prstGeom>
          <a:noFill/>
        </p:spPr>
        <p:txBody>
          <a:bodyPr wrap="square" rtlCol="0">
            <a:spAutoFit/>
          </a:bodyPr>
          <a:lstStyle/>
          <a:p>
            <a:pPr algn="ctr" defTabSz="914377"/>
            <a:r>
              <a:rPr lang="en-GB" sz="1867" b="1" dirty="0">
                <a:solidFill>
                  <a:srgbClr val="EBA61C"/>
                </a:solidFill>
                <a:latin typeface="Overpass" panose="00000500000000000000" pitchFamily="50" charset="0"/>
              </a:rPr>
              <a:t>FAST TRACK</a:t>
            </a:r>
          </a:p>
        </p:txBody>
      </p:sp>
      <p:sp>
        <p:nvSpPr>
          <p:cNvPr id="49" name="Rectangle 48">
            <a:extLst>
              <a:ext uri="{FF2B5EF4-FFF2-40B4-BE49-F238E27FC236}">
                <a16:creationId xmlns:a16="http://schemas.microsoft.com/office/drawing/2014/main" id="{D5C11970-EB55-4F87-878D-0C238AB0B89C}"/>
              </a:ext>
            </a:extLst>
          </p:cNvPr>
          <p:cNvSpPr/>
          <p:nvPr/>
        </p:nvSpPr>
        <p:spPr>
          <a:xfrm>
            <a:off x="3664668" y="1937301"/>
            <a:ext cx="1865840" cy="1622123"/>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0" name="Rectangle 49">
            <a:extLst>
              <a:ext uri="{FF2B5EF4-FFF2-40B4-BE49-F238E27FC236}">
                <a16:creationId xmlns:a16="http://schemas.microsoft.com/office/drawing/2014/main" id="{8ED8D1EA-52CA-435A-8B90-082EDA692176}"/>
              </a:ext>
            </a:extLst>
          </p:cNvPr>
          <p:cNvSpPr/>
          <p:nvPr/>
        </p:nvSpPr>
        <p:spPr>
          <a:xfrm>
            <a:off x="3676715" y="3754247"/>
            <a:ext cx="1865840" cy="1455901"/>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1" name="Rectangle 50">
            <a:extLst>
              <a:ext uri="{FF2B5EF4-FFF2-40B4-BE49-F238E27FC236}">
                <a16:creationId xmlns:a16="http://schemas.microsoft.com/office/drawing/2014/main" id="{747E34B0-F040-4AED-8A00-BD14C47C97E4}"/>
              </a:ext>
            </a:extLst>
          </p:cNvPr>
          <p:cNvSpPr/>
          <p:nvPr/>
        </p:nvSpPr>
        <p:spPr>
          <a:xfrm>
            <a:off x="6060149" y="1937301"/>
            <a:ext cx="1865840" cy="1622123"/>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2" name="Rectangle 51">
            <a:extLst>
              <a:ext uri="{FF2B5EF4-FFF2-40B4-BE49-F238E27FC236}">
                <a16:creationId xmlns:a16="http://schemas.microsoft.com/office/drawing/2014/main" id="{7EC03D29-1E8E-4E92-BB38-AD2896404240}"/>
              </a:ext>
            </a:extLst>
          </p:cNvPr>
          <p:cNvSpPr/>
          <p:nvPr/>
        </p:nvSpPr>
        <p:spPr>
          <a:xfrm>
            <a:off x="6061579" y="3746331"/>
            <a:ext cx="1865840" cy="1455901"/>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3" name="Rectangle 52">
            <a:extLst>
              <a:ext uri="{FF2B5EF4-FFF2-40B4-BE49-F238E27FC236}">
                <a16:creationId xmlns:a16="http://schemas.microsoft.com/office/drawing/2014/main" id="{24123531-8DAF-4173-B85D-C941DFC1B339}"/>
              </a:ext>
            </a:extLst>
          </p:cNvPr>
          <p:cNvSpPr/>
          <p:nvPr/>
        </p:nvSpPr>
        <p:spPr>
          <a:xfrm>
            <a:off x="8455605" y="1957652"/>
            <a:ext cx="1865840" cy="1622123"/>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4" name="TextBox 53">
            <a:extLst>
              <a:ext uri="{FF2B5EF4-FFF2-40B4-BE49-F238E27FC236}">
                <a16:creationId xmlns:a16="http://schemas.microsoft.com/office/drawing/2014/main" id="{F4CA60DB-ACF5-4DB4-A1BE-EACA4FE13A37}"/>
              </a:ext>
            </a:extLst>
          </p:cNvPr>
          <p:cNvSpPr txBox="1"/>
          <p:nvPr/>
        </p:nvSpPr>
        <p:spPr>
          <a:xfrm>
            <a:off x="8455605" y="1957667"/>
            <a:ext cx="1865840" cy="666977"/>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English IPO Prospectus</a:t>
            </a:r>
          </a:p>
        </p:txBody>
      </p:sp>
      <p:sp>
        <p:nvSpPr>
          <p:cNvPr id="55" name="Rectangle 54">
            <a:extLst>
              <a:ext uri="{FF2B5EF4-FFF2-40B4-BE49-F238E27FC236}">
                <a16:creationId xmlns:a16="http://schemas.microsoft.com/office/drawing/2014/main" id="{2B864026-22D7-4986-A618-F07662885F7D}"/>
              </a:ext>
            </a:extLst>
          </p:cNvPr>
          <p:cNvSpPr/>
          <p:nvPr/>
        </p:nvSpPr>
        <p:spPr>
          <a:xfrm>
            <a:off x="8455605" y="3739207"/>
            <a:ext cx="1865840" cy="1455901"/>
          </a:xfrm>
          <a:prstGeom prst="rect">
            <a:avLst/>
          </a:prstGeom>
          <a:noFill/>
          <a:ln w="9525">
            <a:solidFill>
              <a:srgbClr val="22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Franklin Gothic Book" panose="020B0503020102020204"/>
            </a:endParaRPr>
          </a:p>
        </p:txBody>
      </p:sp>
      <p:sp>
        <p:nvSpPr>
          <p:cNvPr id="56" name="TextBox 55">
            <a:extLst>
              <a:ext uri="{FF2B5EF4-FFF2-40B4-BE49-F238E27FC236}">
                <a16:creationId xmlns:a16="http://schemas.microsoft.com/office/drawing/2014/main" id="{5193757F-05D0-4965-AB52-160FE4E3FC95}"/>
              </a:ext>
            </a:extLst>
          </p:cNvPr>
          <p:cNvSpPr txBox="1"/>
          <p:nvPr/>
        </p:nvSpPr>
        <p:spPr>
          <a:xfrm>
            <a:off x="8455605" y="3739207"/>
            <a:ext cx="1865840" cy="379656"/>
          </a:xfrm>
          <a:prstGeom prst="rect">
            <a:avLst/>
          </a:prstGeom>
          <a:solidFill>
            <a:srgbClr val="2274BC"/>
          </a:solidFill>
        </p:spPr>
        <p:txBody>
          <a:bodyPr wrap="square" rtlCol="0">
            <a:spAutoFit/>
          </a:bodyPr>
          <a:lstStyle/>
          <a:p>
            <a:pPr algn="ctr" defTabSz="914377"/>
            <a:r>
              <a:rPr lang="en-GB" sz="1867" b="1" dirty="0">
                <a:solidFill>
                  <a:srgbClr val="FFFFFF"/>
                </a:solidFill>
                <a:latin typeface="Overpass" panose="00000500000000000000" pitchFamily="50" charset="0"/>
              </a:rPr>
              <a:t>FF Market Cap</a:t>
            </a:r>
          </a:p>
        </p:txBody>
      </p:sp>
      <p:sp>
        <p:nvSpPr>
          <p:cNvPr id="57" name="Rectangle 56">
            <a:extLst>
              <a:ext uri="{FF2B5EF4-FFF2-40B4-BE49-F238E27FC236}">
                <a16:creationId xmlns:a16="http://schemas.microsoft.com/office/drawing/2014/main" id="{075C3589-9F8B-4F98-B3D7-AEDB69862C06}"/>
              </a:ext>
            </a:extLst>
          </p:cNvPr>
          <p:cNvSpPr/>
          <p:nvPr/>
        </p:nvSpPr>
        <p:spPr>
          <a:xfrm>
            <a:off x="8506469" y="2712118"/>
            <a:ext cx="1784521" cy="830997"/>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Publicly Available with historic and pro forma audited annual accounts</a:t>
            </a:r>
          </a:p>
        </p:txBody>
      </p:sp>
      <p:sp>
        <p:nvSpPr>
          <p:cNvPr id="58" name="Rectangle 57">
            <a:extLst>
              <a:ext uri="{FF2B5EF4-FFF2-40B4-BE49-F238E27FC236}">
                <a16:creationId xmlns:a16="http://schemas.microsoft.com/office/drawing/2014/main" id="{BFE5E3BD-1F3F-44B0-880C-E565E54C3748}"/>
              </a:ext>
            </a:extLst>
          </p:cNvPr>
          <p:cNvSpPr/>
          <p:nvPr/>
        </p:nvSpPr>
        <p:spPr>
          <a:xfrm>
            <a:off x="8506469" y="4353294"/>
            <a:ext cx="1784521" cy="646331"/>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Per region</a:t>
            </a:r>
          </a:p>
          <a:p>
            <a:pPr algn="ctr" defTabSz="914377"/>
            <a:r>
              <a:rPr lang="en-GB" sz="1200" dirty="0">
                <a:solidFill>
                  <a:srgbClr val="12497F"/>
                </a:solidFill>
                <a:latin typeface="Overpass" panose="00000500000000000000" pitchFamily="50" charset="0"/>
              </a:rPr>
              <a:t>Ex: ≥0.20% for Developed EMEA Index</a:t>
            </a:r>
          </a:p>
        </p:txBody>
      </p:sp>
      <p:sp>
        <p:nvSpPr>
          <p:cNvPr id="37" name="Rectangle 36">
            <a:extLst>
              <a:ext uri="{FF2B5EF4-FFF2-40B4-BE49-F238E27FC236}">
                <a16:creationId xmlns:a16="http://schemas.microsoft.com/office/drawing/2014/main" id="{1FFCB137-A17D-4093-989F-54389299AE53}"/>
              </a:ext>
            </a:extLst>
          </p:cNvPr>
          <p:cNvSpPr/>
          <p:nvPr/>
        </p:nvSpPr>
        <p:spPr>
          <a:xfrm>
            <a:off x="4033056" y="4333334"/>
            <a:ext cx="1276864" cy="830997"/>
          </a:xfrm>
          <a:prstGeom prst="rect">
            <a:avLst/>
          </a:prstGeom>
        </p:spPr>
        <p:txBody>
          <a:bodyPr wrap="square">
            <a:spAutoFit/>
          </a:bodyPr>
          <a:lstStyle/>
          <a:p>
            <a:pPr algn="ctr" defTabSz="914377"/>
            <a:r>
              <a:rPr lang="en-GB" sz="1200" dirty="0">
                <a:solidFill>
                  <a:srgbClr val="12497F"/>
                </a:solidFill>
                <a:latin typeface="Overpass" panose="00000500000000000000" pitchFamily="50" charset="0"/>
              </a:rPr>
              <a:t>Per region</a:t>
            </a:r>
          </a:p>
          <a:p>
            <a:pPr algn="ctr" defTabSz="914377"/>
            <a:r>
              <a:rPr lang="en-GB" sz="1200" dirty="0">
                <a:solidFill>
                  <a:srgbClr val="12497F"/>
                </a:solidFill>
                <a:latin typeface="Overpass" panose="00000500000000000000" pitchFamily="50" charset="0"/>
              </a:rPr>
              <a:t>Ex: ≥0.10% for Developed Europe Index</a:t>
            </a:r>
          </a:p>
        </p:txBody>
      </p:sp>
    </p:spTree>
    <p:extLst>
      <p:ext uri="{BB962C8B-B14F-4D97-AF65-F5344CB8AC3E}">
        <p14:creationId xmlns:p14="http://schemas.microsoft.com/office/powerpoint/2010/main" val="106363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0F99-39C2-4196-8353-72C2A1C0B05F}"/>
              </a:ext>
            </a:extLst>
          </p:cNvPr>
          <p:cNvSpPr>
            <a:spLocks noGrp="1"/>
          </p:cNvSpPr>
          <p:nvPr>
            <p:ph type="title"/>
          </p:nvPr>
        </p:nvSpPr>
        <p:spPr>
          <a:xfrm>
            <a:off x="400545" y="369576"/>
            <a:ext cx="10532499" cy="781288"/>
          </a:xfrm>
        </p:spPr>
        <p:txBody>
          <a:bodyPr/>
          <a:lstStyle/>
          <a:p>
            <a:r>
              <a:rPr lang="en-GB" dirty="0"/>
              <a:t>Sectors vs real estate assets</a:t>
            </a:r>
          </a:p>
        </p:txBody>
      </p:sp>
      <p:sp>
        <p:nvSpPr>
          <p:cNvPr id="7" name="TextBox 6">
            <a:extLst>
              <a:ext uri="{FF2B5EF4-FFF2-40B4-BE49-F238E27FC236}">
                <a16:creationId xmlns:a16="http://schemas.microsoft.com/office/drawing/2014/main" id="{F1B1B32A-025B-43C0-917D-0E26CB5CBF3B}"/>
              </a:ext>
            </a:extLst>
          </p:cNvPr>
          <p:cNvSpPr txBox="1"/>
          <p:nvPr/>
        </p:nvSpPr>
        <p:spPr>
          <a:xfrm>
            <a:off x="265042" y="1005466"/>
            <a:ext cx="6126796" cy="420564"/>
          </a:xfrm>
          <a:prstGeom prst="rect">
            <a:avLst/>
          </a:prstGeom>
          <a:solidFill>
            <a:schemeClr val="bg1"/>
          </a:solidFill>
        </p:spPr>
        <p:txBody>
          <a:bodyPr wrap="square" rtlCol="0">
            <a:spAutoFit/>
          </a:bodyPr>
          <a:lstStyle/>
          <a:p>
            <a:r>
              <a:rPr lang="en-US" sz="2133" b="1" dirty="0">
                <a:solidFill>
                  <a:srgbClr val="12497F"/>
                </a:solidFill>
                <a:latin typeface="Overpass" panose="00000500000000000000" pitchFamily="50" charset="0"/>
              </a:rPr>
              <a:t>FTSE EPRA Nareit Developed Europe Index</a:t>
            </a:r>
          </a:p>
        </p:txBody>
      </p:sp>
      <p:sp>
        <p:nvSpPr>
          <p:cNvPr id="8" name="TextBox 7">
            <a:extLst>
              <a:ext uri="{FF2B5EF4-FFF2-40B4-BE49-F238E27FC236}">
                <a16:creationId xmlns:a16="http://schemas.microsoft.com/office/drawing/2014/main" id="{A15566AD-3D4C-4270-B3CD-015FB892FAB8}"/>
              </a:ext>
            </a:extLst>
          </p:cNvPr>
          <p:cNvSpPr txBox="1"/>
          <p:nvPr/>
        </p:nvSpPr>
        <p:spPr>
          <a:xfrm>
            <a:off x="5279833" y="1701283"/>
            <a:ext cx="6287735" cy="379656"/>
          </a:xfrm>
          <a:prstGeom prst="rect">
            <a:avLst/>
          </a:prstGeom>
          <a:solidFill>
            <a:schemeClr val="bg1"/>
          </a:solidFill>
        </p:spPr>
        <p:txBody>
          <a:bodyPr wrap="square" rtlCol="0">
            <a:spAutoFit/>
          </a:bodyPr>
          <a:lstStyle/>
          <a:p>
            <a:pPr algn="ctr"/>
            <a:r>
              <a:rPr lang="en-US" sz="1867" b="1" dirty="0">
                <a:solidFill>
                  <a:srgbClr val="EBA61C"/>
                </a:solidFill>
                <a:latin typeface="Overpass" panose="00000500000000000000" pitchFamily="50" charset="0"/>
              </a:rPr>
              <a:t>Aggregated Property Portfolio owned by Index Constituents</a:t>
            </a:r>
          </a:p>
        </p:txBody>
      </p:sp>
      <p:sp>
        <p:nvSpPr>
          <p:cNvPr id="3" name="TextBox 2">
            <a:extLst>
              <a:ext uri="{FF2B5EF4-FFF2-40B4-BE49-F238E27FC236}">
                <a16:creationId xmlns:a16="http://schemas.microsoft.com/office/drawing/2014/main" id="{E2F3E4FE-B0FC-42E1-A431-6C091B68DD50}"/>
              </a:ext>
            </a:extLst>
          </p:cNvPr>
          <p:cNvSpPr txBox="1"/>
          <p:nvPr/>
        </p:nvSpPr>
        <p:spPr>
          <a:xfrm>
            <a:off x="400545" y="5993838"/>
            <a:ext cx="1568824"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Source: </a:t>
            </a:r>
            <a:r>
              <a:rPr lang="en-US" sz="1200" dirty="0">
                <a:solidFill>
                  <a:schemeClr val="accent5"/>
                </a:solidFill>
                <a:latin typeface="Overpass Light" panose="00000400000000000000"/>
                <a:ea typeface="Overpass" charset="0"/>
                <a:cs typeface="Overpass" charset="0"/>
              </a:rPr>
              <a:t>EPRA</a:t>
            </a:r>
            <a:endParaRPr lang="en-GB" sz="1200" dirty="0"/>
          </a:p>
        </p:txBody>
      </p:sp>
      <p:sp>
        <p:nvSpPr>
          <p:cNvPr id="21" name="TextBox 20">
            <a:extLst>
              <a:ext uri="{FF2B5EF4-FFF2-40B4-BE49-F238E27FC236}">
                <a16:creationId xmlns:a16="http://schemas.microsoft.com/office/drawing/2014/main" id="{5830EC4C-718A-4BD6-B93A-DB07C46A8F3E}"/>
              </a:ext>
            </a:extLst>
          </p:cNvPr>
          <p:cNvSpPr txBox="1"/>
          <p:nvPr/>
        </p:nvSpPr>
        <p:spPr>
          <a:xfrm>
            <a:off x="364681" y="1701009"/>
            <a:ext cx="4538113" cy="379656"/>
          </a:xfrm>
          <a:prstGeom prst="rect">
            <a:avLst/>
          </a:prstGeom>
          <a:solidFill>
            <a:schemeClr val="bg1"/>
          </a:solidFill>
        </p:spPr>
        <p:txBody>
          <a:bodyPr wrap="square" rtlCol="0">
            <a:spAutoFit/>
          </a:bodyPr>
          <a:lstStyle/>
          <a:p>
            <a:pPr algn="ctr"/>
            <a:r>
              <a:rPr lang="en-US" sz="1867" b="1" dirty="0">
                <a:solidFill>
                  <a:srgbClr val="EBA61C"/>
                </a:solidFill>
                <a:latin typeface="Overpass" panose="00000500000000000000" pitchFamily="50" charset="0"/>
              </a:rPr>
              <a:t>Constituents’ classification by sectors    </a:t>
            </a:r>
          </a:p>
        </p:txBody>
      </p:sp>
      <p:graphicFrame>
        <p:nvGraphicFramePr>
          <p:cNvPr id="25" name="Chart 24">
            <a:extLst>
              <a:ext uri="{FF2B5EF4-FFF2-40B4-BE49-F238E27FC236}">
                <a16:creationId xmlns:a16="http://schemas.microsoft.com/office/drawing/2014/main" id="{5D75FC2E-4B09-4270-9205-CB23812C4C3D}"/>
              </a:ext>
            </a:extLst>
          </p:cNvPr>
          <p:cNvGraphicFramePr>
            <a:graphicFrameLocks/>
          </p:cNvGraphicFramePr>
          <p:nvPr/>
        </p:nvGraphicFramePr>
        <p:xfrm>
          <a:off x="5697819" y="2211255"/>
          <a:ext cx="5348443" cy="419487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3773461-1DD9-49A8-BD44-2A010FEDAF69}"/>
              </a:ext>
            </a:extLst>
          </p:cNvPr>
          <p:cNvSpPr txBox="1"/>
          <p:nvPr/>
        </p:nvSpPr>
        <p:spPr>
          <a:xfrm>
            <a:off x="4128995" y="6265974"/>
            <a:ext cx="1568824"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Source: </a:t>
            </a:r>
            <a:r>
              <a:rPr lang="en-US" sz="1200" dirty="0">
                <a:solidFill>
                  <a:schemeClr val="accent5"/>
                </a:solidFill>
                <a:latin typeface="Overpass Light" panose="00000400000000000000"/>
                <a:ea typeface="Overpass" charset="0"/>
                <a:cs typeface="Overpass" charset="0"/>
              </a:rPr>
              <a:t>EPRA</a:t>
            </a:r>
            <a:endParaRPr lang="en-GB" sz="1200" dirty="0"/>
          </a:p>
        </p:txBody>
      </p:sp>
      <p:graphicFrame>
        <p:nvGraphicFramePr>
          <p:cNvPr id="11" name="Chart 10">
            <a:extLst>
              <a:ext uri="{FF2B5EF4-FFF2-40B4-BE49-F238E27FC236}">
                <a16:creationId xmlns:a16="http://schemas.microsoft.com/office/drawing/2014/main" id="{C2D81677-886C-4D12-B62D-222FD5397BD4}"/>
              </a:ext>
            </a:extLst>
          </p:cNvPr>
          <p:cNvGraphicFramePr>
            <a:graphicFrameLocks/>
          </p:cNvGraphicFramePr>
          <p:nvPr/>
        </p:nvGraphicFramePr>
        <p:xfrm>
          <a:off x="-1292075" y="2114065"/>
          <a:ext cx="8342433" cy="42445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0BBCCBC-AE02-4945-B414-97B1417028B4}"/>
              </a:ext>
            </a:extLst>
          </p:cNvPr>
          <p:cNvSpPr txBox="1"/>
          <p:nvPr/>
        </p:nvSpPr>
        <p:spPr>
          <a:xfrm>
            <a:off x="5461247" y="6286491"/>
            <a:ext cx="2520211" cy="256545"/>
          </a:xfrm>
          <a:prstGeom prst="rect">
            <a:avLst/>
          </a:prstGeom>
          <a:noFill/>
        </p:spPr>
        <p:txBody>
          <a:bodyPr wrap="square" rtlCol="0">
            <a:spAutoFit/>
          </a:bodyPr>
          <a:lstStyle/>
          <a:p>
            <a:r>
              <a:rPr lang="en-US" sz="1067" b="1" dirty="0">
                <a:solidFill>
                  <a:schemeClr val="tx1">
                    <a:lumMod val="50000"/>
                    <a:lumOff val="50000"/>
                  </a:schemeClr>
                </a:solidFill>
                <a:latin typeface="Overpass Light" panose="00000400000000000000" pitchFamily="50" charset="0"/>
              </a:rPr>
              <a:t>Data as of</a:t>
            </a:r>
            <a:r>
              <a:rPr lang="en-US" sz="1067" dirty="0">
                <a:solidFill>
                  <a:schemeClr val="tx1">
                    <a:lumMod val="50000"/>
                    <a:lumOff val="50000"/>
                  </a:schemeClr>
                </a:solidFill>
                <a:latin typeface="Overpass Light" panose="00000400000000000000" pitchFamily="50" charset="0"/>
              </a:rPr>
              <a:t>: June 30, 2020</a:t>
            </a:r>
            <a:endParaRPr lang="en-GB" sz="1067" dirty="0">
              <a:solidFill>
                <a:schemeClr val="tx1">
                  <a:lumMod val="50000"/>
                  <a:lumOff val="50000"/>
                </a:schemeClr>
              </a:solidFill>
              <a:latin typeface="Overpass Light" panose="00000400000000000000" pitchFamily="50" charset="0"/>
            </a:endParaRPr>
          </a:p>
        </p:txBody>
      </p:sp>
    </p:spTree>
    <p:extLst>
      <p:ext uri="{BB962C8B-B14F-4D97-AF65-F5344CB8AC3E}">
        <p14:creationId xmlns:p14="http://schemas.microsoft.com/office/powerpoint/2010/main" val="122694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DB45-3F24-4F3D-B078-57848DC70F73}"/>
              </a:ext>
            </a:extLst>
          </p:cNvPr>
          <p:cNvSpPr>
            <a:spLocks noGrp="1"/>
          </p:cNvSpPr>
          <p:nvPr>
            <p:ph type="title"/>
          </p:nvPr>
        </p:nvSpPr>
        <p:spPr>
          <a:xfrm>
            <a:off x="328827" y="344148"/>
            <a:ext cx="10532499" cy="781288"/>
          </a:xfrm>
        </p:spPr>
        <p:txBody>
          <a:bodyPr/>
          <a:lstStyle/>
          <a:p>
            <a:r>
              <a:rPr lang="en-GB" dirty="0"/>
              <a:t>Countries vs real estate assets</a:t>
            </a:r>
          </a:p>
        </p:txBody>
      </p:sp>
      <p:sp>
        <p:nvSpPr>
          <p:cNvPr id="3" name="TextBox 2">
            <a:extLst>
              <a:ext uri="{FF2B5EF4-FFF2-40B4-BE49-F238E27FC236}">
                <a16:creationId xmlns:a16="http://schemas.microsoft.com/office/drawing/2014/main" id="{0F073736-3065-4463-A266-9942758C0C86}"/>
              </a:ext>
            </a:extLst>
          </p:cNvPr>
          <p:cNvSpPr txBox="1"/>
          <p:nvPr/>
        </p:nvSpPr>
        <p:spPr>
          <a:xfrm>
            <a:off x="265041" y="898550"/>
            <a:ext cx="6149011" cy="420564"/>
          </a:xfrm>
          <a:prstGeom prst="rect">
            <a:avLst/>
          </a:prstGeom>
          <a:solidFill>
            <a:schemeClr val="bg1"/>
          </a:solidFill>
        </p:spPr>
        <p:txBody>
          <a:bodyPr wrap="square" rtlCol="0">
            <a:spAutoFit/>
          </a:bodyPr>
          <a:lstStyle/>
          <a:p>
            <a:r>
              <a:rPr lang="en-US" sz="2133" b="1" dirty="0">
                <a:solidFill>
                  <a:srgbClr val="12497F"/>
                </a:solidFill>
                <a:latin typeface="Overpass" panose="00000500000000000000" pitchFamily="50" charset="0"/>
              </a:rPr>
              <a:t>FTSE EPRA Nareit Developed Europe Index</a:t>
            </a:r>
          </a:p>
        </p:txBody>
      </p:sp>
      <p:sp>
        <p:nvSpPr>
          <p:cNvPr id="20" name="TextBox 19">
            <a:extLst>
              <a:ext uri="{FF2B5EF4-FFF2-40B4-BE49-F238E27FC236}">
                <a16:creationId xmlns:a16="http://schemas.microsoft.com/office/drawing/2014/main" id="{74EACD65-4151-4DBD-8869-4774E8D16B44}"/>
              </a:ext>
            </a:extLst>
          </p:cNvPr>
          <p:cNvSpPr txBox="1"/>
          <p:nvPr/>
        </p:nvSpPr>
        <p:spPr>
          <a:xfrm>
            <a:off x="176868" y="1700911"/>
            <a:ext cx="4861109" cy="379656"/>
          </a:xfrm>
          <a:prstGeom prst="rect">
            <a:avLst/>
          </a:prstGeom>
          <a:solidFill>
            <a:schemeClr val="bg1"/>
          </a:solidFill>
        </p:spPr>
        <p:txBody>
          <a:bodyPr wrap="square" rtlCol="0">
            <a:spAutoFit/>
          </a:bodyPr>
          <a:lstStyle/>
          <a:p>
            <a:pPr algn="ctr"/>
            <a:r>
              <a:rPr lang="en-US" sz="1867" b="1" dirty="0">
                <a:solidFill>
                  <a:srgbClr val="EBA61C"/>
                </a:solidFill>
                <a:latin typeface="Overpass" panose="00000500000000000000" pitchFamily="50" charset="0"/>
              </a:rPr>
              <a:t>Constituents’ classification by countries    </a:t>
            </a:r>
          </a:p>
        </p:txBody>
      </p:sp>
      <p:sp>
        <p:nvSpPr>
          <p:cNvPr id="10" name="TextBox 9">
            <a:extLst>
              <a:ext uri="{FF2B5EF4-FFF2-40B4-BE49-F238E27FC236}">
                <a16:creationId xmlns:a16="http://schemas.microsoft.com/office/drawing/2014/main" id="{745439A8-0236-4044-819A-4253DADD6029}"/>
              </a:ext>
            </a:extLst>
          </p:cNvPr>
          <p:cNvSpPr txBox="1"/>
          <p:nvPr/>
        </p:nvSpPr>
        <p:spPr>
          <a:xfrm>
            <a:off x="5130935" y="1698699"/>
            <a:ext cx="6287735" cy="379656"/>
          </a:xfrm>
          <a:prstGeom prst="rect">
            <a:avLst/>
          </a:prstGeom>
          <a:solidFill>
            <a:schemeClr val="bg1"/>
          </a:solidFill>
        </p:spPr>
        <p:txBody>
          <a:bodyPr wrap="square" rtlCol="0">
            <a:spAutoFit/>
          </a:bodyPr>
          <a:lstStyle/>
          <a:p>
            <a:pPr algn="ctr"/>
            <a:r>
              <a:rPr lang="en-US" sz="1867" b="1" dirty="0">
                <a:solidFill>
                  <a:srgbClr val="EBA61C"/>
                </a:solidFill>
                <a:latin typeface="Overpass" panose="00000500000000000000" pitchFamily="50" charset="0"/>
              </a:rPr>
              <a:t>Aggregated Property Portfolio owned by Index Constituents</a:t>
            </a:r>
          </a:p>
        </p:txBody>
      </p:sp>
      <p:graphicFrame>
        <p:nvGraphicFramePr>
          <p:cNvPr id="12" name="Chart 11">
            <a:extLst>
              <a:ext uri="{FF2B5EF4-FFF2-40B4-BE49-F238E27FC236}">
                <a16:creationId xmlns:a16="http://schemas.microsoft.com/office/drawing/2014/main" id="{E4BF289F-D562-4F05-ADD5-6A70B92C6B51}"/>
              </a:ext>
            </a:extLst>
          </p:cNvPr>
          <p:cNvGraphicFramePr>
            <a:graphicFrameLocks/>
          </p:cNvGraphicFramePr>
          <p:nvPr/>
        </p:nvGraphicFramePr>
        <p:xfrm>
          <a:off x="5671789" y="2258235"/>
          <a:ext cx="5348443" cy="419487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C4E1A5F-0E9D-4B54-9494-6ED08D335840}"/>
              </a:ext>
            </a:extLst>
          </p:cNvPr>
          <p:cNvSpPr txBox="1"/>
          <p:nvPr/>
        </p:nvSpPr>
        <p:spPr>
          <a:xfrm>
            <a:off x="4128995" y="6265974"/>
            <a:ext cx="1568824" cy="276999"/>
          </a:xfrm>
          <a:prstGeom prst="rect">
            <a:avLst/>
          </a:prstGeom>
          <a:noFill/>
        </p:spPr>
        <p:txBody>
          <a:bodyPr wrap="square" rtlCol="0">
            <a:spAutoFit/>
          </a:bodyPr>
          <a:lstStyle/>
          <a:p>
            <a:r>
              <a:rPr lang="en-US" sz="1200" b="1" dirty="0">
                <a:solidFill>
                  <a:schemeClr val="accent5"/>
                </a:solidFill>
                <a:latin typeface="Overpass Light" panose="00000400000000000000"/>
                <a:ea typeface="Overpass" charset="0"/>
                <a:cs typeface="Overpass" charset="0"/>
              </a:rPr>
              <a:t>Source: </a:t>
            </a:r>
            <a:r>
              <a:rPr lang="en-US" sz="1200" dirty="0">
                <a:solidFill>
                  <a:schemeClr val="accent5"/>
                </a:solidFill>
                <a:latin typeface="Overpass Light" panose="00000400000000000000"/>
                <a:ea typeface="Overpass" charset="0"/>
                <a:cs typeface="Overpass" charset="0"/>
              </a:rPr>
              <a:t>EPRA</a:t>
            </a:r>
            <a:endParaRPr lang="en-GB" sz="1200" dirty="0"/>
          </a:p>
        </p:txBody>
      </p:sp>
      <p:sp>
        <p:nvSpPr>
          <p:cNvPr id="16" name="TextBox 15">
            <a:extLst>
              <a:ext uri="{FF2B5EF4-FFF2-40B4-BE49-F238E27FC236}">
                <a16:creationId xmlns:a16="http://schemas.microsoft.com/office/drawing/2014/main" id="{87CE0FF9-42EC-449D-8323-DDAD13FAF75C}"/>
              </a:ext>
            </a:extLst>
          </p:cNvPr>
          <p:cNvSpPr txBox="1"/>
          <p:nvPr/>
        </p:nvSpPr>
        <p:spPr>
          <a:xfrm>
            <a:off x="5320472" y="6265974"/>
            <a:ext cx="2462088" cy="256545"/>
          </a:xfrm>
          <a:prstGeom prst="rect">
            <a:avLst/>
          </a:prstGeom>
          <a:noFill/>
        </p:spPr>
        <p:txBody>
          <a:bodyPr wrap="square" rtlCol="0">
            <a:spAutoFit/>
          </a:bodyPr>
          <a:lstStyle/>
          <a:p>
            <a:r>
              <a:rPr lang="en-US" sz="1067" dirty="0">
                <a:solidFill>
                  <a:schemeClr val="accent5"/>
                </a:solidFill>
                <a:latin typeface="Overpass Light" panose="00000400000000000000"/>
                <a:ea typeface="Overpass" charset="0"/>
                <a:cs typeface="Overpass" charset="0"/>
              </a:rPr>
              <a:t>  Data as of: June 30, 2020</a:t>
            </a:r>
            <a:endParaRPr lang="en-GB" sz="1067" dirty="0"/>
          </a:p>
        </p:txBody>
      </p:sp>
      <p:graphicFrame>
        <p:nvGraphicFramePr>
          <p:cNvPr id="11" name="Chart 10">
            <a:extLst>
              <a:ext uri="{FF2B5EF4-FFF2-40B4-BE49-F238E27FC236}">
                <a16:creationId xmlns:a16="http://schemas.microsoft.com/office/drawing/2014/main" id="{2C2C7B43-71C8-46D8-B27F-1BDDD33D8687}"/>
              </a:ext>
            </a:extLst>
          </p:cNvPr>
          <p:cNvGraphicFramePr>
            <a:graphicFrameLocks/>
          </p:cNvGraphicFramePr>
          <p:nvPr/>
        </p:nvGraphicFramePr>
        <p:xfrm>
          <a:off x="-1480159" y="2192290"/>
          <a:ext cx="8634185" cy="422757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93630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E2A-12D8-4210-B5BE-94AF20D6AC8A}"/>
              </a:ext>
            </a:extLst>
          </p:cNvPr>
          <p:cNvSpPr>
            <a:spLocks noGrp="1"/>
          </p:cNvSpPr>
          <p:nvPr>
            <p:ph type="title"/>
          </p:nvPr>
        </p:nvSpPr>
        <p:spPr>
          <a:xfrm>
            <a:off x="400545" y="162099"/>
            <a:ext cx="10532499" cy="781288"/>
          </a:xfrm>
        </p:spPr>
        <p:txBody>
          <a:bodyPr>
            <a:normAutofit/>
          </a:bodyPr>
          <a:lstStyle/>
          <a:p>
            <a:r>
              <a:rPr lang="en-GB" sz="3333" dirty="0"/>
              <a:t>EPRA Developed Europe Index</a:t>
            </a:r>
          </a:p>
        </p:txBody>
      </p:sp>
      <p:graphicFrame>
        <p:nvGraphicFramePr>
          <p:cNvPr id="3" name="Table 2">
            <a:extLst>
              <a:ext uri="{FF2B5EF4-FFF2-40B4-BE49-F238E27FC236}">
                <a16:creationId xmlns:a16="http://schemas.microsoft.com/office/drawing/2014/main" id="{2D96A7B9-9A3D-41BA-83A7-E1144EFA5E84}"/>
              </a:ext>
            </a:extLst>
          </p:cNvPr>
          <p:cNvGraphicFramePr>
            <a:graphicFrameLocks noGrp="1"/>
          </p:cNvGraphicFramePr>
          <p:nvPr/>
        </p:nvGraphicFramePr>
        <p:xfrm>
          <a:off x="1787965" y="813680"/>
          <a:ext cx="7757659" cy="7437120"/>
        </p:xfrm>
        <a:graphic>
          <a:graphicData uri="http://schemas.openxmlformats.org/drawingml/2006/table">
            <a:tbl>
              <a:tblPr firstRow="1" bandRow="1">
                <a:tableStyleId>{5C22544A-7EE6-4342-B048-85BDC9FD1C3A}</a:tableStyleId>
              </a:tblPr>
              <a:tblGrid>
                <a:gridCol w="2845519">
                  <a:extLst>
                    <a:ext uri="{9D8B030D-6E8A-4147-A177-3AD203B41FA5}">
                      <a16:colId xmlns:a16="http://schemas.microsoft.com/office/drawing/2014/main" val="930739618"/>
                    </a:ext>
                  </a:extLst>
                </a:gridCol>
                <a:gridCol w="1528417">
                  <a:extLst>
                    <a:ext uri="{9D8B030D-6E8A-4147-A177-3AD203B41FA5}">
                      <a16:colId xmlns:a16="http://schemas.microsoft.com/office/drawing/2014/main" val="36519198"/>
                    </a:ext>
                  </a:extLst>
                </a:gridCol>
                <a:gridCol w="1701055">
                  <a:extLst>
                    <a:ext uri="{9D8B030D-6E8A-4147-A177-3AD203B41FA5}">
                      <a16:colId xmlns:a16="http://schemas.microsoft.com/office/drawing/2014/main" val="802359491"/>
                    </a:ext>
                  </a:extLst>
                </a:gridCol>
                <a:gridCol w="1682668">
                  <a:extLst>
                    <a:ext uri="{9D8B030D-6E8A-4147-A177-3AD203B41FA5}">
                      <a16:colId xmlns:a16="http://schemas.microsoft.com/office/drawing/2014/main" val="275616112"/>
                    </a:ext>
                  </a:extLst>
                </a:gridCol>
              </a:tblGrid>
              <a:tr h="853440">
                <a:tc>
                  <a:txBody>
                    <a:bodyPr/>
                    <a:lstStyle/>
                    <a:p>
                      <a:r>
                        <a:rPr lang="en-US" sz="2400" dirty="0">
                          <a:latin typeface="Overpass" charset="0"/>
                          <a:ea typeface="Overpass" charset="0"/>
                          <a:cs typeface="Overpass" charset="0"/>
                        </a:rPr>
                        <a:t>Country</a:t>
                      </a:r>
                      <a:endParaRPr lang="en-GB" sz="2400" dirty="0">
                        <a:latin typeface="Overpass" charset="0"/>
                        <a:ea typeface="Overpass" charset="0"/>
                        <a:cs typeface="Overpass" charset="0"/>
                      </a:endParaRPr>
                    </a:p>
                  </a:txBody>
                  <a:tcPr marL="121920" marR="121920" marT="60960" marB="60960" anchor="ctr"/>
                </a:tc>
                <a:tc>
                  <a:txBody>
                    <a:bodyPr/>
                    <a:lstStyle/>
                    <a:p>
                      <a:pPr algn="ctr"/>
                      <a:r>
                        <a:rPr lang="en-US" sz="2400" dirty="0">
                          <a:latin typeface="Overpass" charset="0"/>
                          <a:ea typeface="Overpass" charset="0"/>
                          <a:cs typeface="Overpass" charset="0"/>
                        </a:rPr>
                        <a:t>Companies</a:t>
                      </a:r>
                      <a:endParaRPr lang="en-GB" sz="2400" dirty="0">
                        <a:latin typeface="Overpass" charset="0"/>
                        <a:ea typeface="Overpass" charset="0"/>
                        <a:cs typeface="Overpass" charset="0"/>
                      </a:endParaRPr>
                    </a:p>
                  </a:txBody>
                  <a:tcPr marL="121920" marR="121920" marT="60960" marB="60960" anchor="ctr"/>
                </a:tc>
                <a:tc>
                  <a:txBody>
                    <a:bodyPr/>
                    <a:lstStyle/>
                    <a:p>
                      <a:pPr algn="ctr"/>
                      <a:r>
                        <a:rPr lang="en-US" sz="2400" dirty="0">
                          <a:latin typeface="Overpass" charset="0"/>
                          <a:ea typeface="Overpass" charset="0"/>
                          <a:cs typeface="Overpass" charset="0"/>
                        </a:rPr>
                        <a:t>Market Cap </a:t>
                      </a:r>
                      <a:r>
                        <a:rPr lang="en-US" sz="2400" b="0" dirty="0">
                          <a:latin typeface="Overpass" charset="0"/>
                          <a:ea typeface="Overpass" charset="0"/>
                          <a:cs typeface="Overpass" charset="0"/>
                        </a:rPr>
                        <a:t>(€ Bln)</a:t>
                      </a:r>
                      <a:endParaRPr lang="en-GB" sz="2400" b="0" dirty="0">
                        <a:latin typeface="Overpass" charset="0"/>
                        <a:ea typeface="Overpass" charset="0"/>
                        <a:cs typeface="Overpass" charset="0"/>
                      </a:endParaRPr>
                    </a:p>
                  </a:txBody>
                  <a:tcPr marL="121920" marR="121920" marT="60960" marB="60960" anchor="ctr"/>
                </a:tc>
                <a:tc>
                  <a:txBody>
                    <a:bodyPr/>
                    <a:lstStyle/>
                    <a:p>
                      <a:pPr algn="ctr"/>
                      <a:r>
                        <a:rPr lang="en-GB" sz="2400" dirty="0">
                          <a:latin typeface="Overpass" charset="0"/>
                          <a:ea typeface="Overpass" charset="0"/>
                          <a:cs typeface="Overpass" charset="0"/>
                        </a:rPr>
                        <a:t>% of Index</a:t>
                      </a:r>
                    </a:p>
                  </a:txBody>
                  <a:tcPr marL="121920" marR="121920" marT="60960" marB="60960" anchor="ctr"/>
                </a:tc>
                <a:extLst>
                  <a:ext uri="{0D108BD9-81ED-4DB2-BD59-A6C34878D82A}">
                    <a16:rowId xmlns:a16="http://schemas.microsoft.com/office/drawing/2014/main" val="1752680639"/>
                  </a:ext>
                </a:extLst>
              </a:tr>
              <a:tr h="487680">
                <a:tc>
                  <a:txBody>
                    <a:bodyPr/>
                    <a:lstStyle/>
                    <a:p>
                      <a:r>
                        <a:rPr lang="nl-BE" sz="2400" dirty="0">
                          <a:solidFill>
                            <a:srgbClr val="002F65"/>
                          </a:solidFill>
                          <a:latin typeface="Overpass" charset="0"/>
                          <a:ea typeface="Overpass" charset="0"/>
                          <a:cs typeface="Overpass" charset="0"/>
                        </a:rPr>
                        <a:t>Germany</a:t>
                      </a:r>
                    </a:p>
                  </a:txBody>
                  <a:tcPr marL="121920" marR="121920" marT="60960" marB="60960" anchor="ctr">
                    <a:solidFill>
                      <a:schemeClr val="bg2"/>
                    </a:solidFill>
                  </a:tcPr>
                </a:tc>
                <a:tc>
                  <a:txBody>
                    <a:bodyPr/>
                    <a:lstStyle/>
                    <a:p>
                      <a:pPr algn="ctr"/>
                      <a:r>
                        <a:rPr lang="en-US" sz="2400" dirty="0">
                          <a:solidFill>
                            <a:srgbClr val="002F65"/>
                          </a:solidFill>
                          <a:latin typeface="Overpass" charset="0"/>
                          <a:ea typeface="Overpass" charset="0"/>
                          <a:cs typeface="Overpass" charset="0"/>
                        </a:rPr>
                        <a:t>11</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73,7</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29,1%</a:t>
                      </a:r>
                    </a:p>
                  </a:txBody>
                  <a:tcPr marL="121920" marR="121920" marT="60960" marB="60960" anchor="ctr">
                    <a:solidFill>
                      <a:schemeClr val="bg2"/>
                    </a:solidFill>
                  </a:tcPr>
                </a:tc>
                <a:extLst>
                  <a:ext uri="{0D108BD9-81ED-4DB2-BD59-A6C34878D82A}">
                    <a16:rowId xmlns:a16="http://schemas.microsoft.com/office/drawing/2014/main" val="904166586"/>
                  </a:ext>
                </a:extLst>
              </a:tr>
              <a:tr h="487680">
                <a:tc>
                  <a:txBody>
                    <a:bodyPr/>
                    <a:lstStyle/>
                    <a:p>
                      <a:r>
                        <a:rPr lang="en-US" sz="2400" dirty="0">
                          <a:solidFill>
                            <a:srgbClr val="002F65"/>
                          </a:solidFill>
                          <a:latin typeface="Overpass" charset="0"/>
                          <a:ea typeface="Overpass" charset="0"/>
                          <a:cs typeface="Overpass" charset="0"/>
                        </a:rPr>
                        <a:t>UK</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US" sz="2400" dirty="0">
                          <a:solidFill>
                            <a:srgbClr val="002F65"/>
                          </a:solidFill>
                          <a:latin typeface="Overpass" charset="0"/>
                          <a:ea typeface="Overpass" charset="0"/>
                          <a:cs typeface="Overpass" charset="0"/>
                        </a:rPr>
                        <a:t>39</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59,3</a:t>
                      </a: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23.4%</a:t>
                      </a:r>
                    </a:p>
                  </a:txBody>
                  <a:tcPr marL="121920" marR="121920" marT="60960" marB="60960" anchor="ctr">
                    <a:solidFill>
                      <a:schemeClr val="bg1">
                        <a:lumMod val="95000"/>
                      </a:schemeClr>
                    </a:solidFill>
                  </a:tcPr>
                </a:tc>
                <a:extLst>
                  <a:ext uri="{0D108BD9-81ED-4DB2-BD59-A6C34878D82A}">
                    <a16:rowId xmlns:a16="http://schemas.microsoft.com/office/drawing/2014/main" val="2521379664"/>
                  </a:ext>
                </a:extLst>
              </a:tr>
              <a:tr h="487680">
                <a:tc>
                  <a:txBody>
                    <a:bodyPr/>
                    <a:lstStyle/>
                    <a:p>
                      <a:r>
                        <a:rPr lang="en-GB" sz="2400" dirty="0">
                          <a:solidFill>
                            <a:srgbClr val="002F65"/>
                          </a:solidFill>
                          <a:latin typeface="Overpass" charset="0"/>
                          <a:ea typeface="Overpass" charset="0"/>
                          <a:cs typeface="Overpass" charset="0"/>
                        </a:rPr>
                        <a:t>Sweden</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14</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31,9</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12.6%</a:t>
                      </a:r>
                    </a:p>
                  </a:txBody>
                  <a:tcPr marL="121920" marR="121920" marT="60960" marB="60960" anchor="ctr">
                    <a:solidFill>
                      <a:schemeClr val="bg2"/>
                    </a:solidFill>
                  </a:tcPr>
                </a:tc>
                <a:extLst>
                  <a:ext uri="{0D108BD9-81ED-4DB2-BD59-A6C34878D82A}">
                    <a16:rowId xmlns:a16="http://schemas.microsoft.com/office/drawing/2014/main" val="3120634870"/>
                  </a:ext>
                </a:extLst>
              </a:tr>
              <a:tr h="487680">
                <a:tc>
                  <a:txBody>
                    <a:bodyPr/>
                    <a:lstStyle/>
                    <a:p>
                      <a:r>
                        <a:rPr lang="en-US" sz="2400" dirty="0">
                          <a:solidFill>
                            <a:srgbClr val="002F65"/>
                          </a:solidFill>
                          <a:latin typeface="Overpass" charset="0"/>
                          <a:ea typeface="Overpass" charset="0"/>
                          <a:cs typeface="Overpass" charset="0"/>
                        </a:rPr>
                        <a:t>France</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US" sz="2400" dirty="0">
                          <a:solidFill>
                            <a:srgbClr val="002F65"/>
                          </a:solidFill>
                          <a:latin typeface="Overpass" charset="0"/>
                          <a:ea typeface="Overpass" charset="0"/>
                          <a:cs typeface="Overpass" charset="0"/>
                        </a:rPr>
                        <a:t>6</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dirty="0">
                          <a:solidFill>
                            <a:srgbClr val="002F65"/>
                          </a:solidFill>
                          <a:latin typeface="Overpass" charset="0"/>
                          <a:ea typeface="Overpass" charset="0"/>
                          <a:cs typeface="Overpass" charset="0"/>
                        </a:rPr>
                        <a:t>25,7</a:t>
                      </a: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10,2%</a:t>
                      </a:r>
                    </a:p>
                  </a:txBody>
                  <a:tcPr marL="121920" marR="121920" marT="60960" marB="60960" anchor="ctr">
                    <a:solidFill>
                      <a:schemeClr val="bg1">
                        <a:lumMod val="95000"/>
                      </a:schemeClr>
                    </a:solidFill>
                  </a:tcPr>
                </a:tc>
                <a:extLst>
                  <a:ext uri="{0D108BD9-81ED-4DB2-BD59-A6C34878D82A}">
                    <a16:rowId xmlns:a16="http://schemas.microsoft.com/office/drawing/2014/main" val="2129691928"/>
                  </a:ext>
                </a:extLst>
              </a:tr>
              <a:tr h="487680">
                <a:tc>
                  <a:txBody>
                    <a:bodyPr/>
                    <a:lstStyle/>
                    <a:p>
                      <a:r>
                        <a:rPr lang="en-US" sz="2400" dirty="0">
                          <a:solidFill>
                            <a:srgbClr val="002F65"/>
                          </a:solidFill>
                          <a:latin typeface="Overpass" charset="0"/>
                          <a:ea typeface="Overpass" charset="0"/>
                          <a:cs typeface="Overpass" charset="0"/>
                        </a:rPr>
                        <a:t>Switzerland</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algn="ctr"/>
                      <a:r>
                        <a:rPr lang="en-US" sz="2400" dirty="0">
                          <a:solidFill>
                            <a:srgbClr val="002F65"/>
                          </a:solidFill>
                          <a:latin typeface="Overpass" charset="0"/>
                          <a:ea typeface="Overpass" charset="0"/>
                          <a:cs typeface="Overpass" charset="0"/>
                        </a:rPr>
                        <a:t>6</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dirty="0">
                          <a:solidFill>
                            <a:srgbClr val="002F65"/>
                          </a:solidFill>
                          <a:latin typeface="Overpass" charset="0"/>
                          <a:ea typeface="Overpass" charset="0"/>
                          <a:cs typeface="Overpass" charset="0"/>
                        </a:rPr>
                        <a:t>17,0</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6.7%</a:t>
                      </a:r>
                    </a:p>
                  </a:txBody>
                  <a:tcPr marL="121920" marR="121920" marT="60960" marB="60960" anchor="ctr">
                    <a:solidFill>
                      <a:schemeClr val="bg2"/>
                    </a:solidFill>
                  </a:tcPr>
                </a:tc>
                <a:extLst>
                  <a:ext uri="{0D108BD9-81ED-4DB2-BD59-A6C34878D82A}">
                    <a16:rowId xmlns:a16="http://schemas.microsoft.com/office/drawing/2014/main" val="4146823161"/>
                  </a:ext>
                </a:extLst>
              </a:tr>
              <a:tr h="487680">
                <a:tc>
                  <a:txBody>
                    <a:bodyPr/>
                    <a:lstStyle/>
                    <a:p>
                      <a:r>
                        <a:rPr lang="en-GB" sz="2400" dirty="0">
                          <a:solidFill>
                            <a:srgbClr val="002F65"/>
                          </a:solidFill>
                          <a:latin typeface="Overpass" charset="0"/>
                          <a:ea typeface="Overpass" charset="0"/>
                          <a:cs typeface="Overpass" charset="0"/>
                        </a:rPr>
                        <a:t>Belgium</a:t>
                      </a:r>
                    </a:p>
                  </a:txBody>
                  <a:tcPr marL="121920" marR="121920" marT="60960" marB="60960" anchor="ctr">
                    <a:solidFill>
                      <a:schemeClr val="bg1">
                        <a:lumMod val="95000"/>
                      </a:schemeClr>
                    </a:solidFill>
                  </a:tcPr>
                </a:tc>
                <a:tc>
                  <a:txBody>
                    <a:bodyPr/>
                    <a:lstStyle/>
                    <a:p>
                      <a:pPr algn="ctr"/>
                      <a:r>
                        <a:rPr lang="nl-BE" sz="2400" dirty="0">
                          <a:solidFill>
                            <a:srgbClr val="002F65"/>
                          </a:solidFill>
                          <a:latin typeface="Overpass" charset="0"/>
                          <a:ea typeface="Overpass" charset="0"/>
                          <a:cs typeface="Overpass" charset="0"/>
                        </a:rPr>
                        <a:t>11</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16,0</a:t>
                      </a: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6.3%</a:t>
                      </a:r>
                    </a:p>
                  </a:txBody>
                  <a:tcPr marL="121920" marR="121920" marT="60960" marB="60960" anchor="ctr">
                    <a:solidFill>
                      <a:schemeClr val="bg1">
                        <a:lumMod val="95000"/>
                      </a:schemeClr>
                    </a:solidFill>
                  </a:tcPr>
                </a:tc>
                <a:extLst>
                  <a:ext uri="{0D108BD9-81ED-4DB2-BD59-A6C34878D82A}">
                    <a16:rowId xmlns:a16="http://schemas.microsoft.com/office/drawing/2014/main" val="2224265792"/>
                  </a:ext>
                </a:extLst>
              </a:tr>
              <a:tr h="487680">
                <a:tc>
                  <a:txBody>
                    <a:bodyPr/>
                    <a:lstStyle/>
                    <a:p>
                      <a:r>
                        <a:rPr lang="en-GB" sz="2400" dirty="0">
                          <a:solidFill>
                            <a:srgbClr val="002F65"/>
                          </a:solidFill>
                          <a:latin typeface="Overpass" charset="0"/>
                          <a:ea typeface="Overpass" charset="0"/>
                          <a:cs typeface="Overpass" charset="0"/>
                        </a:rPr>
                        <a:t>Netherlands</a:t>
                      </a:r>
                    </a:p>
                  </a:txBody>
                  <a:tcPr marL="121920" marR="121920" marT="60960" marB="60960" anchor="ctr">
                    <a:solidFill>
                      <a:schemeClr val="bg2"/>
                    </a:solidFill>
                  </a:tcPr>
                </a:tc>
                <a:tc>
                  <a:txBody>
                    <a:bodyPr/>
                    <a:lstStyle/>
                    <a:p>
                      <a:pPr algn="ctr"/>
                      <a:r>
                        <a:rPr lang="nl-BE" sz="2400" dirty="0">
                          <a:solidFill>
                            <a:srgbClr val="002F65"/>
                          </a:solidFill>
                          <a:latin typeface="Overpass" charset="0"/>
                          <a:ea typeface="Overpass" charset="0"/>
                          <a:cs typeface="Overpass" charset="0"/>
                        </a:rPr>
                        <a:t>5</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8,8</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3.5%</a:t>
                      </a:r>
                    </a:p>
                  </a:txBody>
                  <a:tcPr marL="121920" marR="121920" marT="60960" marB="60960" anchor="ctr">
                    <a:solidFill>
                      <a:schemeClr val="bg2"/>
                    </a:solidFill>
                  </a:tcPr>
                </a:tc>
                <a:extLst>
                  <a:ext uri="{0D108BD9-81ED-4DB2-BD59-A6C34878D82A}">
                    <a16:rowId xmlns:a16="http://schemas.microsoft.com/office/drawing/2014/main" val="4036118499"/>
                  </a:ext>
                </a:extLst>
              </a:tr>
              <a:tr h="487680">
                <a:tc>
                  <a:txBody>
                    <a:bodyPr/>
                    <a:lstStyle/>
                    <a:p>
                      <a:r>
                        <a:rPr lang="en-US" sz="2400" dirty="0">
                          <a:solidFill>
                            <a:srgbClr val="002F65"/>
                          </a:solidFill>
                          <a:latin typeface="Overpass" charset="0"/>
                          <a:ea typeface="Overpass" charset="0"/>
                          <a:cs typeface="Overpass" charset="0"/>
                        </a:rPr>
                        <a:t>Spain</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US" sz="2400" dirty="0">
                          <a:solidFill>
                            <a:srgbClr val="002F65"/>
                          </a:solidFill>
                          <a:latin typeface="Overpass" charset="0"/>
                          <a:ea typeface="Overpass" charset="0"/>
                          <a:cs typeface="Overpass" charset="0"/>
                        </a:rPr>
                        <a:t>3</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7,8</a:t>
                      </a: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3.1%</a:t>
                      </a:r>
                    </a:p>
                  </a:txBody>
                  <a:tcPr marL="121920" marR="121920" marT="60960" marB="60960" anchor="ctr">
                    <a:solidFill>
                      <a:schemeClr val="bg1">
                        <a:lumMod val="95000"/>
                      </a:schemeClr>
                    </a:solidFill>
                  </a:tcPr>
                </a:tc>
                <a:extLst>
                  <a:ext uri="{0D108BD9-81ED-4DB2-BD59-A6C34878D82A}">
                    <a16:rowId xmlns:a16="http://schemas.microsoft.com/office/drawing/2014/main" val="2586497567"/>
                  </a:ext>
                </a:extLst>
              </a:tr>
              <a:tr h="487680">
                <a:tc>
                  <a:txBody>
                    <a:bodyPr/>
                    <a:lstStyle/>
                    <a:p>
                      <a:r>
                        <a:rPr lang="en-GB" sz="2400" dirty="0">
                          <a:solidFill>
                            <a:srgbClr val="002F65"/>
                          </a:solidFill>
                          <a:latin typeface="Overpass" charset="0"/>
                          <a:ea typeface="Overpass" charset="0"/>
                          <a:cs typeface="Overpass" charset="0"/>
                        </a:rPr>
                        <a:t>Finland</a:t>
                      </a:r>
                    </a:p>
                  </a:txBody>
                  <a:tcPr marL="121920" marR="121920" marT="60960" marB="60960" anchor="ctr">
                    <a:solidFill>
                      <a:schemeClr val="bg2"/>
                    </a:solidFill>
                  </a:tcPr>
                </a:tc>
                <a:tc>
                  <a:txBody>
                    <a:bodyPr/>
                    <a:lstStyle/>
                    <a:p>
                      <a:pPr algn="ctr"/>
                      <a:r>
                        <a:rPr lang="nl-BE" sz="2400" dirty="0">
                          <a:solidFill>
                            <a:srgbClr val="002F65"/>
                          </a:solidFill>
                          <a:latin typeface="Overpass" charset="0"/>
                          <a:ea typeface="Overpass" charset="0"/>
                          <a:cs typeface="Overpass" charset="0"/>
                        </a:rPr>
                        <a:t>2</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5,7</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2.3%</a:t>
                      </a:r>
                    </a:p>
                  </a:txBody>
                  <a:tcPr marL="121920" marR="121920" marT="60960" marB="60960" anchor="ctr">
                    <a:solidFill>
                      <a:schemeClr val="bg2"/>
                    </a:solidFill>
                  </a:tcPr>
                </a:tc>
                <a:extLst>
                  <a:ext uri="{0D108BD9-81ED-4DB2-BD59-A6C34878D82A}">
                    <a16:rowId xmlns:a16="http://schemas.microsoft.com/office/drawing/2014/main" val="1265474446"/>
                  </a:ext>
                </a:extLst>
              </a:tr>
              <a:tr h="487680">
                <a:tc>
                  <a:txBody>
                    <a:bodyPr/>
                    <a:lstStyle/>
                    <a:p>
                      <a:r>
                        <a:rPr lang="en-GB" sz="2400" dirty="0">
                          <a:solidFill>
                            <a:srgbClr val="002F65"/>
                          </a:solidFill>
                          <a:latin typeface="Overpass" charset="0"/>
                          <a:ea typeface="Overpass" charset="0"/>
                          <a:cs typeface="Overpass" charset="0"/>
                        </a:rPr>
                        <a:t>Austria</a:t>
                      </a:r>
                    </a:p>
                  </a:txBody>
                  <a:tcPr marL="121920" marR="121920" marT="60960" marB="60960" anchor="ctr">
                    <a:solidFill>
                      <a:schemeClr val="bg1">
                        <a:lumMod val="95000"/>
                      </a:schemeClr>
                    </a:solidFill>
                  </a:tcPr>
                </a:tc>
                <a:tc>
                  <a:txBody>
                    <a:bodyPr/>
                    <a:lstStyle/>
                    <a:p>
                      <a:pPr algn="ctr"/>
                      <a:r>
                        <a:rPr lang="nl-BE" sz="2400" dirty="0">
                          <a:solidFill>
                            <a:srgbClr val="002F65"/>
                          </a:solidFill>
                          <a:latin typeface="Overpass" charset="0"/>
                          <a:ea typeface="Overpass" charset="0"/>
                          <a:cs typeface="Overpass" charset="0"/>
                        </a:rPr>
                        <a:t>1</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2,8</a:t>
                      </a:r>
                    </a:p>
                  </a:txBody>
                  <a:tcPr marL="121920" marR="121920" marT="60960" marB="60960" anchor="ctr">
                    <a:solidFill>
                      <a:schemeClr val="bg1">
                        <a:lumMod val="95000"/>
                      </a:schemeClr>
                    </a:solidFill>
                  </a:tcPr>
                </a:tc>
                <a:tc>
                  <a:txBody>
                    <a:bodyPr/>
                    <a:lstStyle/>
                    <a:p>
                      <a:pPr algn="ctr"/>
                      <a:r>
                        <a:rPr lang="en-GB" sz="2400" dirty="0">
                          <a:solidFill>
                            <a:srgbClr val="002F65"/>
                          </a:solidFill>
                          <a:latin typeface="Overpass" charset="0"/>
                          <a:ea typeface="Overpass" charset="0"/>
                          <a:cs typeface="Overpass" charset="0"/>
                        </a:rPr>
                        <a:t>1.1%</a:t>
                      </a:r>
                    </a:p>
                  </a:txBody>
                  <a:tcPr marL="121920" marR="121920" marT="60960" marB="60960" anchor="ctr">
                    <a:solidFill>
                      <a:schemeClr val="bg1">
                        <a:lumMod val="95000"/>
                      </a:schemeClr>
                    </a:solidFill>
                  </a:tcPr>
                </a:tc>
                <a:extLst>
                  <a:ext uri="{0D108BD9-81ED-4DB2-BD59-A6C34878D82A}">
                    <a16:rowId xmlns:a16="http://schemas.microsoft.com/office/drawing/2014/main" val="3907469402"/>
                  </a:ext>
                </a:extLst>
              </a:tr>
              <a:tr h="853440">
                <a:tc>
                  <a:txBody>
                    <a:bodyPr/>
                    <a:lstStyle/>
                    <a:p>
                      <a:r>
                        <a:rPr lang="en-GB" sz="2400" dirty="0">
                          <a:solidFill>
                            <a:srgbClr val="002F65"/>
                          </a:solidFill>
                          <a:latin typeface="Overpass" charset="0"/>
                          <a:ea typeface="Overpass" charset="0"/>
                          <a:cs typeface="Overpass" charset="0"/>
                        </a:rPr>
                        <a:t>Ireland, Italy, Norway</a:t>
                      </a:r>
                    </a:p>
                  </a:txBody>
                  <a:tcPr marL="121920" marR="121920" marT="60960" marB="60960" anchor="ctr">
                    <a:solidFill>
                      <a:schemeClr val="bg2"/>
                    </a:solidFill>
                  </a:tcPr>
                </a:tc>
                <a:tc>
                  <a:txBody>
                    <a:bodyPr/>
                    <a:lstStyle/>
                    <a:p>
                      <a:pPr algn="ctr"/>
                      <a:r>
                        <a:rPr lang="nl-BE" sz="2400" dirty="0">
                          <a:solidFill>
                            <a:srgbClr val="002F65"/>
                          </a:solidFill>
                          <a:latin typeface="Overpass" charset="0"/>
                          <a:ea typeface="Overpass" charset="0"/>
                          <a:cs typeface="Overpass" charset="0"/>
                        </a:rPr>
                        <a:t>4</a:t>
                      </a:r>
                      <a:endParaRPr lang="en-GB" sz="2400" dirty="0">
                        <a:solidFill>
                          <a:srgbClr val="002F65"/>
                        </a:solidFill>
                        <a:latin typeface="Overpass" charset="0"/>
                        <a:ea typeface="Overpass" charset="0"/>
                        <a:cs typeface="Overpass" charset="0"/>
                      </a:endParaRP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3,9</a:t>
                      </a:r>
                    </a:p>
                  </a:txBody>
                  <a:tcPr marL="121920" marR="121920" marT="60960" marB="60960" anchor="ctr">
                    <a:solidFill>
                      <a:schemeClr val="bg2"/>
                    </a:solidFill>
                  </a:tcPr>
                </a:tc>
                <a:tc>
                  <a:txBody>
                    <a:bodyPr/>
                    <a:lstStyle/>
                    <a:p>
                      <a:pPr algn="ctr"/>
                      <a:r>
                        <a:rPr lang="en-GB" sz="2400" dirty="0">
                          <a:solidFill>
                            <a:srgbClr val="002F65"/>
                          </a:solidFill>
                          <a:latin typeface="Overpass" charset="0"/>
                          <a:ea typeface="Overpass" charset="0"/>
                          <a:cs typeface="Overpass" charset="0"/>
                        </a:rPr>
                        <a:t>1.6%</a:t>
                      </a:r>
                    </a:p>
                  </a:txBody>
                  <a:tcPr marL="121920" marR="121920" marT="60960" marB="60960" anchor="ctr">
                    <a:solidFill>
                      <a:schemeClr val="bg2"/>
                    </a:solidFill>
                  </a:tcPr>
                </a:tc>
                <a:extLst>
                  <a:ext uri="{0D108BD9-81ED-4DB2-BD59-A6C34878D82A}">
                    <a16:rowId xmlns:a16="http://schemas.microsoft.com/office/drawing/2014/main" val="3430854587"/>
                  </a:ext>
                </a:extLst>
              </a:tr>
              <a:tr h="853440">
                <a:tc>
                  <a:txBody>
                    <a:bodyPr/>
                    <a:lstStyle/>
                    <a:p>
                      <a:r>
                        <a:rPr lang="en-US" sz="2400" b="1" dirty="0">
                          <a:solidFill>
                            <a:srgbClr val="002F65"/>
                          </a:solidFill>
                          <a:latin typeface="Overpass" charset="0"/>
                          <a:ea typeface="Overpass" charset="0"/>
                          <a:cs typeface="Overpass" charset="0"/>
                        </a:rPr>
                        <a:t>Total Developed Europe</a:t>
                      </a:r>
                      <a:endParaRPr lang="en-GB" sz="2400" b="1" dirty="0">
                        <a:solidFill>
                          <a:srgbClr val="002F65"/>
                        </a:solidFill>
                        <a:latin typeface="Overpass" charset="0"/>
                        <a:ea typeface="Overpass" charset="0"/>
                        <a:cs typeface="Overpass" charset="0"/>
                      </a:endParaRPr>
                    </a:p>
                  </a:txBody>
                  <a:tcPr marL="121920" marR="121920" marT="60960" marB="60960" anchor="ctr">
                    <a:solidFill>
                      <a:schemeClr val="accent2"/>
                    </a:solidFill>
                  </a:tcPr>
                </a:tc>
                <a:tc>
                  <a:txBody>
                    <a:bodyPr/>
                    <a:lstStyle/>
                    <a:p>
                      <a:pPr algn="ctr"/>
                      <a:r>
                        <a:rPr lang="en-US" sz="2400" b="1" dirty="0">
                          <a:solidFill>
                            <a:srgbClr val="002F65"/>
                          </a:solidFill>
                          <a:latin typeface="Overpass" charset="0"/>
                          <a:ea typeface="Overpass" charset="0"/>
                          <a:cs typeface="Overpass" charset="0"/>
                        </a:rPr>
                        <a:t>102</a:t>
                      </a:r>
                      <a:endParaRPr lang="en-GB" sz="2400" b="1" dirty="0">
                        <a:solidFill>
                          <a:srgbClr val="002F65"/>
                        </a:solidFill>
                        <a:latin typeface="Overpass" charset="0"/>
                        <a:ea typeface="Overpass" charset="0"/>
                        <a:cs typeface="Overpass" charset="0"/>
                      </a:endParaRPr>
                    </a:p>
                  </a:txBody>
                  <a:tcPr marL="121920" marR="121920" marT="60960" marB="60960" anchor="ctr">
                    <a:solidFill>
                      <a:schemeClr val="accent2"/>
                    </a:solidFill>
                  </a:tcPr>
                </a:tc>
                <a:tc>
                  <a:txBody>
                    <a:bodyPr/>
                    <a:lstStyle/>
                    <a:p>
                      <a:pPr algn="ctr"/>
                      <a:r>
                        <a:rPr lang="en-US" sz="2400" b="1" dirty="0">
                          <a:solidFill>
                            <a:srgbClr val="002F65"/>
                          </a:solidFill>
                          <a:latin typeface="Overpass" charset="0"/>
                          <a:ea typeface="Overpass" charset="0"/>
                          <a:cs typeface="Overpass" charset="0"/>
                        </a:rPr>
                        <a:t>252,8</a:t>
                      </a:r>
                      <a:endParaRPr lang="en-GB" sz="2400" b="1" dirty="0">
                        <a:solidFill>
                          <a:srgbClr val="002F65"/>
                        </a:solidFill>
                        <a:latin typeface="Overpass" charset="0"/>
                        <a:ea typeface="Overpass" charset="0"/>
                        <a:cs typeface="Overpass" charset="0"/>
                      </a:endParaRPr>
                    </a:p>
                  </a:txBody>
                  <a:tcPr marL="121920" marR="121920" marT="60960" marB="60960" anchor="ctr">
                    <a:solidFill>
                      <a:schemeClr val="accent2"/>
                    </a:solidFill>
                  </a:tcPr>
                </a:tc>
                <a:tc>
                  <a:txBody>
                    <a:bodyPr/>
                    <a:lstStyle/>
                    <a:p>
                      <a:pPr algn="ctr"/>
                      <a:r>
                        <a:rPr lang="en-GB" sz="2400" b="1" dirty="0">
                          <a:solidFill>
                            <a:srgbClr val="002F65"/>
                          </a:solidFill>
                          <a:latin typeface="Overpass" charset="0"/>
                          <a:ea typeface="Overpass" charset="0"/>
                          <a:cs typeface="Overpass" charset="0"/>
                        </a:rPr>
                        <a:t>100.0%</a:t>
                      </a:r>
                    </a:p>
                  </a:txBody>
                  <a:tcPr marL="121920" marR="121920" marT="60960" marB="60960" anchor="ctr">
                    <a:solidFill>
                      <a:schemeClr val="accent2"/>
                    </a:solidFill>
                  </a:tcPr>
                </a:tc>
                <a:extLst>
                  <a:ext uri="{0D108BD9-81ED-4DB2-BD59-A6C34878D82A}">
                    <a16:rowId xmlns:a16="http://schemas.microsoft.com/office/drawing/2014/main" val="4250422959"/>
                  </a:ext>
                </a:extLst>
              </a:tr>
            </a:tbl>
          </a:graphicData>
        </a:graphic>
      </p:graphicFrame>
      <p:sp>
        <p:nvSpPr>
          <p:cNvPr id="5" name="TextBox 4">
            <a:extLst>
              <a:ext uri="{FF2B5EF4-FFF2-40B4-BE49-F238E27FC236}">
                <a16:creationId xmlns:a16="http://schemas.microsoft.com/office/drawing/2014/main" id="{58327879-615D-405C-8A90-D73D22CBC753}"/>
              </a:ext>
            </a:extLst>
          </p:cNvPr>
          <p:cNvSpPr txBox="1"/>
          <p:nvPr/>
        </p:nvSpPr>
        <p:spPr>
          <a:xfrm>
            <a:off x="4078942" y="6239120"/>
            <a:ext cx="5612815" cy="420756"/>
          </a:xfrm>
          <a:prstGeom prst="rect">
            <a:avLst/>
          </a:prstGeom>
          <a:noFill/>
        </p:spPr>
        <p:txBody>
          <a:bodyPr wrap="square" rtlCol="0">
            <a:spAutoFit/>
          </a:bodyPr>
          <a:lstStyle/>
          <a:p>
            <a:pPr algn="r"/>
            <a:r>
              <a:rPr lang="en-GB" sz="1067" dirty="0">
                <a:solidFill>
                  <a:schemeClr val="tx1">
                    <a:lumMod val="50000"/>
                    <a:lumOff val="50000"/>
                  </a:schemeClr>
                </a:solidFill>
                <a:latin typeface="Overpass Light"/>
              </a:rPr>
              <a:t>Full market cap data as at June 30, 2020	</a:t>
            </a:r>
          </a:p>
          <a:p>
            <a:pPr algn="r"/>
            <a:r>
              <a:rPr lang="en-GB" sz="1067" dirty="0">
                <a:solidFill>
                  <a:schemeClr val="tx1">
                    <a:lumMod val="50000"/>
                    <a:lumOff val="50000"/>
                  </a:schemeClr>
                </a:solidFill>
                <a:latin typeface="Overpass Light"/>
              </a:rPr>
              <a:t>Unibail-Rodamco-Westfield has been classified under the Netherlands</a:t>
            </a:r>
          </a:p>
        </p:txBody>
      </p:sp>
    </p:spTree>
    <p:extLst>
      <p:ext uri="{BB962C8B-B14F-4D97-AF65-F5344CB8AC3E}">
        <p14:creationId xmlns:p14="http://schemas.microsoft.com/office/powerpoint/2010/main" val="221521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6A65F-F97D-4682-8060-72D3704AF5BA}"/>
              </a:ext>
            </a:extLst>
          </p:cNvPr>
          <p:cNvSpPr txBox="1"/>
          <p:nvPr/>
        </p:nvSpPr>
        <p:spPr>
          <a:xfrm>
            <a:off x="2162756" y="3655386"/>
            <a:ext cx="742121" cy="338554"/>
          </a:xfrm>
          <a:prstGeom prst="rect">
            <a:avLst/>
          </a:prstGeom>
          <a:noFill/>
        </p:spPr>
        <p:txBody>
          <a:bodyPr wrap="square" rtlCol="0">
            <a:spAutoFit/>
          </a:bodyPr>
          <a:lstStyle/>
          <a:p>
            <a:r>
              <a:rPr lang="en-GB" sz="1600" b="1" dirty="0">
                <a:solidFill>
                  <a:schemeClr val="bg1"/>
                </a:solidFill>
                <a:latin typeface="Overpass" panose="00000500000000000000" pitchFamily="50" charset="0"/>
              </a:rPr>
              <a:t>4.9%</a:t>
            </a:r>
          </a:p>
        </p:txBody>
      </p:sp>
      <p:sp>
        <p:nvSpPr>
          <p:cNvPr id="10" name="TextBox 9">
            <a:extLst>
              <a:ext uri="{FF2B5EF4-FFF2-40B4-BE49-F238E27FC236}">
                <a16:creationId xmlns:a16="http://schemas.microsoft.com/office/drawing/2014/main" id="{C478ED00-19DC-48BF-9097-772B31A30755}"/>
              </a:ext>
            </a:extLst>
          </p:cNvPr>
          <p:cNvSpPr txBox="1"/>
          <p:nvPr/>
        </p:nvSpPr>
        <p:spPr>
          <a:xfrm>
            <a:off x="1335822" y="4802587"/>
            <a:ext cx="742121" cy="338554"/>
          </a:xfrm>
          <a:prstGeom prst="rect">
            <a:avLst/>
          </a:prstGeom>
          <a:noFill/>
        </p:spPr>
        <p:txBody>
          <a:bodyPr wrap="square" rtlCol="0">
            <a:spAutoFit/>
          </a:bodyPr>
          <a:lstStyle/>
          <a:p>
            <a:r>
              <a:rPr lang="en-GB" sz="1600" b="1" dirty="0">
                <a:solidFill>
                  <a:schemeClr val="bg1"/>
                </a:solidFill>
                <a:latin typeface="Overpass" panose="00000500000000000000" pitchFamily="50" charset="0"/>
              </a:rPr>
              <a:t>1.7%</a:t>
            </a:r>
          </a:p>
        </p:txBody>
      </p:sp>
      <p:sp>
        <p:nvSpPr>
          <p:cNvPr id="12" name="TextBox 11">
            <a:extLst>
              <a:ext uri="{FF2B5EF4-FFF2-40B4-BE49-F238E27FC236}">
                <a16:creationId xmlns:a16="http://schemas.microsoft.com/office/drawing/2014/main" id="{4C7C8541-655D-45F2-B1FD-6787A23800EB}"/>
              </a:ext>
            </a:extLst>
          </p:cNvPr>
          <p:cNvSpPr txBox="1"/>
          <p:nvPr/>
        </p:nvSpPr>
        <p:spPr>
          <a:xfrm>
            <a:off x="8943265" y="5655929"/>
            <a:ext cx="2893907"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Data as of:</a:t>
            </a:r>
            <a:r>
              <a:rPr lang="en-US" sz="1067" dirty="0">
                <a:solidFill>
                  <a:schemeClr val="accent5"/>
                </a:solidFill>
                <a:latin typeface="Overpass Light" panose="00000400000000000000"/>
                <a:ea typeface="Overpass" charset="0"/>
                <a:cs typeface="Overpass" charset="0"/>
              </a:rPr>
              <a:t> June 30, 2020</a:t>
            </a:r>
            <a:endParaRPr lang="en-GB" sz="1067" dirty="0">
              <a:latin typeface="Overpass Light" panose="00000400000000000000"/>
            </a:endParaRPr>
          </a:p>
        </p:txBody>
      </p:sp>
      <p:sp>
        <p:nvSpPr>
          <p:cNvPr id="13" name="TextBox 12">
            <a:extLst>
              <a:ext uri="{FF2B5EF4-FFF2-40B4-BE49-F238E27FC236}">
                <a16:creationId xmlns:a16="http://schemas.microsoft.com/office/drawing/2014/main" id="{6E3BFFD2-6CD5-4E7F-B1E0-F46B2A157DA7}"/>
              </a:ext>
            </a:extLst>
          </p:cNvPr>
          <p:cNvSpPr txBox="1"/>
          <p:nvPr/>
        </p:nvSpPr>
        <p:spPr>
          <a:xfrm>
            <a:off x="6039401" y="5662818"/>
            <a:ext cx="3146048"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Sources:</a:t>
            </a:r>
            <a:r>
              <a:rPr lang="en-US" sz="1067" dirty="0">
                <a:solidFill>
                  <a:schemeClr val="accent5"/>
                </a:solidFill>
                <a:latin typeface="Overpass Light" panose="00000400000000000000"/>
                <a:ea typeface="Overpass" charset="0"/>
                <a:cs typeface="Overpass" charset="0"/>
              </a:rPr>
              <a:t> ECB, FTSE, EPRA, </a:t>
            </a:r>
            <a:r>
              <a:rPr lang="en-US" sz="1067" dirty="0" err="1">
                <a:solidFill>
                  <a:schemeClr val="accent5"/>
                </a:solidFill>
                <a:latin typeface="Overpass Light" panose="00000400000000000000"/>
                <a:ea typeface="Overpass" charset="0"/>
                <a:cs typeface="Overpass" charset="0"/>
              </a:rPr>
              <a:t>Nareit</a:t>
            </a:r>
            <a:endParaRPr lang="en-GB" sz="1067" dirty="0">
              <a:latin typeface="Overpass Light" panose="00000400000000000000"/>
            </a:endParaRPr>
          </a:p>
        </p:txBody>
      </p:sp>
      <p:sp>
        <p:nvSpPr>
          <p:cNvPr id="11" name="Rectangular Callout 5">
            <a:extLst>
              <a:ext uri="{FF2B5EF4-FFF2-40B4-BE49-F238E27FC236}">
                <a16:creationId xmlns:a16="http://schemas.microsoft.com/office/drawing/2014/main" id="{762442BA-63C8-44C8-B521-C9A675FDC3EC}"/>
              </a:ext>
            </a:extLst>
          </p:cNvPr>
          <p:cNvSpPr>
            <a:spLocks noChangeArrowheads="1"/>
          </p:cNvSpPr>
          <p:nvPr/>
        </p:nvSpPr>
        <p:spPr bwMode="auto">
          <a:xfrm>
            <a:off x="555858" y="1305523"/>
            <a:ext cx="5199708" cy="429915"/>
          </a:xfrm>
          <a:prstGeom prst="wedgeRectCallout">
            <a:avLst>
              <a:gd name="adj1" fmla="val 22059"/>
              <a:gd name="adj2" fmla="val 47070"/>
            </a:avLst>
          </a:prstGeom>
          <a:solidFill>
            <a:srgbClr val="2274BC"/>
          </a:solidFill>
          <a:ln>
            <a:noFill/>
          </a:ln>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sz="1600" b="1" dirty="0">
                <a:solidFill>
                  <a:schemeClr val="bg1"/>
                </a:solidFill>
                <a:latin typeface="Overpass" charset="0"/>
                <a:ea typeface="Overpass" charset="0"/>
                <a:cs typeface="Overpass" charset="0"/>
              </a:rPr>
              <a:t>20-year </a:t>
            </a:r>
            <a:r>
              <a:rPr lang="en-US" sz="1467" b="1" dirty="0">
                <a:solidFill>
                  <a:schemeClr val="bg1"/>
                </a:solidFill>
                <a:latin typeface="Arial" panose="020B0604020202020204" pitchFamily="34" charset="0"/>
                <a:ea typeface="Overpass" charset="0"/>
                <a:cs typeface="Arial" panose="020B0604020202020204" pitchFamily="34" charset="0"/>
              </a:rPr>
              <a:t>annualised</a:t>
            </a:r>
            <a:r>
              <a:rPr lang="en-US" sz="1600" b="1" dirty="0">
                <a:solidFill>
                  <a:schemeClr val="bg1"/>
                </a:solidFill>
                <a:latin typeface="Overpass" charset="0"/>
                <a:ea typeface="Overpass" charset="0"/>
                <a:cs typeface="Overpass" charset="0"/>
              </a:rPr>
              <a:t> total return in local currency</a:t>
            </a:r>
            <a:endParaRPr lang="nl-NL" sz="1600" b="1" dirty="0">
              <a:solidFill>
                <a:schemeClr val="bg1"/>
              </a:solidFill>
              <a:latin typeface="Overpass" charset="0"/>
              <a:ea typeface="Overpass" charset="0"/>
              <a:cs typeface="Overpass" charset="0"/>
            </a:endParaRPr>
          </a:p>
        </p:txBody>
      </p:sp>
      <p:graphicFrame>
        <p:nvGraphicFramePr>
          <p:cNvPr id="3" name="Table 2">
            <a:extLst>
              <a:ext uri="{FF2B5EF4-FFF2-40B4-BE49-F238E27FC236}">
                <a16:creationId xmlns:a16="http://schemas.microsoft.com/office/drawing/2014/main" id="{040D8E15-87EB-4E6A-A9ED-EB9C62B05B71}"/>
              </a:ext>
            </a:extLst>
          </p:cNvPr>
          <p:cNvGraphicFramePr>
            <a:graphicFrameLocks noGrp="1"/>
          </p:cNvGraphicFramePr>
          <p:nvPr/>
        </p:nvGraphicFramePr>
        <p:xfrm>
          <a:off x="6096001" y="1299878"/>
          <a:ext cx="4504266" cy="4384077"/>
        </p:xfrm>
        <a:graphic>
          <a:graphicData uri="http://schemas.openxmlformats.org/drawingml/2006/table">
            <a:tbl>
              <a:tblPr>
                <a:tableStyleId>{5C22544A-7EE6-4342-B048-85BDC9FD1C3A}</a:tableStyleId>
              </a:tblPr>
              <a:tblGrid>
                <a:gridCol w="1252863">
                  <a:extLst>
                    <a:ext uri="{9D8B030D-6E8A-4147-A177-3AD203B41FA5}">
                      <a16:colId xmlns:a16="http://schemas.microsoft.com/office/drawing/2014/main" val="1969341124"/>
                    </a:ext>
                  </a:extLst>
                </a:gridCol>
                <a:gridCol w="1076128">
                  <a:extLst>
                    <a:ext uri="{9D8B030D-6E8A-4147-A177-3AD203B41FA5}">
                      <a16:colId xmlns:a16="http://schemas.microsoft.com/office/drawing/2014/main" val="636514787"/>
                    </a:ext>
                  </a:extLst>
                </a:gridCol>
                <a:gridCol w="1176840">
                  <a:extLst>
                    <a:ext uri="{9D8B030D-6E8A-4147-A177-3AD203B41FA5}">
                      <a16:colId xmlns:a16="http://schemas.microsoft.com/office/drawing/2014/main" val="4290840688"/>
                    </a:ext>
                  </a:extLst>
                </a:gridCol>
                <a:gridCol w="998435">
                  <a:extLst>
                    <a:ext uri="{9D8B030D-6E8A-4147-A177-3AD203B41FA5}">
                      <a16:colId xmlns:a16="http://schemas.microsoft.com/office/drawing/2014/main" val="4029027715"/>
                    </a:ext>
                  </a:extLst>
                </a:gridCol>
              </a:tblGrid>
              <a:tr h="1070172">
                <a:tc>
                  <a:txBody>
                    <a:bodyPr/>
                    <a:lstStyle/>
                    <a:p>
                      <a:pPr algn="l" fontAlgn="t"/>
                      <a:r>
                        <a:rPr lang="en-GB" sz="1400" u="none" strike="noStrike" dirty="0">
                          <a:solidFill>
                            <a:schemeClr val="bg1"/>
                          </a:solidFill>
                          <a:effectLst/>
                          <a:latin typeface="Overpass" panose="00000500000000000000" pitchFamily="50" charset="0"/>
                        </a:rPr>
                        <a:t> </a:t>
                      </a:r>
                      <a:endParaRPr lang="en-GB" sz="1400" b="0" i="0" u="none" strike="noStrike" dirty="0">
                        <a:solidFill>
                          <a:schemeClr val="bg1"/>
                        </a:solidFill>
                        <a:effectLst/>
                        <a:latin typeface="Overpass" panose="00000500000000000000" pitchFamily="50" charset="0"/>
                      </a:endParaRPr>
                    </a:p>
                  </a:txBody>
                  <a:tcPr marL="0" marR="0" marT="0" marB="0">
                    <a:solidFill>
                      <a:srgbClr val="2274BC"/>
                    </a:solidFill>
                  </a:tcPr>
                </a:tc>
                <a:tc>
                  <a:txBody>
                    <a:bodyPr/>
                    <a:lstStyle/>
                    <a:p>
                      <a:pPr algn="ctr" rtl="0" fontAlgn="ctr"/>
                      <a:r>
                        <a:rPr lang="en-GB" sz="1400" u="none" strike="noStrike" dirty="0">
                          <a:solidFill>
                            <a:schemeClr val="bg1"/>
                          </a:solidFill>
                          <a:effectLst/>
                          <a:latin typeface="Overpass" panose="00000500000000000000" pitchFamily="50" charset="0"/>
                        </a:rPr>
                        <a:t>Europe listed real estate</a:t>
                      </a:r>
                      <a:endParaRPr lang="en-GB" sz="1400" b="1" i="0" u="none" strike="noStrike" dirty="0">
                        <a:solidFill>
                          <a:schemeClr val="bg1"/>
                        </a:solidFill>
                        <a:effectLst/>
                        <a:latin typeface="Overpass" panose="00000500000000000000" pitchFamily="50" charset="0"/>
                      </a:endParaRPr>
                    </a:p>
                  </a:txBody>
                  <a:tcPr marL="0" marR="0" marT="0" marB="0" anchor="ctr">
                    <a:solidFill>
                      <a:srgbClr val="2274BC"/>
                    </a:solidFill>
                  </a:tcPr>
                </a:tc>
                <a:tc>
                  <a:txBody>
                    <a:bodyPr/>
                    <a:lstStyle/>
                    <a:p>
                      <a:pPr algn="ctr" rtl="0" fontAlgn="ctr"/>
                      <a:r>
                        <a:rPr lang="en-GB" sz="1400" u="none" strike="noStrike" dirty="0">
                          <a:solidFill>
                            <a:schemeClr val="bg1"/>
                          </a:solidFill>
                          <a:effectLst/>
                          <a:latin typeface="Overpass" panose="00000500000000000000" pitchFamily="50" charset="0"/>
                        </a:rPr>
                        <a:t>Europe government bonds</a:t>
                      </a:r>
                      <a:endParaRPr lang="en-GB" sz="1400" b="1" i="0" u="none" strike="noStrike" dirty="0">
                        <a:solidFill>
                          <a:schemeClr val="bg1"/>
                        </a:solidFill>
                        <a:effectLst/>
                        <a:latin typeface="Overpass" panose="00000500000000000000" pitchFamily="50" charset="0"/>
                      </a:endParaRPr>
                    </a:p>
                  </a:txBody>
                  <a:tcPr marL="0" marR="0" marT="0" marB="0" anchor="ctr">
                    <a:solidFill>
                      <a:srgbClr val="2274BC"/>
                    </a:solidFill>
                  </a:tcPr>
                </a:tc>
                <a:tc>
                  <a:txBody>
                    <a:bodyPr/>
                    <a:lstStyle/>
                    <a:p>
                      <a:pPr algn="ctr" rtl="0" fontAlgn="ctr"/>
                      <a:r>
                        <a:rPr lang="en-GB" sz="1400" u="none" strike="noStrike" dirty="0">
                          <a:solidFill>
                            <a:schemeClr val="bg1"/>
                          </a:solidFill>
                          <a:effectLst/>
                          <a:latin typeface="Overpass" panose="00000500000000000000" pitchFamily="50" charset="0"/>
                        </a:rPr>
                        <a:t>Europe general equities</a:t>
                      </a:r>
                      <a:endParaRPr lang="en-GB" sz="1400" b="1" i="0" u="none" strike="noStrike" dirty="0">
                        <a:solidFill>
                          <a:schemeClr val="bg1"/>
                        </a:solidFill>
                        <a:effectLst/>
                        <a:latin typeface="Overpass" panose="00000500000000000000" pitchFamily="50" charset="0"/>
                      </a:endParaRPr>
                    </a:p>
                  </a:txBody>
                  <a:tcPr marL="0" marR="0" marT="0" marB="0" anchor="ctr">
                    <a:solidFill>
                      <a:srgbClr val="2274BC"/>
                    </a:solidFill>
                  </a:tcPr>
                </a:tc>
                <a:extLst>
                  <a:ext uri="{0D108BD9-81ED-4DB2-BD59-A6C34878D82A}">
                    <a16:rowId xmlns:a16="http://schemas.microsoft.com/office/drawing/2014/main" val="836253682"/>
                  </a:ext>
                </a:extLst>
              </a:tr>
              <a:tr h="570605">
                <a:tc>
                  <a:txBody>
                    <a:bodyPr/>
                    <a:lstStyle/>
                    <a:p>
                      <a:pPr algn="r" rtl="0" fontAlgn="ctr"/>
                      <a:r>
                        <a:rPr lang="en-GB" sz="1500" b="1" u="none" strike="noStrike" dirty="0">
                          <a:solidFill>
                            <a:srgbClr val="12497F"/>
                          </a:solidFill>
                          <a:effectLst/>
                          <a:latin typeface="Overpass" panose="00000500000000000000" pitchFamily="50" charset="0"/>
                        </a:rPr>
                        <a:t>1 year </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algn="r" rtl="0" fontAlgn="b"/>
                      <a:r>
                        <a:rPr lang="en-GB" sz="1500" u="none" strike="noStrike" dirty="0">
                          <a:solidFill>
                            <a:srgbClr val="12497F"/>
                          </a:solidFill>
                          <a:effectLst/>
                          <a:latin typeface="Overpass" panose="00000500000000000000" pitchFamily="50" charset="0"/>
                        </a:rPr>
                        <a:t>-6.4%</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4.6%</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-5.0%</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extLst>
                  <a:ext uri="{0D108BD9-81ED-4DB2-BD59-A6C34878D82A}">
                    <a16:rowId xmlns:a16="http://schemas.microsoft.com/office/drawing/2014/main" val="2034695040"/>
                  </a:ext>
                </a:extLst>
              </a:tr>
              <a:tr h="548660">
                <a:tc>
                  <a:txBody>
                    <a:bodyPr/>
                    <a:lstStyle/>
                    <a:p>
                      <a:pPr algn="r" rtl="0" fontAlgn="ctr"/>
                      <a:r>
                        <a:rPr lang="en-GB" sz="1500" b="1" u="none" strike="noStrike" dirty="0">
                          <a:solidFill>
                            <a:srgbClr val="12497F"/>
                          </a:solidFill>
                          <a:effectLst/>
                          <a:latin typeface="Overpass" panose="00000500000000000000" pitchFamily="50" charset="0"/>
                        </a:rPr>
                        <a:t>3 year</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0.5%</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4.2%</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1.7%</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extLst>
                  <a:ext uri="{0D108BD9-81ED-4DB2-BD59-A6C34878D82A}">
                    <a16:rowId xmlns:a16="http://schemas.microsoft.com/office/drawing/2014/main" val="3832888971"/>
                  </a:ext>
                </a:extLst>
              </a:tr>
              <a:tr h="548660">
                <a:tc>
                  <a:txBody>
                    <a:bodyPr/>
                    <a:lstStyle/>
                    <a:p>
                      <a:pPr algn="r" rtl="0" fontAlgn="ctr"/>
                      <a:r>
                        <a:rPr lang="en-GB" sz="1500" b="1" u="none" strike="noStrike" dirty="0">
                          <a:solidFill>
                            <a:srgbClr val="12497F"/>
                          </a:solidFill>
                          <a:effectLst/>
                          <a:latin typeface="Overpass" panose="00000500000000000000" pitchFamily="50" charset="0"/>
                        </a:rPr>
                        <a:t>5 year</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1.7%</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3.9%</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3.9%</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extLst>
                  <a:ext uri="{0D108BD9-81ED-4DB2-BD59-A6C34878D82A}">
                    <a16:rowId xmlns:a16="http://schemas.microsoft.com/office/drawing/2014/main" val="2743793301"/>
                  </a:ext>
                </a:extLst>
              </a:tr>
              <a:tr h="548660">
                <a:tc>
                  <a:txBody>
                    <a:bodyPr/>
                    <a:lstStyle/>
                    <a:p>
                      <a:pPr algn="r" rtl="0" fontAlgn="ctr"/>
                      <a:r>
                        <a:rPr lang="en-GB" sz="1500" b="1" u="none" strike="noStrike" dirty="0">
                          <a:solidFill>
                            <a:srgbClr val="12497F"/>
                          </a:solidFill>
                          <a:effectLst/>
                          <a:latin typeface="Overpass" panose="00000500000000000000" pitchFamily="50" charset="0"/>
                        </a:rPr>
                        <a:t>10 year</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7.7%</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4.6%</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7.2%</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extLst>
                  <a:ext uri="{0D108BD9-81ED-4DB2-BD59-A6C34878D82A}">
                    <a16:rowId xmlns:a16="http://schemas.microsoft.com/office/drawing/2014/main" val="2826125710"/>
                  </a:ext>
                </a:extLst>
              </a:tr>
              <a:tr h="548660">
                <a:tc>
                  <a:txBody>
                    <a:bodyPr/>
                    <a:lstStyle/>
                    <a:p>
                      <a:pPr algn="r" rtl="0" fontAlgn="ctr"/>
                      <a:r>
                        <a:rPr lang="en-GB" sz="1500" b="1" u="none" strike="noStrike" dirty="0">
                          <a:solidFill>
                            <a:srgbClr val="12497F"/>
                          </a:solidFill>
                          <a:effectLst/>
                          <a:latin typeface="Overpass" panose="00000500000000000000" pitchFamily="50" charset="0"/>
                        </a:rPr>
                        <a:t>15 year</a:t>
                      </a:r>
                      <a:endParaRPr lang="en-GB" sz="1500" b="1" i="0" u="none" strike="noStrike" dirty="0">
                        <a:solidFill>
                          <a:srgbClr val="12497F"/>
                        </a:solidFill>
                        <a:effectLst/>
                        <a:latin typeface="Overpass" panose="00000500000000000000" pitchFamily="50" charset="0"/>
                      </a:endParaRPr>
                    </a:p>
                  </a:txBody>
                  <a:tcPr marL="0" marR="0"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4.0%</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4.5%</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5.4%</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chemeClr val="bg1">
                        <a:lumMod val="95000"/>
                      </a:schemeClr>
                    </a:solidFill>
                  </a:tcPr>
                </a:tc>
                <a:extLst>
                  <a:ext uri="{0D108BD9-81ED-4DB2-BD59-A6C34878D82A}">
                    <a16:rowId xmlns:a16="http://schemas.microsoft.com/office/drawing/2014/main" val="3514813191"/>
                  </a:ext>
                </a:extLst>
              </a:tr>
              <a:tr h="548660">
                <a:tc>
                  <a:txBody>
                    <a:bodyPr/>
                    <a:lstStyle/>
                    <a:p>
                      <a:pPr algn="r" rtl="0" fontAlgn="ctr"/>
                      <a:r>
                        <a:rPr lang="en-GB" sz="1500" b="1" u="none" strike="noStrike" dirty="0">
                          <a:solidFill>
                            <a:srgbClr val="12497F"/>
                          </a:solidFill>
                          <a:effectLst/>
                          <a:latin typeface="Overpass" panose="00000500000000000000" pitchFamily="50" charset="0"/>
                        </a:rPr>
                        <a:t>20 year</a:t>
                      </a:r>
                      <a:endParaRPr lang="en-GB" sz="1500" b="1" i="0" u="none" strike="noStrike" dirty="0">
                        <a:solidFill>
                          <a:srgbClr val="12497F"/>
                        </a:solidFill>
                        <a:effectLst/>
                        <a:latin typeface="Overpass" panose="00000500000000000000" pitchFamily="50" charset="0"/>
                      </a:endParaRPr>
                    </a:p>
                  </a:txBody>
                  <a:tcPr marL="0" marR="0" marT="0" marB="0" anchor="ctr">
                    <a:solidFill>
                      <a:srgbClr val="EBA61C"/>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7.1%</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rgbClr val="EBA61C"/>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5.2%</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rgbClr val="EBA61C"/>
                    </a:solidFill>
                  </a:tcPr>
                </a:tc>
                <a:tc>
                  <a:txBody>
                    <a:bodyPr/>
                    <a:lstStyle/>
                    <a:p>
                      <a:pPr marL="0" algn="r" defTabSz="914400" rtl="0" eaLnBrk="1" fontAlgn="b" latinLnBrk="0" hangingPunct="1"/>
                      <a:r>
                        <a:rPr lang="en-US" sz="1500" b="0" kern="1200" dirty="0">
                          <a:solidFill>
                            <a:srgbClr val="12497F"/>
                          </a:solidFill>
                          <a:latin typeface="Overpass" panose="00000500000000000000" pitchFamily="50" charset="0"/>
                          <a:cs typeface="Arial" panose="020B0604020202020204" pitchFamily="34" charset="0"/>
                        </a:rPr>
                        <a:t>3.4%</a:t>
                      </a:r>
                      <a:endParaRPr lang="en-US" sz="1500" b="0" kern="1200" dirty="0">
                        <a:solidFill>
                          <a:srgbClr val="12497F"/>
                        </a:solidFill>
                        <a:latin typeface="Overpass" panose="00000500000000000000" pitchFamily="50" charset="0"/>
                        <a:ea typeface="+mn-ea"/>
                        <a:cs typeface="Arial" panose="020B0604020202020204" pitchFamily="34" charset="0"/>
                      </a:endParaRPr>
                    </a:p>
                  </a:txBody>
                  <a:tcPr marL="0" marR="85725" marT="0" marB="0" anchor="ctr">
                    <a:solidFill>
                      <a:srgbClr val="EBA61C"/>
                    </a:solidFill>
                  </a:tcPr>
                </a:tc>
                <a:extLst>
                  <a:ext uri="{0D108BD9-81ED-4DB2-BD59-A6C34878D82A}">
                    <a16:rowId xmlns:a16="http://schemas.microsoft.com/office/drawing/2014/main" val="4126199637"/>
                  </a:ext>
                </a:extLst>
              </a:tr>
            </a:tbl>
          </a:graphicData>
        </a:graphic>
      </p:graphicFrame>
      <p:graphicFrame>
        <p:nvGraphicFramePr>
          <p:cNvPr id="16" name="Chart 15">
            <a:extLst>
              <a:ext uri="{FF2B5EF4-FFF2-40B4-BE49-F238E27FC236}">
                <a16:creationId xmlns:a16="http://schemas.microsoft.com/office/drawing/2014/main" id="{D738EA9F-9C3C-48F4-9D4A-E259DA4F7279}"/>
              </a:ext>
            </a:extLst>
          </p:cNvPr>
          <p:cNvGraphicFramePr>
            <a:graphicFrameLocks/>
          </p:cNvGraphicFramePr>
          <p:nvPr/>
        </p:nvGraphicFramePr>
        <p:xfrm>
          <a:off x="239923" y="1918916"/>
          <a:ext cx="5685860" cy="373701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FDA7A6C1-3C60-4AEE-9ECA-E457FC7EA09A}"/>
              </a:ext>
            </a:extLst>
          </p:cNvPr>
          <p:cNvSpPr>
            <a:spLocks noGrp="1"/>
          </p:cNvSpPr>
          <p:nvPr>
            <p:ph type="title"/>
          </p:nvPr>
        </p:nvSpPr>
        <p:spPr>
          <a:xfrm>
            <a:off x="855239" y="390671"/>
            <a:ext cx="10368323" cy="554855"/>
          </a:xfrm>
        </p:spPr>
        <p:txBody>
          <a:bodyPr/>
          <a:lstStyle/>
          <a:p>
            <a:r>
              <a:rPr lang="en-US" dirty="0"/>
              <a:t>EUROPEAN LISTED REAL ESTATE OFFERS</a:t>
            </a:r>
            <a:br>
              <a:rPr lang="en-US" dirty="0"/>
            </a:br>
            <a:r>
              <a:rPr lang="en-US" dirty="0"/>
              <a:t>STRONG LONG-TERM PERFORMANCE</a:t>
            </a:r>
            <a:br>
              <a:rPr lang="en-BE" dirty="0"/>
            </a:br>
            <a:endParaRPr lang="en-BE" dirty="0"/>
          </a:p>
        </p:txBody>
      </p:sp>
    </p:spTree>
    <p:extLst>
      <p:ext uri="{BB962C8B-B14F-4D97-AF65-F5344CB8AC3E}">
        <p14:creationId xmlns:p14="http://schemas.microsoft.com/office/powerpoint/2010/main" val="157004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12497F"/>
                </a:solidFill>
              </a:rPr>
              <a:t>EUROPEAN LISTED REAL ESTATE OFFERS</a:t>
            </a:r>
            <a:br>
              <a:rPr lang="en-US" dirty="0">
                <a:solidFill>
                  <a:srgbClr val="12497F"/>
                </a:solidFill>
              </a:rPr>
            </a:br>
            <a:r>
              <a:rPr lang="en-US" dirty="0">
                <a:solidFill>
                  <a:srgbClr val="12497F"/>
                </a:solidFill>
              </a:rPr>
              <a:t>ATTRACTIVE DIVIDEND YIELD</a:t>
            </a:r>
          </a:p>
        </p:txBody>
      </p:sp>
      <p:sp>
        <p:nvSpPr>
          <p:cNvPr id="6" name="Rectangular Callout 5"/>
          <p:cNvSpPr>
            <a:spLocks noChangeArrowheads="1"/>
          </p:cNvSpPr>
          <p:nvPr/>
        </p:nvSpPr>
        <p:spPr bwMode="auto">
          <a:xfrm>
            <a:off x="81280" y="1363684"/>
            <a:ext cx="1079861" cy="1020272"/>
          </a:xfrm>
          <a:prstGeom prst="wedgeRectCallout">
            <a:avLst>
              <a:gd name="adj1" fmla="val 58917"/>
              <a:gd name="adj2" fmla="val -20227"/>
            </a:avLst>
          </a:prstGeom>
          <a:solidFill>
            <a:schemeClr val="accent4"/>
          </a:solidFill>
          <a:ln>
            <a:noFill/>
          </a:ln>
          <a:effectLst>
            <a:outerShdw algn="tl" rotWithShape="0">
              <a:srgbClr val="000000">
                <a:alpha val="26000"/>
              </a:srgbClr>
            </a:outerShdw>
          </a:effectLst>
          <a:extLst>
            <a:ext uri="{91240B29-F687-4f45-9708-019B960494DF}"/>
          </a:extLst>
        </p:spPr>
        <p:txBody>
          <a:bodyPr/>
          <a:lstStyle/>
          <a:p>
            <a:pPr>
              <a:defRPr/>
            </a:pPr>
            <a:r>
              <a:rPr lang="en-US" sz="1600" dirty="0">
                <a:solidFill>
                  <a:schemeClr val="bg1"/>
                </a:solidFill>
                <a:latin typeface="Overpass" charset="0"/>
                <a:ea typeface="Overpass" charset="0"/>
                <a:cs typeface="Overpass" charset="0"/>
              </a:rPr>
              <a:t>5-year Average </a:t>
            </a:r>
            <a:br>
              <a:rPr lang="en-US" sz="1600" dirty="0">
                <a:solidFill>
                  <a:schemeClr val="bg1"/>
                </a:solidFill>
                <a:latin typeface="Overpass" charset="0"/>
                <a:ea typeface="Overpass" charset="0"/>
                <a:cs typeface="Overpass" charset="0"/>
              </a:rPr>
            </a:br>
            <a:r>
              <a:rPr lang="en-US" sz="1600" dirty="0">
                <a:solidFill>
                  <a:schemeClr val="bg1"/>
                </a:solidFill>
                <a:latin typeface="Overpass" charset="0"/>
                <a:ea typeface="Overpass" charset="0"/>
                <a:cs typeface="Overpass" charset="0"/>
              </a:rPr>
              <a:t>Yield</a:t>
            </a:r>
            <a:endParaRPr lang="nl-NL" sz="1600" dirty="0">
              <a:solidFill>
                <a:schemeClr val="bg1"/>
              </a:solidFill>
              <a:latin typeface="Overpass" charset="0"/>
              <a:ea typeface="Overpass" charset="0"/>
              <a:cs typeface="Overpass" charset="0"/>
            </a:endParaRPr>
          </a:p>
        </p:txBody>
      </p:sp>
      <p:sp>
        <p:nvSpPr>
          <p:cNvPr id="2" name="TextBox 1">
            <a:extLst>
              <a:ext uri="{FF2B5EF4-FFF2-40B4-BE49-F238E27FC236}">
                <a16:creationId xmlns:a16="http://schemas.microsoft.com/office/drawing/2014/main" id="{83CD6ACC-555E-45A2-B2C4-C3687D0BA0A0}"/>
              </a:ext>
            </a:extLst>
          </p:cNvPr>
          <p:cNvSpPr txBox="1"/>
          <p:nvPr/>
        </p:nvSpPr>
        <p:spPr>
          <a:xfrm>
            <a:off x="4028662" y="3220334"/>
            <a:ext cx="763324" cy="338554"/>
          </a:xfrm>
          <a:prstGeom prst="rect">
            <a:avLst/>
          </a:prstGeom>
          <a:noFill/>
        </p:spPr>
        <p:txBody>
          <a:bodyPr wrap="square" rtlCol="0">
            <a:spAutoFit/>
          </a:bodyPr>
          <a:lstStyle/>
          <a:p>
            <a:r>
              <a:rPr lang="en-GB" sz="1600" b="1" dirty="0">
                <a:solidFill>
                  <a:schemeClr val="bg1"/>
                </a:solidFill>
                <a:latin typeface="Overpass" panose="00000500000000000000" pitchFamily="50" charset="0"/>
              </a:rPr>
              <a:t>2.1%</a:t>
            </a:r>
          </a:p>
        </p:txBody>
      </p:sp>
      <p:sp>
        <p:nvSpPr>
          <p:cNvPr id="10" name="TextBox 9">
            <a:extLst>
              <a:ext uri="{FF2B5EF4-FFF2-40B4-BE49-F238E27FC236}">
                <a16:creationId xmlns:a16="http://schemas.microsoft.com/office/drawing/2014/main" id="{01500742-1DD9-418E-A0FC-FC828B3B21FD}"/>
              </a:ext>
            </a:extLst>
          </p:cNvPr>
          <p:cNvSpPr txBox="1"/>
          <p:nvPr/>
        </p:nvSpPr>
        <p:spPr>
          <a:xfrm>
            <a:off x="264535" y="6481611"/>
            <a:ext cx="3582728"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Sources:</a:t>
            </a:r>
            <a:r>
              <a:rPr lang="en-US" sz="1067" dirty="0">
                <a:solidFill>
                  <a:schemeClr val="accent5"/>
                </a:solidFill>
                <a:latin typeface="Overpass Light" panose="00000400000000000000"/>
                <a:ea typeface="Overpass" charset="0"/>
                <a:cs typeface="Overpass" charset="0"/>
              </a:rPr>
              <a:t> ECB, FTSE, EPRA, </a:t>
            </a:r>
            <a:r>
              <a:rPr lang="en-US" sz="1067" dirty="0" err="1">
                <a:solidFill>
                  <a:schemeClr val="accent5"/>
                </a:solidFill>
                <a:latin typeface="Overpass Light" panose="00000400000000000000"/>
                <a:ea typeface="Overpass" charset="0"/>
                <a:cs typeface="Overpass" charset="0"/>
              </a:rPr>
              <a:t>Nareit</a:t>
            </a:r>
            <a:r>
              <a:rPr lang="en-US" sz="1067" dirty="0">
                <a:solidFill>
                  <a:schemeClr val="accent5"/>
                </a:solidFill>
                <a:latin typeface="Overpass Light" panose="00000400000000000000"/>
                <a:ea typeface="Overpass" charset="0"/>
                <a:cs typeface="Overpass" charset="0"/>
              </a:rPr>
              <a:t>, JP Morgan</a:t>
            </a:r>
            <a:endParaRPr lang="en-GB" sz="1067" dirty="0">
              <a:latin typeface="Overpass Light" panose="00000400000000000000"/>
            </a:endParaRPr>
          </a:p>
        </p:txBody>
      </p:sp>
      <p:sp>
        <p:nvSpPr>
          <p:cNvPr id="12" name="TextBox 11">
            <a:extLst>
              <a:ext uri="{FF2B5EF4-FFF2-40B4-BE49-F238E27FC236}">
                <a16:creationId xmlns:a16="http://schemas.microsoft.com/office/drawing/2014/main" id="{A3D364D1-3B26-47F3-B1CE-31395EA66C47}"/>
              </a:ext>
            </a:extLst>
          </p:cNvPr>
          <p:cNvSpPr txBox="1"/>
          <p:nvPr/>
        </p:nvSpPr>
        <p:spPr>
          <a:xfrm>
            <a:off x="3215471" y="6481611"/>
            <a:ext cx="2893907" cy="256545"/>
          </a:xfrm>
          <a:prstGeom prst="rect">
            <a:avLst/>
          </a:prstGeom>
          <a:noFill/>
        </p:spPr>
        <p:txBody>
          <a:bodyPr wrap="square" rtlCol="0">
            <a:spAutoFit/>
          </a:bodyPr>
          <a:lstStyle/>
          <a:p>
            <a:r>
              <a:rPr lang="en-US" sz="1067" b="1" dirty="0">
                <a:solidFill>
                  <a:schemeClr val="accent5"/>
                </a:solidFill>
                <a:latin typeface="Overpass Light" panose="00000400000000000000"/>
                <a:ea typeface="Overpass" charset="0"/>
                <a:cs typeface="Overpass" charset="0"/>
              </a:rPr>
              <a:t>Data as of:</a:t>
            </a:r>
            <a:r>
              <a:rPr lang="en-US" sz="1067" dirty="0">
                <a:solidFill>
                  <a:schemeClr val="accent5"/>
                </a:solidFill>
                <a:latin typeface="Overpass Light" panose="00000400000000000000"/>
                <a:ea typeface="Overpass" charset="0"/>
                <a:cs typeface="Overpass" charset="0"/>
              </a:rPr>
              <a:t> June 30, 2020</a:t>
            </a:r>
            <a:endParaRPr lang="en-GB" sz="1067" dirty="0">
              <a:latin typeface="Overpass Light" panose="00000400000000000000"/>
            </a:endParaRPr>
          </a:p>
        </p:txBody>
      </p:sp>
      <p:graphicFrame>
        <p:nvGraphicFramePr>
          <p:cNvPr id="11" name="Chart 10">
            <a:extLst>
              <a:ext uri="{FF2B5EF4-FFF2-40B4-BE49-F238E27FC236}">
                <a16:creationId xmlns:a16="http://schemas.microsoft.com/office/drawing/2014/main" id="{B4CDDA4A-2A38-4F61-BB1B-4F35C594AC68}"/>
              </a:ext>
            </a:extLst>
          </p:cNvPr>
          <p:cNvGraphicFramePr>
            <a:graphicFrameLocks/>
          </p:cNvGraphicFramePr>
          <p:nvPr/>
        </p:nvGraphicFramePr>
        <p:xfrm>
          <a:off x="1859281" y="897467"/>
          <a:ext cx="9144000" cy="5063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76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2225</Words>
  <Application>Microsoft Office PowerPoint</Application>
  <PresentationFormat>Widescreen</PresentationFormat>
  <Paragraphs>726</Paragraphs>
  <Slides>17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Franklin Gothic Book</vt:lpstr>
      <vt:lpstr>Overpass</vt:lpstr>
      <vt:lpstr>Overpass ExtraLight</vt:lpstr>
      <vt:lpstr>Overpass Light</vt:lpstr>
      <vt:lpstr>Overpass SemiBold</vt:lpstr>
      <vt:lpstr>1_Office Theme</vt:lpstr>
      <vt:lpstr>Office Theme</vt:lpstr>
      <vt:lpstr>EPRA Index Slides</vt:lpstr>
      <vt:lpstr>PowerPoint Presentation</vt:lpstr>
      <vt:lpstr>FTSE EPRA Nareit Global Index Ground Rules</vt:lpstr>
      <vt:lpstr>FTSE EPRA Nareit Global Index Ground Rules</vt:lpstr>
      <vt:lpstr>Sectors vs real estate assets</vt:lpstr>
      <vt:lpstr>Countries vs real estate assets</vt:lpstr>
      <vt:lpstr>EPRA Developed Europe Index</vt:lpstr>
      <vt:lpstr>EUROPEAN LISTED REAL ESTATE OFFERS STRONG LONG-TERM PERFORMANCE </vt:lpstr>
      <vt:lpstr>EUROPEAN LISTED REAL ESTATE OFFERS ATTRACTIVE DIVIDEND YIELD</vt:lpstr>
      <vt:lpstr>Multi-asset comparison – performance</vt:lpstr>
      <vt:lpstr>LISTED IS A LIQUID DIRECT PROPERTY INVESTMENT</vt:lpstr>
      <vt:lpstr>AVERAGE DISCOUNT TO NET ASSET VALUE</vt:lpstr>
      <vt:lpstr>LISTED REAL ESTATE: LOAN-TO-VALUE</vt:lpstr>
      <vt:lpstr>PowerPoint Presentation</vt:lpstr>
      <vt:lpstr>EPRA DEVELOPED EUROPE COST OF DEBT</vt:lpstr>
      <vt:lpstr>ETFs dynamics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EPRA Index Slides</dc:title>
  <dc:creator>Barney Coleman</dc:creator>
  <cp:lastModifiedBy>Cyrielle Doll</cp:lastModifiedBy>
  <cp:revision>4</cp:revision>
  <dcterms:created xsi:type="dcterms:W3CDTF">2020-06-17T07:40:12Z</dcterms:created>
  <dcterms:modified xsi:type="dcterms:W3CDTF">2020-08-06T07:57:49Z</dcterms:modified>
</cp:coreProperties>
</file>