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3"/>
  </p:notesMasterIdLst>
  <p:handoutMasterIdLst>
    <p:handoutMasterId r:id="rId14"/>
  </p:handoutMasterIdLst>
  <p:sldIdLst>
    <p:sldId id="268" r:id="rId2"/>
    <p:sldId id="263" r:id="rId3"/>
    <p:sldId id="353" r:id="rId4"/>
    <p:sldId id="346" r:id="rId5"/>
    <p:sldId id="347" r:id="rId6"/>
    <p:sldId id="348" r:id="rId7"/>
    <p:sldId id="349" r:id="rId8"/>
    <p:sldId id="350" r:id="rId9"/>
    <p:sldId id="316" r:id="rId10"/>
    <p:sldId id="367" r:id="rId11"/>
    <p:sldId id="365" r:id="rId12"/>
  </p:sldIdLst>
  <p:sldSz cx="9144000" cy="5143500" type="screen16x9"/>
  <p:notesSz cx="6858000" cy="9144000"/>
  <p:custDataLst>
    <p:tags r:id="rId15"/>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Kesseler" initials="TK" lastIdx="1" clrIdx="0">
    <p:extLst>
      <p:ext uri="{19B8F6BF-5375-455C-9EA6-DF929625EA0E}">
        <p15:presenceInfo xmlns:p15="http://schemas.microsoft.com/office/powerpoint/2012/main" userId="S-1-5-21-374817981-262743019-2175783739-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7F"/>
    <a:srgbClr val="2274BC"/>
    <a:srgbClr val="EBA61C"/>
    <a:srgbClr val="69AAF3"/>
    <a:srgbClr val="FF5722"/>
    <a:srgbClr val="CAC8C5"/>
    <a:srgbClr val="008000"/>
    <a:srgbClr val="DFDFE0"/>
    <a:srgbClr val="82C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59"/>
    <p:restoredTop sz="94629"/>
  </p:normalViewPr>
  <p:slideViewPr>
    <p:cSldViewPr snapToGrid="0" snapToObjects="1">
      <p:cViewPr varScale="1">
        <p:scale>
          <a:sx n="148" d="100"/>
          <a:sy n="148" d="100"/>
        </p:scale>
        <p:origin x="108" y="156"/>
      </p:cViewPr>
      <p:guideLst/>
    </p:cSldViewPr>
  </p:slideViewPr>
  <p:notesTextViewPr>
    <p:cViewPr>
      <p:scale>
        <a:sx n="1" d="1"/>
        <a:sy n="1" d="1"/>
      </p:scale>
      <p:origin x="0" y="0"/>
    </p:cViewPr>
  </p:notesTextViewPr>
  <p:notesViewPr>
    <p:cSldViewPr snapToGrid="0" snapToObjects="1">
      <p:cViewPr varScale="1">
        <p:scale>
          <a:sx n="141" d="100"/>
          <a:sy n="141" d="100"/>
        </p:scale>
        <p:origin x="49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74DBA-7C9C-4ED4-BA0A-658A56D7A05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C8E58E4-B2D6-4D5F-B930-CA56AE5DC1E7}">
      <dgm:prSet phldrT="[Text]"/>
      <dgm:spPr>
        <a:solidFill>
          <a:srgbClr val="69AAF3"/>
        </a:solidFill>
      </dgm:spPr>
      <dgm:t>
        <a:bodyPr/>
        <a:lstStyle/>
        <a:p>
          <a:r>
            <a:rPr lang="en-US" dirty="0"/>
            <a:t>Research &amp; Indexes</a:t>
          </a:r>
        </a:p>
      </dgm:t>
    </dgm:pt>
    <dgm:pt modelId="{C85F4553-2C82-4936-BE66-E0C32B036087}" type="parTrans" cxnId="{EBF1A03C-8752-4886-8EA0-8DD6F041EFC8}">
      <dgm:prSet/>
      <dgm:spPr/>
      <dgm:t>
        <a:bodyPr/>
        <a:lstStyle/>
        <a:p>
          <a:endParaRPr lang="en-US"/>
        </a:p>
      </dgm:t>
    </dgm:pt>
    <dgm:pt modelId="{57696BC9-BBBF-4649-8288-BA23020C678A}" type="sibTrans" cxnId="{EBF1A03C-8752-4886-8EA0-8DD6F041EFC8}">
      <dgm:prSet/>
      <dgm:spPr/>
      <dgm:t>
        <a:bodyPr/>
        <a:lstStyle/>
        <a:p>
          <a:endParaRPr lang="en-US"/>
        </a:p>
      </dgm:t>
    </dgm:pt>
    <dgm:pt modelId="{73CAFFA4-CD14-4223-9B13-367138A4D8BE}">
      <dgm:prSet phldrT="[Text]"/>
      <dgm:spPr>
        <a:solidFill>
          <a:srgbClr val="2274BC"/>
        </a:solidFill>
      </dgm:spPr>
      <dgm:t>
        <a:bodyPr/>
        <a:lstStyle/>
        <a:p>
          <a:r>
            <a:rPr lang="en-US" dirty="0"/>
            <a:t>Investor Outreach</a:t>
          </a:r>
        </a:p>
      </dgm:t>
    </dgm:pt>
    <dgm:pt modelId="{3755595A-2338-42E7-9EFC-8F29CB450BBE}" type="parTrans" cxnId="{8C8B6C4A-569B-4D89-9734-138C1330D1FF}">
      <dgm:prSet/>
      <dgm:spPr/>
      <dgm:t>
        <a:bodyPr/>
        <a:lstStyle/>
        <a:p>
          <a:endParaRPr lang="en-US"/>
        </a:p>
      </dgm:t>
    </dgm:pt>
    <dgm:pt modelId="{B1985DB8-EFAA-4265-8533-FF3D0AFEA76D}" type="sibTrans" cxnId="{8C8B6C4A-569B-4D89-9734-138C1330D1FF}">
      <dgm:prSet/>
      <dgm:spPr/>
      <dgm:t>
        <a:bodyPr/>
        <a:lstStyle/>
        <a:p>
          <a:endParaRPr lang="en-US"/>
        </a:p>
      </dgm:t>
    </dgm:pt>
    <dgm:pt modelId="{850841AC-6C1A-4D01-970F-A22A92F8C3B2}">
      <dgm:prSet phldrT="[Text]"/>
      <dgm:spPr>
        <a:solidFill>
          <a:srgbClr val="12497F"/>
        </a:solidFill>
      </dgm:spPr>
      <dgm:t>
        <a:bodyPr/>
        <a:lstStyle/>
        <a:p>
          <a:r>
            <a:rPr lang="en-US" dirty="0"/>
            <a:t>Reporting &amp; Accounting – Sustainability</a:t>
          </a:r>
        </a:p>
      </dgm:t>
    </dgm:pt>
    <dgm:pt modelId="{2FE06030-ABB6-409C-80EC-B2F33F11009C}" type="parTrans" cxnId="{785E226C-2707-4FAE-81A6-EFF668D0DB13}">
      <dgm:prSet/>
      <dgm:spPr/>
      <dgm:t>
        <a:bodyPr/>
        <a:lstStyle/>
        <a:p>
          <a:endParaRPr lang="en-US"/>
        </a:p>
      </dgm:t>
    </dgm:pt>
    <dgm:pt modelId="{C8CB5F57-5064-47C5-A445-377DE84F7528}" type="sibTrans" cxnId="{785E226C-2707-4FAE-81A6-EFF668D0DB13}">
      <dgm:prSet/>
      <dgm:spPr/>
      <dgm:t>
        <a:bodyPr/>
        <a:lstStyle/>
        <a:p>
          <a:endParaRPr lang="en-US"/>
        </a:p>
      </dgm:t>
    </dgm:pt>
    <dgm:pt modelId="{BA859916-7030-4DC4-B1EE-01B80CB32CB9}">
      <dgm:prSet phldrT="[Text]"/>
      <dgm:spPr>
        <a:solidFill>
          <a:srgbClr val="2274BC"/>
        </a:solidFill>
        <a:ln>
          <a:solidFill>
            <a:schemeClr val="bg1"/>
          </a:solidFill>
        </a:ln>
      </dgm:spPr>
      <dgm:t>
        <a:bodyPr/>
        <a:lstStyle/>
        <a:p>
          <a:r>
            <a:rPr lang="en-US" dirty="0"/>
            <a:t>Public Affairs</a:t>
          </a:r>
        </a:p>
      </dgm:t>
    </dgm:pt>
    <dgm:pt modelId="{06CD81F1-964D-471A-87FF-50FD1FDEBE7D}" type="parTrans" cxnId="{FBB1C317-E1E5-457E-81BC-8B41D3ACCC8F}">
      <dgm:prSet/>
      <dgm:spPr/>
      <dgm:t>
        <a:bodyPr/>
        <a:lstStyle/>
        <a:p>
          <a:endParaRPr lang="en-US"/>
        </a:p>
      </dgm:t>
    </dgm:pt>
    <dgm:pt modelId="{F888AB5F-297A-446F-A19F-A1FEDA81FF5E}" type="sibTrans" cxnId="{FBB1C317-E1E5-457E-81BC-8B41D3ACCC8F}">
      <dgm:prSet/>
      <dgm:spPr/>
      <dgm:t>
        <a:bodyPr/>
        <a:lstStyle/>
        <a:p>
          <a:endParaRPr lang="en-US"/>
        </a:p>
      </dgm:t>
    </dgm:pt>
    <dgm:pt modelId="{625500B4-4399-4BAD-9EEF-E23C1D140C62}">
      <dgm:prSet phldrT="[Text]"/>
      <dgm:spPr>
        <a:solidFill>
          <a:srgbClr val="69AAF3"/>
        </a:solidFill>
      </dgm:spPr>
      <dgm:t>
        <a:bodyPr/>
        <a:lstStyle/>
        <a:p>
          <a:r>
            <a:rPr lang="en-US" dirty="0"/>
            <a:t>Events &amp; Networking</a:t>
          </a:r>
        </a:p>
      </dgm:t>
    </dgm:pt>
    <dgm:pt modelId="{96C13668-FA34-434F-96B8-2B61C65CB083}" type="parTrans" cxnId="{011EE4C6-10F2-44D9-8FE9-300295103622}">
      <dgm:prSet/>
      <dgm:spPr/>
      <dgm:t>
        <a:bodyPr/>
        <a:lstStyle/>
        <a:p>
          <a:endParaRPr lang="en-US"/>
        </a:p>
      </dgm:t>
    </dgm:pt>
    <dgm:pt modelId="{105D773F-436A-46AA-A21F-36FD2A91D25F}" type="sibTrans" cxnId="{011EE4C6-10F2-44D9-8FE9-300295103622}">
      <dgm:prSet/>
      <dgm:spPr/>
      <dgm:t>
        <a:bodyPr/>
        <a:lstStyle/>
        <a:p>
          <a:endParaRPr lang="en-US"/>
        </a:p>
      </dgm:t>
    </dgm:pt>
    <dgm:pt modelId="{8AA5B5F8-DFD0-4E32-800D-F4851E811461}">
      <dgm:prSet phldrT="[Text]" phldr="1"/>
      <dgm:spPr>
        <a:noFill/>
      </dgm:spPr>
      <dgm:t>
        <a:bodyPr/>
        <a:lstStyle/>
        <a:p>
          <a:endParaRPr lang="en-US" dirty="0"/>
        </a:p>
      </dgm:t>
    </dgm:pt>
    <dgm:pt modelId="{DBD5B304-64FE-46A6-9BEE-CAE8702A09B9}" type="sibTrans" cxnId="{87D9E650-12EA-49F0-B6B1-FF447A5D1A3B}">
      <dgm:prSet/>
      <dgm:spPr/>
      <dgm:t>
        <a:bodyPr/>
        <a:lstStyle/>
        <a:p>
          <a:endParaRPr lang="en-US"/>
        </a:p>
      </dgm:t>
    </dgm:pt>
    <dgm:pt modelId="{74827687-286D-4CDF-BE39-8978355940E1}" type="parTrans" cxnId="{87D9E650-12EA-49F0-B6B1-FF447A5D1A3B}">
      <dgm:prSet/>
      <dgm:spPr/>
      <dgm:t>
        <a:bodyPr/>
        <a:lstStyle/>
        <a:p>
          <a:endParaRPr lang="en-US"/>
        </a:p>
      </dgm:t>
    </dgm:pt>
    <dgm:pt modelId="{CF097C61-A1B5-4180-91C3-0D4AD9D5EBF2}" type="pres">
      <dgm:prSet presAssocID="{72674DBA-7C9C-4ED4-BA0A-658A56D7A056}" presName="cycle" presStyleCnt="0">
        <dgm:presLayoutVars>
          <dgm:chMax val="1"/>
          <dgm:dir/>
          <dgm:animLvl val="ctr"/>
          <dgm:resizeHandles val="exact"/>
        </dgm:presLayoutVars>
      </dgm:prSet>
      <dgm:spPr/>
    </dgm:pt>
    <dgm:pt modelId="{0D433B3C-9991-49DB-B2B7-6DDA44BB99C6}" type="pres">
      <dgm:prSet presAssocID="{8AA5B5F8-DFD0-4E32-800D-F4851E811461}" presName="centerShape" presStyleLbl="node0" presStyleIdx="0" presStyleCnt="1"/>
      <dgm:spPr/>
    </dgm:pt>
    <dgm:pt modelId="{141113A6-D930-44FE-BF27-60314BB18F91}" type="pres">
      <dgm:prSet presAssocID="{C85F4553-2C82-4936-BE66-E0C32B036087}" presName="parTrans" presStyleLbl="bgSibTrans2D1" presStyleIdx="0" presStyleCnt="5"/>
      <dgm:spPr/>
    </dgm:pt>
    <dgm:pt modelId="{EB958AAE-80CE-46C5-9FED-14DACCFF5E12}" type="pres">
      <dgm:prSet presAssocID="{1C8E58E4-B2D6-4D5F-B930-CA56AE5DC1E7}" presName="node" presStyleLbl="node1" presStyleIdx="0" presStyleCnt="5">
        <dgm:presLayoutVars>
          <dgm:bulletEnabled val="1"/>
        </dgm:presLayoutVars>
      </dgm:prSet>
      <dgm:spPr/>
    </dgm:pt>
    <dgm:pt modelId="{4304B874-EEC3-4A7C-AD5D-9B687BA15947}" type="pres">
      <dgm:prSet presAssocID="{3755595A-2338-42E7-9EFC-8F29CB450BBE}" presName="parTrans" presStyleLbl="bgSibTrans2D1" presStyleIdx="1" presStyleCnt="5"/>
      <dgm:spPr/>
    </dgm:pt>
    <dgm:pt modelId="{E476E07D-5151-4FF6-B072-5CA020F10279}" type="pres">
      <dgm:prSet presAssocID="{73CAFFA4-CD14-4223-9B13-367138A4D8BE}" presName="node" presStyleLbl="node1" presStyleIdx="1" presStyleCnt="5" custRadScaleRad="103589" custRadScaleInc="-6003">
        <dgm:presLayoutVars>
          <dgm:bulletEnabled val="1"/>
        </dgm:presLayoutVars>
      </dgm:prSet>
      <dgm:spPr/>
    </dgm:pt>
    <dgm:pt modelId="{97CC2294-9706-4059-A6B1-28C007D6175A}" type="pres">
      <dgm:prSet presAssocID="{2FE06030-ABB6-409C-80EC-B2F33F11009C}" presName="parTrans" presStyleLbl="bgSibTrans2D1" presStyleIdx="2" presStyleCnt="5"/>
      <dgm:spPr/>
    </dgm:pt>
    <dgm:pt modelId="{94352764-AC16-44F5-95CD-D3B6BDA6E68E}" type="pres">
      <dgm:prSet presAssocID="{850841AC-6C1A-4D01-970F-A22A92F8C3B2}" presName="node" presStyleLbl="node1" presStyleIdx="2" presStyleCnt="5" custScaleX="114700">
        <dgm:presLayoutVars>
          <dgm:bulletEnabled val="1"/>
        </dgm:presLayoutVars>
      </dgm:prSet>
      <dgm:spPr/>
    </dgm:pt>
    <dgm:pt modelId="{41E55F58-577A-411C-B3C1-9F4093ADB00F}" type="pres">
      <dgm:prSet presAssocID="{06CD81F1-964D-471A-87FF-50FD1FDEBE7D}" presName="parTrans" presStyleLbl="bgSibTrans2D1" presStyleIdx="3" presStyleCnt="5"/>
      <dgm:spPr/>
    </dgm:pt>
    <dgm:pt modelId="{57449133-927F-42E3-967C-CF5F79E5B80E}" type="pres">
      <dgm:prSet presAssocID="{BA859916-7030-4DC4-B1EE-01B80CB32CB9}" presName="node" presStyleLbl="node1" presStyleIdx="3" presStyleCnt="5" custRadScaleRad="105610" custRadScaleInc="8244">
        <dgm:presLayoutVars>
          <dgm:bulletEnabled val="1"/>
        </dgm:presLayoutVars>
      </dgm:prSet>
      <dgm:spPr/>
    </dgm:pt>
    <dgm:pt modelId="{809CDDDD-8031-46B8-8998-AC67DF941A49}" type="pres">
      <dgm:prSet presAssocID="{96C13668-FA34-434F-96B8-2B61C65CB083}" presName="parTrans" presStyleLbl="bgSibTrans2D1" presStyleIdx="4" presStyleCnt="5"/>
      <dgm:spPr/>
    </dgm:pt>
    <dgm:pt modelId="{8876F67F-0A31-498F-9770-3F9B154DF4CA}" type="pres">
      <dgm:prSet presAssocID="{625500B4-4399-4BAD-9EEF-E23C1D140C62}" presName="node" presStyleLbl="node1" presStyleIdx="4" presStyleCnt="5">
        <dgm:presLayoutVars>
          <dgm:bulletEnabled val="1"/>
        </dgm:presLayoutVars>
      </dgm:prSet>
      <dgm:spPr/>
    </dgm:pt>
  </dgm:ptLst>
  <dgm:cxnLst>
    <dgm:cxn modelId="{95AB2609-B814-4635-BB18-1908BD869E5E}" type="presOf" srcId="{73CAFFA4-CD14-4223-9B13-367138A4D8BE}" destId="{E476E07D-5151-4FF6-B072-5CA020F10279}" srcOrd="0" destOrd="0" presId="urn:microsoft.com/office/officeart/2005/8/layout/radial4"/>
    <dgm:cxn modelId="{C98A6F0F-F8BE-40C1-ABEE-B37CFA8E5999}" type="presOf" srcId="{625500B4-4399-4BAD-9EEF-E23C1D140C62}" destId="{8876F67F-0A31-498F-9770-3F9B154DF4CA}" srcOrd="0" destOrd="0" presId="urn:microsoft.com/office/officeart/2005/8/layout/radial4"/>
    <dgm:cxn modelId="{FBB1C317-E1E5-457E-81BC-8B41D3ACCC8F}" srcId="{8AA5B5F8-DFD0-4E32-800D-F4851E811461}" destId="{BA859916-7030-4DC4-B1EE-01B80CB32CB9}" srcOrd="3" destOrd="0" parTransId="{06CD81F1-964D-471A-87FF-50FD1FDEBE7D}" sibTransId="{F888AB5F-297A-446F-A19F-A1FEDA81FF5E}"/>
    <dgm:cxn modelId="{EBF1A03C-8752-4886-8EA0-8DD6F041EFC8}" srcId="{8AA5B5F8-DFD0-4E32-800D-F4851E811461}" destId="{1C8E58E4-B2D6-4D5F-B930-CA56AE5DC1E7}" srcOrd="0" destOrd="0" parTransId="{C85F4553-2C82-4936-BE66-E0C32B036087}" sibTransId="{57696BC9-BBBF-4649-8288-BA23020C678A}"/>
    <dgm:cxn modelId="{206CC85B-1D3B-4635-8729-61C36168236D}" type="presOf" srcId="{C85F4553-2C82-4936-BE66-E0C32B036087}" destId="{141113A6-D930-44FE-BF27-60314BB18F91}" srcOrd="0" destOrd="0" presId="urn:microsoft.com/office/officeart/2005/8/layout/radial4"/>
    <dgm:cxn modelId="{21255C5F-3A62-4206-8085-9AE5C0DA797A}" type="presOf" srcId="{3755595A-2338-42E7-9EFC-8F29CB450BBE}" destId="{4304B874-EEC3-4A7C-AD5D-9B687BA15947}" srcOrd="0" destOrd="0" presId="urn:microsoft.com/office/officeart/2005/8/layout/radial4"/>
    <dgm:cxn modelId="{78001361-D014-49D9-A23A-460B00CB482C}" type="presOf" srcId="{06CD81F1-964D-471A-87FF-50FD1FDEBE7D}" destId="{41E55F58-577A-411C-B3C1-9F4093ADB00F}" srcOrd="0" destOrd="0" presId="urn:microsoft.com/office/officeart/2005/8/layout/radial4"/>
    <dgm:cxn modelId="{92EB4647-FA12-4AAE-8775-883654F5F3BA}" type="presOf" srcId="{96C13668-FA34-434F-96B8-2B61C65CB083}" destId="{809CDDDD-8031-46B8-8998-AC67DF941A49}" srcOrd="0" destOrd="0" presId="urn:microsoft.com/office/officeart/2005/8/layout/radial4"/>
    <dgm:cxn modelId="{8C8B6C4A-569B-4D89-9734-138C1330D1FF}" srcId="{8AA5B5F8-DFD0-4E32-800D-F4851E811461}" destId="{73CAFFA4-CD14-4223-9B13-367138A4D8BE}" srcOrd="1" destOrd="0" parTransId="{3755595A-2338-42E7-9EFC-8F29CB450BBE}" sibTransId="{B1985DB8-EFAA-4265-8533-FF3D0AFEA76D}"/>
    <dgm:cxn modelId="{785E226C-2707-4FAE-81A6-EFF668D0DB13}" srcId="{8AA5B5F8-DFD0-4E32-800D-F4851E811461}" destId="{850841AC-6C1A-4D01-970F-A22A92F8C3B2}" srcOrd="2" destOrd="0" parTransId="{2FE06030-ABB6-409C-80EC-B2F33F11009C}" sibTransId="{C8CB5F57-5064-47C5-A445-377DE84F7528}"/>
    <dgm:cxn modelId="{87D9E650-12EA-49F0-B6B1-FF447A5D1A3B}" srcId="{72674DBA-7C9C-4ED4-BA0A-658A56D7A056}" destId="{8AA5B5F8-DFD0-4E32-800D-F4851E811461}" srcOrd="0" destOrd="0" parTransId="{74827687-286D-4CDF-BE39-8978355940E1}" sibTransId="{DBD5B304-64FE-46A6-9BEE-CAE8702A09B9}"/>
    <dgm:cxn modelId="{1CC0E952-6C07-49AC-A1C6-268712204C40}" type="presOf" srcId="{2FE06030-ABB6-409C-80EC-B2F33F11009C}" destId="{97CC2294-9706-4059-A6B1-28C007D6175A}" srcOrd="0" destOrd="0" presId="urn:microsoft.com/office/officeart/2005/8/layout/radial4"/>
    <dgm:cxn modelId="{18AC6975-0A06-4CBF-B5E3-09DEB8A1BC06}" type="presOf" srcId="{72674DBA-7C9C-4ED4-BA0A-658A56D7A056}" destId="{CF097C61-A1B5-4180-91C3-0D4AD9D5EBF2}" srcOrd="0" destOrd="0" presId="urn:microsoft.com/office/officeart/2005/8/layout/radial4"/>
    <dgm:cxn modelId="{7AC59580-180C-415D-B943-CE59C369EF2F}" type="presOf" srcId="{1C8E58E4-B2D6-4D5F-B930-CA56AE5DC1E7}" destId="{EB958AAE-80CE-46C5-9FED-14DACCFF5E12}" srcOrd="0" destOrd="0" presId="urn:microsoft.com/office/officeart/2005/8/layout/radial4"/>
    <dgm:cxn modelId="{011EE4C6-10F2-44D9-8FE9-300295103622}" srcId="{8AA5B5F8-DFD0-4E32-800D-F4851E811461}" destId="{625500B4-4399-4BAD-9EEF-E23C1D140C62}" srcOrd="4" destOrd="0" parTransId="{96C13668-FA34-434F-96B8-2B61C65CB083}" sibTransId="{105D773F-436A-46AA-A21F-36FD2A91D25F}"/>
    <dgm:cxn modelId="{BACB34E0-AE24-48EB-9AC6-CE04E8450F00}" type="presOf" srcId="{8AA5B5F8-DFD0-4E32-800D-F4851E811461}" destId="{0D433B3C-9991-49DB-B2B7-6DDA44BB99C6}" srcOrd="0" destOrd="0" presId="urn:microsoft.com/office/officeart/2005/8/layout/radial4"/>
    <dgm:cxn modelId="{C8FE72ED-D8A2-488C-98FE-665EBD166321}" type="presOf" srcId="{BA859916-7030-4DC4-B1EE-01B80CB32CB9}" destId="{57449133-927F-42E3-967C-CF5F79E5B80E}" srcOrd="0" destOrd="0" presId="urn:microsoft.com/office/officeart/2005/8/layout/radial4"/>
    <dgm:cxn modelId="{F66D9DF4-FD64-4988-980C-0A060FBD8F19}" type="presOf" srcId="{850841AC-6C1A-4D01-970F-A22A92F8C3B2}" destId="{94352764-AC16-44F5-95CD-D3B6BDA6E68E}" srcOrd="0" destOrd="0" presId="urn:microsoft.com/office/officeart/2005/8/layout/radial4"/>
    <dgm:cxn modelId="{87371D47-9FE7-420D-9AFB-8BED8CDE9A51}" type="presParOf" srcId="{CF097C61-A1B5-4180-91C3-0D4AD9D5EBF2}" destId="{0D433B3C-9991-49DB-B2B7-6DDA44BB99C6}" srcOrd="0" destOrd="0" presId="urn:microsoft.com/office/officeart/2005/8/layout/radial4"/>
    <dgm:cxn modelId="{DACDDF4D-4DA6-433A-BDAA-7D45CCE15BE2}" type="presParOf" srcId="{CF097C61-A1B5-4180-91C3-0D4AD9D5EBF2}" destId="{141113A6-D930-44FE-BF27-60314BB18F91}" srcOrd="1" destOrd="0" presId="urn:microsoft.com/office/officeart/2005/8/layout/radial4"/>
    <dgm:cxn modelId="{C6F3941A-4BA3-4A6D-9705-4B17C40D8C44}" type="presParOf" srcId="{CF097C61-A1B5-4180-91C3-0D4AD9D5EBF2}" destId="{EB958AAE-80CE-46C5-9FED-14DACCFF5E12}" srcOrd="2" destOrd="0" presId="urn:microsoft.com/office/officeart/2005/8/layout/radial4"/>
    <dgm:cxn modelId="{059E92D5-CAD5-43B4-877F-139BE72B0D57}" type="presParOf" srcId="{CF097C61-A1B5-4180-91C3-0D4AD9D5EBF2}" destId="{4304B874-EEC3-4A7C-AD5D-9B687BA15947}" srcOrd="3" destOrd="0" presId="urn:microsoft.com/office/officeart/2005/8/layout/radial4"/>
    <dgm:cxn modelId="{EDFCEB87-4E33-4535-889E-A0CEECAF29EF}" type="presParOf" srcId="{CF097C61-A1B5-4180-91C3-0D4AD9D5EBF2}" destId="{E476E07D-5151-4FF6-B072-5CA020F10279}" srcOrd="4" destOrd="0" presId="urn:microsoft.com/office/officeart/2005/8/layout/radial4"/>
    <dgm:cxn modelId="{0C52FEBE-63F6-413F-A002-A3567D459B17}" type="presParOf" srcId="{CF097C61-A1B5-4180-91C3-0D4AD9D5EBF2}" destId="{97CC2294-9706-4059-A6B1-28C007D6175A}" srcOrd="5" destOrd="0" presId="urn:microsoft.com/office/officeart/2005/8/layout/radial4"/>
    <dgm:cxn modelId="{DDF615B9-364D-4B51-BE7D-C68948E816FB}" type="presParOf" srcId="{CF097C61-A1B5-4180-91C3-0D4AD9D5EBF2}" destId="{94352764-AC16-44F5-95CD-D3B6BDA6E68E}" srcOrd="6" destOrd="0" presId="urn:microsoft.com/office/officeart/2005/8/layout/radial4"/>
    <dgm:cxn modelId="{9E5EC58B-756B-4047-84B6-F3C8784C5447}" type="presParOf" srcId="{CF097C61-A1B5-4180-91C3-0D4AD9D5EBF2}" destId="{41E55F58-577A-411C-B3C1-9F4093ADB00F}" srcOrd="7" destOrd="0" presId="urn:microsoft.com/office/officeart/2005/8/layout/radial4"/>
    <dgm:cxn modelId="{F15E7505-1D54-4CF9-AF02-6D4939A85405}" type="presParOf" srcId="{CF097C61-A1B5-4180-91C3-0D4AD9D5EBF2}" destId="{57449133-927F-42E3-967C-CF5F79E5B80E}" srcOrd="8" destOrd="0" presId="urn:microsoft.com/office/officeart/2005/8/layout/radial4"/>
    <dgm:cxn modelId="{2D84A9CB-CE48-4B9C-9F27-CC2F0B270C06}" type="presParOf" srcId="{CF097C61-A1B5-4180-91C3-0D4AD9D5EBF2}" destId="{809CDDDD-8031-46B8-8998-AC67DF941A49}" srcOrd="9" destOrd="0" presId="urn:microsoft.com/office/officeart/2005/8/layout/radial4"/>
    <dgm:cxn modelId="{0FE50974-1963-4113-B783-BF81739FDB06}" type="presParOf" srcId="{CF097C61-A1B5-4180-91C3-0D4AD9D5EBF2}" destId="{8876F67F-0A31-498F-9770-3F9B154DF4CA}"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33B3C-9991-49DB-B2B7-6DDA44BB99C6}">
      <dsp:nvSpPr>
        <dsp:cNvPr id="0" name=""/>
        <dsp:cNvSpPr/>
      </dsp:nvSpPr>
      <dsp:spPr>
        <a:xfrm>
          <a:off x="2393393" y="2303773"/>
          <a:ext cx="1658707" cy="165870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2636305" y="2546685"/>
        <a:ext cx="1172883" cy="1172883"/>
      </dsp:txXfrm>
    </dsp:sp>
    <dsp:sp modelId="{141113A6-D930-44FE-BF27-60314BB18F91}">
      <dsp:nvSpPr>
        <dsp:cNvPr id="0" name=""/>
        <dsp:cNvSpPr/>
      </dsp:nvSpPr>
      <dsp:spPr>
        <a:xfrm rot="10800000">
          <a:off x="788379" y="2896761"/>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58AAE-80CE-46C5-9FED-14DACCFF5E12}">
      <dsp:nvSpPr>
        <dsp:cNvPr id="0" name=""/>
        <dsp:cNvSpPr/>
      </dsp:nvSpPr>
      <dsp:spPr>
        <a:xfrm>
          <a:off x="493" y="2502818"/>
          <a:ext cx="1575772" cy="1260617"/>
        </a:xfrm>
        <a:prstGeom prst="roundRect">
          <a:avLst>
            <a:gd name="adj" fmla="val 10000"/>
          </a:avLst>
        </a:prstGeom>
        <a:solidFill>
          <a:srgbClr val="69AA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Research &amp; Indexes</a:t>
          </a:r>
        </a:p>
      </dsp:txBody>
      <dsp:txXfrm>
        <a:off x="37415" y="2539740"/>
        <a:ext cx="1501928" cy="1186773"/>
      </dsp:txXfrm>
    </dsp:sp>
    <dsp:sp modelId="{4304B874-EEC3-4A7C-AD5D-9B687BA15947}">
      <dsp:nvSpPr>
        <dsp:cNvPr id="0" name=""/>
        <dsp:cNvSpPr/>
      </dsp:nvSpPr>
      <dsp:spPr>
        <a:xfrm rot="13370335">
          <a:off x="1160345" y="1725847"/>
          <a:ext cx="1599302"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6E07D-5151-4FF6-B072-5CA020F10279}">
      <dsp:nvSpPr>
        <dsp:cNvPr id="0" name=""/>
        <dsp:cNvSpPr/>
      </dsp:nvSpPr>
      <dsp:spPr>
        <a:xfrm>
          <a:off x="585751" y="788189"/>
          <a:ext cx="1575772" cy="1260617"/>
        </a:xfrm>
        <a:prstGeom prst="roundRect">
          <a:avLst>
            <a:gd name="adj" fmla="val 10000"/>
          </a:avLst>
        </a:prstGeom>
        <a:solidFill>
          <a:srgbClr val="2274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Investor Outreach</a:t>
          </a:r>
        </a:p>
      </dsp:txBody>
      <dsp:txXfrm>
        <a:off x="622673" y="825111"/>
        <a:ext cx="1501928" cy="1186773"/>
      </dsp:txXfrm>
    </dsp:sp>
    <dsp:sp modelId="{97CC2294-9706-4059-A6B1-28C007D6175A}">
      <dsp:nvSpPr>
        <dsp:cNvPr id="0" name=""/>
        <dsp:cNvSpPr/>
      </dsp:nvSpPr>
      <dsp:spPr>
        <a:xfrm rot="16200000">
          <a:off x="2464378" y="1220762"/>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352764-AC16-44F5-95CD-D3B6BDA6E68E}">
      <dsp:nvSpPr>
        <dsp:cNvPr id="0" name=""/>
        <dsp:cNvSpPr/>
      </dsp:nvSpPr>
      <dsp:spPr>
        <a:xfrm>
          <a:off x="2319041" y="68450"/>
          <a:ext cx="1807410" cy="1260617"/>
        </a:xfrm>
        <a:prstGeom prst="roundRect">
          <a:avLst>
            <a:gd name="adj" fmla="val 10000"/>
          </a:avLst>
        </a:prstGeom>
        <a:solidFill>
          <a:srgbClr val="12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Reporting &amp; Accounting – Sustainability</a:t>
          </a:r>
        </a:p>
      </dsp:txBody>
      <dsp:txXfrm>
        <a:off x="2355963" y="105372"/>
        <a:ext cx="1733566" cy="1186773"/>
      </dsp:txXfrm>
    </dsp:sp>
    <dsp:sp modelId="{41E55F58-577A-411C-B3C1-9F4093ADB00F}">
      <dsp:nvSpPr>
        <dsp:cNvPr id="0" name=""/>
        <dsp:cNvSpPr/>
      </dsp:nvSpPr>
      <dsp:spPr>
        <a:xfrm rot="19078070">
          <a:off x="3698238" y="1726366"/>
          <a:ext cx="1645794"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49133-927F-42E3-967C-CF5F79E5B80E}">
      <dsp:nvSpPr>
        <dsp:cNvPr id="0" name=""/>
        <dsp:cNvSpPr/>
      </dsp:nvSpPr>
      <dsp:spPr>
        <a:xfrm>
          <a:off x="4344472" y="781454"/>
          <a:ext cx="1575772" cy="1260617"/>
        </a:xfrm>
        <a:prstGeom prst="roundRect">
          <a:avLst>
            <a:gd name="adj" fmla="val 10000"/>
          </a:avLst>
        </a:prstGeom>
        <a:solidFill>
          <a:srgbClr val="2274B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Public Affairs</a:t>
          </a:r>
        </a:p>
      </dsp:txBody>
      <dsp:txXfrm>
        <a:off x="4381394" y="818376"/>
        <a:ext cx="1501928" cy="1186773"/>
      </dsp:txXfrm>
    </dsp:sp>
    <dsp:sp modelId="{809CDDDD-8031-46B8-8998-AC67DF941A49}">
      <dsp:nvSpPr>
        <dsp:cNvPr id="0" name=""/>
        <dsp:cNvSpPr/>
      </dsp:nvSpPr>
      <dsp:spPr>
        <a:xfrm>
          <a:off x="4140376" y="2896761"/>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6F67F-0A31-498F-9770-3F9B154DF4CA}">
      <dsp:nvSpPr>
        <dsp:cNvPr id="0" name=""/>
        <dsp:cNvSpPr/>
      </dsp:nvSpPr>
      <dsp:spPr>
        <a:xfrm>
          <a:off x="4869228" y="2502818"/>
          <a:ext cx="1575772" cy="1260617"/>
        </a:xfrm>
        <a:prstGeom prst="roundRect">
          <a:avLst>
            <a:gd name="adj" fmla="val 10000"/>
          </a:avLst>
        </a:prstGeom>
        <a:solidFill>
          <a:srgbClr val="69AA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Events &amp; Networking</a:t>
          </a:r>
        </a:p>
      </dsp:txBody>
      <dsp:txXfrm>
        <a:off x="4906150" y="2539740"/>
        <a:ext cx="1501928" cy="1186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FD8D4-D872-214E-B451-2FF5B509DEBB}" type="datetimeFigureOut">
              <a:rPr lang="en-US" smtClean="0"/>
              <a:t>11/14/2019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7BEAD-502D-3748-A3BE-850901070909}" type="slidenum">
              <a:rPr lang="en-US" smtClean="0"/>
              <a:t>‹#›</a:t>
            </a:fld>
            <a:endParaRPr lang="en-US"/>
          </a:p>
        </p:txBody>
      </p:sp>
    </p:spTree>
    <p:extLst>
      <p:ext uri="{BB962C8B-B14F-4D97-AF65-F5344CB8AC3E}">
        <p14:creationId xmlns:p14="http://schemas.microsoft.com/office/powerpoint/2010/main" val="103512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B0CEB-D32D-4E4F-9AC2-7E8A4FD40718}"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F7622-3061-2E4C-8A24-709AF32BE552}" type="slidenum">
              <a:rPr lang="en-US" smtClean="0"/>
              <a:t>‹#›</a:t>
            </a:fld>
            <a:endParaRPr lang="en-US"/>
          </a:p>
        </p:txBody>
      </p:sp>
    </p:spTree>
    <p:extLst>
      <p:ext uri="{BB962C8B-B14F-4D97-AF65-F5344CB8AC3E}">
        <p14:creationId xmlns:p14="http://schemas.microsoft.com/office/powerpoint/2010/main" val="11289392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12497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53" y="590968"/>
            <a:ext cx="2587656" cy="1964229"/>
          </a:xfrm>
        </p:spPr>
        <p:txBody>
          <a:bodyPr lIns="0" anchor="t">
            <a:noAutofit/>
          </a:bodyPr>
          <a:lstStyle>
            <a:lvl1pPr>
              <a:defRPr sz="3200"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3453578" y="590969"/>
            <a:ext cx="4843170" cy="3742918"/>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784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3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409" y="249529"/>
            <a:ext cx="7899374" cy="585966"/>
          </a:xfrm>
        </p:spPr>
        <p:txBody>
          <a:bodyPr anchor="t">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9" name="Title 1"/>
          <p:cNvSpPr>
            <a:spLocks noGrp="1"/>
          </p:cNvSpPr>
          <p:nvPr>
            <p:ph type="title" hasCustomPrompt="1"/>
          </p:nvPr>
        </p:nvSpPr>
        <p:spPr>
          <a:xfrm>
            <a:off x="589460" y="202058"/>
            <a:ext cx="7776242" cy="416141"/>
          </a:xfrm>
        </p:spPr>
        <p:txBody>
          <a:bodyPr>
            <a:noAutofit/>
          </a:bodyPr>
          <a:lstStyle>
            <a:lvl1pPr algn="ctr">
              <a:defRPr sz="1600" b="1" i="0" spc="600">
                <a:solidFill>
                  <a:schemeClr val="accent1"/>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6" name="TextBox 5"/>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7" name="Rectangle 6"/>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5" name="Rectangle 14"/>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053" y="1819070"/>
            <a:ext cx="7565324" cy="1381100"/>
          </a:xfrm>
        </p:spPr>
        <p:txBody>
          <a:bodyPr>
            <a:normAutofit/>
          </a:bodyPr>
          <a:lstStyle>
            <a:lvl1pPr algn="ctr">
              <a:defRPr sz="36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86285" y="508375"/>
            <a:ext cx="1937620" cy="509416"/>
          </a:xfrm>
          <a:prstGeom prst="rect">
            <a:avLst/>
          </a:prstGeom>
        </p:spPr>
      </p:pic>
      <p:sp>
        <p:nvSpPr>
          <p:cNvPr id="7" name="Content Placeholder 6"/>
          <p:cNvSpPr>
            <a:spLocks noGrp="1"/>
          </p:cNvSpPr>
          <p:nvPr>
            <p:ph sz="quarter" idx="10" hasCustomPrompt="1"/>
          </p:nvPr>
        </p:nvSpPr>
        <p:spPr>
          <a:xfrm>
            <a:off x="1171921" y="3493827"/>
            <a:ext cx="6858896" cy="477492"/>
          </a:xfrm>
        </p:spPr>
        <p:txBody>
          <a:bodyPr anchor="ctr">
            <a:normAutofit/>
          </a:bodyPr>
          <a:lstStyle>
            <a:lvl1pPr algn="ctr">
              <a:defRPr sz="15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0" name="TextBox 9"/>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1" name="TextBox 10"/>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2" name="Rectangle 11"/>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7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53" y="1470806"/>
            <a:ext cx="7640141" cy="1094928"/>
          </a:xfrm>
        </p:spPr>
        <p:txBody>
          <a:bodyPr>
            <a:noAutofit/>
          </a:bodyPr>
          <a:lstStyle>
            <a:lvl1pPr algn="ctr">
              <a:defRPr lang="en-US" sz="3200" b="1" i="0" kern="1200" dirty="0">
                <a:solidFill>
                  <a:schemeClr val="bg1"/>
                </a:solidFill>
                <a:latin typeface="Overpass SemiBold" charset="0"/>
                <a:ea typeface="Overpass SemiBold" charset="0"/>
                <a:cs typeface="Overpass SemiBold" charset="0"/>
              </a:defRPr>
            </a:lvl1pPr>
          </a:lstStyle>
          <a:p>
            <a:pPr marL="0" lvl="0" indent="0" algn="l" defTabSz="685800" rtl="0" eaLnBrk="1" latinLnBrk="0" hangingPunct="1">
              <a:lnSpc>
                <a:spcPct val="100000"/>
              </a:lnSpc>
              <a:spcBef>
                <a:spcPts val="800"/>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720053" y="3110949"/>
            <a:ext cx="7668572" cy="380440"/>
          </a:xfrm>
        </p:spPr>
        <p:txBody>
          <a:bodyPr anchor="ctr">
            <a:normAutofit/>
          </a:bodyPr>
          <a:lstStyle>
            <a:lvl1pPr>
              <a:defRPr sz="16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ts val="800"/>
              </a:spcBef>
              <a:spcAft>
                <a:spcPts val="0"/>
              </a:spcAft>
              <a:buClrTx/>
              <a:buSzTx/>
              <a:buFont typeface="Arial" panose="020B0604020202020204" pitchFamily="34" charset="0"/>
              <a:buNone/>
              <a:tabLst/>
              <a:defRPr/>
            </a:pPr>
            <a:r>
              <a:rPr lang="en-US" dirty="0"/>
              <a:t>CLICK TO EDIT MASTER TITLE STYLE</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484" y="339394"/>
            <a:ext cx="7640141" cy="416141"/>
          </a:xfrm>
        </p:spPr>
        <p:txBody>
          <a:bodyPr>
            <a:noAutofit/>
          </a:bodyPr>
          <a:lstStyle>
            <a:lvl1pP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720053" y="928468"/>
            <a:ext cx="7668572" cy="3334043"/>
          </a:xfrm>
        </p:spPr>
        <p:txBody>
          <a:bodyPr anchor="ctr">
            <a:normAutofit/>
          </a:bodyPr>
          <a:lstStyle>
            <a:lvl1pPr>
              <a:defRPr sz="3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27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 name="Rectangle 1"/>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xagon 2"/>
          <p:cNvSpPr/>
          <p:nvPr userDrawn="1"/>
        </p:nvSpPr>
        <p:spPr>
          <a:xfrm rot="5400000">
            <a:off x="4066244" y="735110"/>
            <a:ext cx="822672" cy="705674"/>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3" name="TextBox 1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5" name="Rectangle 14"/>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a:spLocks noGrp="1"/>
          </p:cNvSpPr>
          <p:nvPr>
            <p:ph sz="quarter" idx="13"/>
          </p:nvPr>
        </p:nvSpPr>
        <p:spPr>
          <a:xfrm>
            <a:off x="589460" y="1664150"/>
            <a:ext cx="7776241" cy="1815200"/>
          </a:xfrm>
        </p:spPr>
        <p:txBody>
          <a:bodyPr anchor="ctr">
            <a:normAutofit/>
          </a:bodyPr>
          <a:lstStyle>
            <a:lvl1pPr algn="ctr">
              <a:defRPr sz="2800"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4202738" y="774904"/>
            <a:ext cx="527709" cy="1015663"/>
          </a:xfrm>
          <a:prstGeom prst="rect">
            <a:avLst/>
          </a:prstGeom>
          <a:noFill/>
        </p:spPr>
        <p:txBody>
          <a:bodyPr wrap="none" rtlCol="0">
            <a:spAutoFit/>
          </a:bodyPr>
          <a:lstStyle/>
          <a:p>
            <a:r>
              <a:rPr lang="en-US" sz="6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589460" y="3645072"/>
            <a:ext cx="7776242" cy="638693"/>
          </a:xfrm>
        </p:spPr>
        <p:txBody>
          <a:bodyPr wrap="square" anchor="t">
            <a:noAutofit/>
          </a:bodyPr>
          <a:lstStyle>
            <a:lvl1pPr algn="ctr">
              <a:lnSpc>
                <a:spcPct val="100000"/>
              </a:lnSpc>
              <a:spcBef>
                <a:spcPts val="500"/>
              </a:spcBef>
              <a:defRPr sz="1400" b="1" i="0" spc="3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SzPct val="100000"/>
              <a:buFont typeface="Arial" charset="0"/>
              <a:buChar char="•"/>
              <a:tabLst/>
              <a:defRPr sz="17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Clr>
                <a:schemeClr val="accent1"/>
              </a:buClr>
              <a:buSzPct val="100000"/>
              <a:buFont typeface="Arial" charset="0"/>
              <a:buChar char="•"/>
              <a:tabLst/>
              <a:defRPr sz="17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720053" y="1362130"/>
            <a:ext cx="7565324" cy="3262312"/>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Placeholder 22"/>
          <p:cNvSpPr>
            <a:spLocks noGrp="1"/>
          </p:cNvSpPr>
          <p:nvPr>
            <p:ph type="title"/>
          </p:nvPr>
        </p:nvSpPr>
        <p:spPr>
          <a:xfrm>
            <a:off x="720053" y="427384"/>
            <a:ext cx="7565324" cy="585966"/>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0" r:id="rId3"/>
    <p:sldLayoutId id="2147483690" r:id="rId4"/>
    <p:sldLayoutId id="2147483691" r:id="rId5"/>
    <p:sldLayoutId id="2147483693" r:id="rId6"/>
    <p:sldLayoutId id="2147483686" r:id="rId7"/>
    <p:sldLayoutId id="2147483697" r:id="rId8"/>
    <p:sldLayoutId id="2147483698" r:id="rId9"/>
    <p:sldLayoutId id="2147483678" r:id="rId10"/>
    <p:sldLayoutId id="2147483696" r:id="rId11"/>
    <p:sldLayoutId id="2147483702" r:id="rId12"/>
    <p:sldLayoutId id="2147483699" r:id="rId13"/>
    <p:sldLayoutId id="2147483694" r:id="rId14"/>
    <p:sldLayoutId id="2147483695" r:id="rId15"/>
  </p:sldLayoutIdLst>
  <p:hf hdr="0" ftr="0" dt="0"/>
  <p:txStyles>
    <p:titleStyle>
      <a:lvl1pPr algn="l" defTabSz="685800" rtl="0" eaLnBrk="1" latinLnBrk="0" hangingPunct="1">
        <a:lnSpc>
          <a:spcPct val="90000"/>
        </a:lnSpc>
        <a:spcBef>
          <a:spcPct val="0"/>
        </a:spcBef>
        <a:buNone/>
        <a:defRPr sz="3300" b="1" i="0" kern="1200">
          <a:solidFill>
            <a:schemeClr val="accent1"/>
          </a:solidFill>
          <a:latin typeface="Overpass SemiBold" charset="0"/>
          <a:ea typeface="Overpass SemiBold" charset="0"/>
          <a:cs typeface="Overpass SemiBold" charset="0"/>
        </a:defRPr>
      </a:lvl1pPr>
    </p:titleStyle>
    <p:bodyStyle>
      <a:lvl1pPr marL="0" indent="0" algn="l" defTabSz="685800" rtl="0" eaLnBrk="1" latinLnBrk="0" hangingPunct="1">
        <a:lnSpc>
          <a:spcPct val="100000"/>
        </a:lnSpc>
        <a:spcBef>
          <a:spcPts val="800"/>
        </a:spcBef>
        <a:buFont typeface="Arial" panose="020B0604020202020204" pitchFamily="34" charset="0"/>
        <a:buNone/>
        <a:defRPr sz="1800" b="0" i="0" kern="1200">
          <a:solidFill>
            <a:schemeClr val="accent1"/>
          </a:solidFill>
          <a:latin typeface="Overpass Light" charset="0"/>
          <a:ea typeface="Overpass Light" charset="0"/>
          <a:cs typeface="Overpass Light" charset="0"/>
        </a:defRPr>
      </a:lvl1pPr>
      <a:lvl2pPr marL="539750" indent="-266700" algn="l" defTabSz="685800" rtl="0" eaLnBrk="1" latinLnBrk="0" hangingPunct="1">
        <a:lnSpc>
          <a:spcPct val="100000"/>
        </a:lnSpc>
        <a:spcBef>
          <a:spcPts val="600"/>
        </a:spcBef>
        <a:buClr>
          <a:schemeClr val="accent4"/>
        </a:buClr>
        <a:buSzPct val="100000"/>
        <a:buFont typeface="Arial" charset="0"/>
        <a:buChar char="•"/>
        <a:tabLst/>
        <a:defRPr sz="1700" b="0" i="0" kern="1200">
          <a:solidFill>
            <a:schemeClr val="accent1"/>
          </a:solidFill>
          <a:latin typeface="Overpass Light" charset="0"/>
          <a:ea typeface="Overpass Light" charset="0"/>
          <a:cs typeface="Overpass Light" charset="0"/>
        </a:defRPr>
      </a:lvl2pPr>
      <a:lvl3pPr marL="846138" indent="-266700" algn="l" defTabSz="685800" rtl="0" eaLnBrk="1" latinLnBrk="0" hangingPunct="1">
        <a:lnSpc>
          <a:spcPct val="100000"/>
        </a:lnSpc>
        <a:spcBef>
          <a:spcPts val="375"/>
        </a:spcBef>
        <a:buClr>
          <a:schemeClr val="accent4"/>
        </a:buClr>
        <a:buFont typeface="Arial" panose="020B0604020202020204" pitchFamily="34" charset="0"/>
        <a:buChar char="•"/>
        <a:tabLst/>
        <a:defRPr sz="1500" b="0" i="0" kern="1200">
          <a:solidFill>
            <a:schemeClr val="accent1"/>
          </a:solidFill>
          <a:latin typeface="Overpass Light" charset="0"/>
          <a:ea typeface="Overpass Light" charset="0"/>
          <a:cs typeface="Overpass Light" charset="0"/>
        </a:defRPr>
      </a:lvl3pPr>
      <a:lvl4pPr marL="12001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4pPr>
      <a:lvl5pPr marL="15430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hyperlink" Target="http://www.epra.com/" TargetMode="External"/><Relationship Id="rId2" Type="http://schemas.openxmlformats.org/officeDocument/2006/relationships/hyperlink" Target="mailto:info@epra.com" TargetMode="Externa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53" y="1899982"/>
            <a:ext cx="7565324" cy="1381100"/>
          </a:xfrm>
        </p:spPr>
        <p:txBody>
          <a:bodyPr>
            <a:noAutofit/>
          </a:bodyPr>
          <a:lstStyle/>
          <a:p>
            <a:r>
              <a:rPr lang="en-US" sz="3200" dirty="0"/>
              <a:t>Meet EPRA,</a:t>
            </a:r>
            <a:br>
              <a:rPr lang="en-US" sz="3200" dirty="0"/>
            </a:br>
            <a:r>
              <a:rPr lang="en-US" sz="3200" dirty="0"/>
              <a:t>the European Public Real Estate Association</a:t>
            </a:r>
            <a:br>
              <a:rPr lang="en-US" sz="3200" dirty="0"/>
            </a:br>
            <a:endParaRPr lang="en-US" sz="3200" dirty="0"/>
          </a:p>
        </p:txBody>
      </p:sp>
    </p:spTree>
    <p:custDataLst>
      <p:tags r:id="rId1"/>
    </p:custDataLst>
    <p:extLst>
      <p:ext uri="{BB962C8B-B14F-4D97-AF65-F5344CB8AC3E}">
        <p14:creationId xmlns:p14="http://schemas.microsoft.com/office/powerpoint/2010/main" val="3231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EPRA Membership</a:t>
            </a:r>
          </a:p>
        </p:txBody>
      </p:sp>
      <p:sp>
        <p:nvSpPr>
          <p:cNvPr id="4" name="TextBox 3"/>
          <p:cNvSpPr txBox="1"/>
          <p:nvPr/>
        </p:nvSpPr>
        <p:spPr>
          <a:xfrm>
            <a:off x="309411" y="3776562"/>
            <a:ext cx="5122150" cy="230832"/>
          </a:xfrm>
          <a:prstGeom prst="rect">
            <a:avLst/>
          </a:prstGeom>
          <a:noFill/>
        </p:spPr>
        <p:txBody>
          <a:bodyPr wrap="square" lIns="0" rtlCol="0">
            <a:spAutoFit/>
          </a:bodyPr>
          <a:lstStyle/>
          <a:p>
            <a:r>
              <a:rPr lang="en-US" sz="900" i="1" dirty="0">
                <a:solidFill>
                  <a:schemeClr val="accent1"/>
                </a:solidFill>
                <a:latin typeface="Overpass Light" charset="0"/>
                <a:ea typeface="Overpass Light" charset="0"/>
                <a:cs typeface="Overpass Light" charset="0"/>
              </a:rPr>
              <a:t>*Investment Companies, Insurance Companies/Funds, Banks &amp; Stockbrokers</a:t>
            </a:r>
          </a:p>
        </p:txBody>
      </p:sp>
      <p:graphicFrame>
        <p:nvGraphicFramePr>
          <p:cNvPr id="5" name="Table 4"/>
          <p:cNvGraphicFramePr>
            <a:graphicFrameLocks noGrp="1"/>
          </p:cNvGraphicFramePr>
          <p:nvPr>
            <p:extLst>
              <p:ext uri="{D42A27DB-BD31-4B8C-83A1-F6EECF244321}">
                <p14:modId xmlns:p14="http://schemas.microsoft.com/office/powerpoint/2010/main" val="1748417809"/>
              </p:ext>
            </p:extLst>
          </p:nvPr>
        </p:nvGraphicFramePr>
        <p:xfrm>
          <a:off x="305200" y="1015523"/>
          <a:ext cx="5112568" cy="2761039"/>
        </p:xfrm>
        <a:graphic>
          <a:graphicData uri="http://schemas.openxmlformats.org/drawingml/2006/table">
            <a:tbl>
              <a:tblPr firstRow="1" bandRow="1">
                <a:tableStyleId>{5C22544A-7EE6-4342-B048-85BDC9FD1C3A}</a:tableStyleId>
              </a:tblPr>
              <a:tblGrid>
                <a:gridCol w="3281680">
                  <a:extLst>
                    <a:ext uri="{9D8B030D-6E8A-4147-A177-3AD203B41FA5}">
                      <a16:colId xmlns:a16="http://schemas.microsoft.com/office/drawing/2014/main" val="930739618"/>
                    </a:ext>
                  </a:extLst>
                </a:gridCol>
                <a:gridCol w="921701">
                  <a:extLst>
                    <a:ext uri="{9D8B030D-6E8A-4147-A177-3AD203B41FA5}">
                      <a16:colId xmlns:a16="http://schemas.microsoft.com/office/drawing/2014/main" val="36519198"/>
                    </a:ext>
                  </a:extLst>
                </a:gridCol>
                <a:gridCol w="909187">
                  <a:extLst>
                    <a:ext uri="{9D8B030D-6E8A-4147-A177-3AD203B41FA5}">
                      <a16:colId xmlns:a16="http://schemas.microsoft.com/office/drawing/2014/main" val="802359491"/>
                    </a:ext>
                  </a:extLst>
                </a:gridCol>
              </a:tblGrid>
              <a:tr h="536399">
                <a:tc>
                  <a:txBody>
                    <a:bodyPr/>
                    <a:lstStyle/>
                    <a:p>
                      <a:r>
                        <a:rPr lang="en-US" dirty="0">
                          <a:latin typeface="Overpass" charset="0"/>
                          <a:ea typeface="Overpass" charset="0"/>
                          <a:cs typeface="Overpass" charset="0"/>
                        </a:rPr>
                        <a:t>Member</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No.</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a:t>
                      </a:r>
                      <a:endParaRPr lang="en-GB" dirty="0">
                        <a:latin typeface="Overpass" charset="0"/>
                        <a:ea typeface="Overpass" charset="0"/>
                        <a:cs typeface="Overpass" charset="0"/>
                      </a:endParaRPr>
                    </a:p>
                  </a:txBody>
                  <a:tcPr anchor="ctr"/>
                </a:tc>
                <a:extLst>
                  <a:ext uri="{0D108BD9-81ED-4DB2-BD59-A6C34878D82A}">
                    <a16:rowId xmlns:a16="http://schemas.microsoft.com/office/drawing/2014/main" val="1752680639"/>
                  </a:ext>
                </a:extLst>
              </a:tr>
              <a:tr h="444928">
                <a:tc>
                  <a:txBody>
                    <a:bodyPr/>
                    <a:lstStyle/>
                    <a:p>
                      <a:r>
                        <a:rPr lang="en-US" dirty="0">
                          <a:solidFill>
                            <a:srgbClr val="002F65"/>
                          </a:solidFill>
                          <a:latin typeface="Overpass" charset="0"/>
                          <a:ea typeface="Overpass" charset="0"/>
                          <a:cs typeface="Overpass" charset="0"/>
                        </a:rPr>
                        <a:t>Property Companies &amp; REITS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168</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GB" dirty="0">
                          <a:solidFill>
                            <a:srgbClr val="002F65"/>
                          </a:solidFill>
                          <a:latin typeface="Overpass" charset="0"/>
                          <a:ea typeface="Overpass" charset="0"/>
                          <a:cs typeface="Overpass" charset="0"/>
                        </a:rPr>
                        <a:t>61</a:t>
                      </a:r>
                    </a:p>
                  </a:txBody>
                  <a:tcPr anchor="ctr">
                    <a:solidFill>
                      <a:schemeClr val="bg2"/>
                    </a:solidFill>
                  </a:tcPr>
                </a:tc>
                <a:extLst>
                  <a:ext uri="{0D108BD9-81ED-4DB2-BD59-A6C34878D82A}">
                    <a16:rowId xmlns:a16="http://schemas.microsoft.com/office/drawing/2014/main" val="904166586"/>
                  </a:ext>
                </a:extLst>
              </a:tr>
              <a:tr h="444928">
                <a:tc>
                  <a:txBody>
                    <a:bodyPr/>
                    <a:lstStyle/>
                    <a:p>
                      <a:r>
                        <a:rPr lang="en-US" dirty="0">
                          <a:solidFill>
                            <a:srgbClr val="002F65"/>
                          </a:solidFill>
                          <a:latin typeface="Overpass" charset="0"/>
                          <a:ea typeface="Overpass" charset="0"/>
                          <a:cs typeface="Overpass" charset="0"/>
                        </a:rPr>
                        <a:t>Investors*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62</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GB" dirty="0">
                          <a:solidFill>
                            <a:srgbClr val="002F65"/>
                          </a:solidFill>
                          <a:latin typeface="Overpass" charset="0"/>
                          <a:ea typeface="Overpass" charset="0"/>
                          <a:cs typeface="Overpass" charset="0"/>
                        </a:rPr>
                        <a:t>22</a:t>
                      </a:r>
                    </a:p>
                  </a:txBody>
                  <a:tcPr anchor="ctr">
                    <a:solidFill>
                      <a:schemeClr val="bg1">
                        <a:lumMod val="95000"/>
                      </a:schemeClr>
                    </a:solidFill>
                  </a:tcPr>
                </a:tc>
                <a:extLst>
                  <a:ext uri="{0D108BD9-81ED-4DB2-BD59-A6C34878D82A}">
                    <a16:rowId xmlns:a16="http://schemas.microsoft.com/office/drawing/2014/main" val="2521379664"/>
                  </a:ext>
                </a:extLst>
              </a:tr>
              <a:tr h="444928">
                <a:tc>
                  <a:txBody>
                    <a:bodyPr/>
                    <a:lstStyle/>
                    <a:p>
                      <a:r>
                        <a:rPr lang="en-US" dirty="0">
                          <a:solidFill>
                            <a:srgbClr val="002F65"/>
                          </a:solidFill>
                          <a:latin typeface="Overpass" charset="0"/>
                          <a:ea typeface="Overpass" charset="0"/>
                          <a:cs typeface="Overpass" charset="0"/>
                        </a:rPr>
                        <a:t>Academics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29</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GB" dirty="0">
                          <a:solidFill>
                            <a:srgbClr val="002F65"/>
                          </a:solidFill>
                          <a:latin typeface="Overpass" charset="0"/>
                          <a:ea typeface="Overpass" charset="0"/>
                          <a:cs typeface="Overpass" charset="0"/>
                        </a:rPr>
                        <a:t>11</a:t>
                      </a:r>
                    </a:p>
                  </a:txBody>
                  <a:tcPr anchor="ctr">
                    <a:solidFill>
                      <a:schemeClr val="bg2"/>
                    </a:solidFill>
                  </a:tcPr>
                </a:tc>
                <a:extLst>
                  <a:ext uri="{0D108BD9-81ED-4DB2-BD59-A6C34878D82A}">
                    <a16:rowId xmlns:a16="http://schemas.microsoft.com/office/drawing/2014/main" val="3120634870"/>
                  </a:ext>
                </a:extLst>
              </a:tr>
              <a:tr h="444928">
                <a:tc>
                  <a:txBody>
                    <a:bodyPr/>
                    <a:lstStyle/>
                    <a:p>
                      <a:r>
                        <a:rPr lang="en-US" dirty="0">
                          <a:solidFill>
                            <a:srgbClr val="002F65"/>
                          </a:solidFill>
                          <a:latin typeface="Overpass" charset="0"/>
                          <a:ea typeface="Overpass" charset="0"/>
                          <a:cs typeface="Overpass" charset="0"/>
                        </a:rPr>
                        <a:t>Consultants &amp; others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18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GB" dirty="0">
                          <a:solidFill>
                            <a:srgbClr val="002F65"/>
                          </a:solidFill>
                          <a:latin typeface="Overpass" charset="0"/>
                          <a:ea typeface="Overpass" charset="0"/>
                          <a:cs typeface="Overpass" charset="0"/>
                        </a:rPr>
                        <a:t>6</a:t>
                      </a:r>
                    </a:p>
                  </a:txBody>
                  <a:tcPr anchor="ctr">
                    <a:solidFill>
                      <a:schemeClr val="bg1">
                        <a:lumMod val="95000"/>
                      </a:schemeClr>
                    </a:solidFill>
                  </a:tcPr>
                </a:tc>
                <a:extLst>
                  <a:ext uri="{0D108BD9-81ED-4DB2-BD59-A6C34878D82A}">
                    <a16:rowId xmlns:a16="http://schemas.microsoft.com/office/drawing/2014/main" val="4036118499"/>
                  </a:ext>
                </a:extLst>
              </a:tr>
              <a:tr h="444928">
                <a:tc>
                  <a:txBody>
                    <a:bodyPr/>
                    <a:lstStyle/>
                    <a:p>
                      <a:r>
                        <a:rPr lang="en-US" b="1" dirty="0">
                          <a:solidFill>
                            <a:srgbClr val="002F65"/>
                          </a:solidFill>
                          <a:latin typeface="Overpass" charset="0"/>
                          <a:ea typeface="Overpass" charset="0"/>
                          <a:cs typeface="Overpass" charset="0"/>
                        </a:rPr>
                        <a:t>Total</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277</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100</a:t>
                      </a:r>
                      <a:endParaRPr lang="en-GB" b="1" dirty="0">
                        <a:solidFill>
                          <a:srgbClr val="002F65"/>
                        </a:solidFill>
                        <a:latin typeface="Overpass" charset="0"/>
                        <a:ea typeface="Overpass" charset="0"/>
                        <a:cs typeface="Overpass" charset="0"/>
                      </a:endParaRPr>
                    </a:p>
                  </a:txBody>
                  <a:tcPr anchor="ctr">
                    <a:solidFill>
                      <a:schemeClr val="accent2"/>
                    </a:solidFill>
                  </a:tcPr>
                </a:tc>
                <a:extLst>
                  <a:ext uri="{0D108BD9-81ED-4DB2-BD59-A6C34878D82A}">
                    <a16:rowId xmlns:a16="http://schemas.microsoft.com/office/drawing/2014/main" val="4250422959"/>
                  </a:ext>
                </a:extLst>
              </a:tr>
            </a:tbl>
          </a:graphicData>
        </a:graphic>
      </p:graphicFrame>
      <p:sp>
        <p:nvSpPr>
          <p:cNvPr id="7" name="TextBox 6"/>
          <p:cNvSpPr txBox="1"/>
          <p:nvPr/>
        </p:nvSpPr>
        <p:spPr>
          <a:xfrm>
            <a:off x="5893299" y="1306092"/>
            <a:ext cx="2376057" cy="923330"/>
          </a:xfrm>
          <a:prstGeom prst="rect">
            <a:avLst/>
          </a:prstGeom>
          <a:noFill/>
        </p:spPr>
        <p:txBody>
          <a:bodyPr wrap="square" rtlCol="0">
            <a:spAutoFit/>
          </a:bodyPr>
          <a:lstStyle/>
          <a:p>
            <a:pPr algn="ctr"/>
            <a:r>
              <a:rPr lang="en-US" sz="1800" dirty="0">
                <a:solidFill>
                  <a:srgbClr val="002F65"/>
                </a:solidFill>
                <a:latin typeface="Overpass Light" charset="0"/>
                <a:ea typeface="Overpass Light" charset="0"/>
                <a:cs typeface="Overpass Light" charset="0"/>
              </a:rPr>
              <a:t>Representing</a:t>
            </a:r>
          </a:p>
          <a:p>
            <a:pPr algn="ctr"/>
            <a:r>
              <a:rPr lang="en-GB" sz="1800" b="1" dirty="0">
                <a:solidFill>
                  <a:srgbClr val="002F65"/>
                </a:solidFill>
                <a:latin typeface="Overpass" charset="0"/>
                <a:ea typeface="Overpass" charset="0"/>
                <a:cs typeface="Overpass" charset="0"/>
              </a:rPr>
              <a:t>&gt; €450 Billion</a:t>
            </a:r>
          </a:p>
          <a:p>
            <a:pPr algn="ctr"/>
            <a:r>
              <a:rPr lang="en-GB" sz="1800" dirty="0">
                <a:solidFill>
                  <a:srgbClr val="002F65"/>
                </a:solidFill>
                <a:latin typeface="Overpass" charset="0"/>
                <a:ea typeface="Overpass" charset="0"/>
                <a:cs typeface="Overpass" charset="0"/>
              </a:rPr>
              <a:t>of real estate assets</a:t>
            </a:r>
          </a:p>
        </p:txBody>
      </p:sp>
      <p:sp>
        <p:nvSpPr>
          <p:cNvPr id="8" name="Right Brace 7">
            <a:extLst>
              <a:ext uri="{FF2B5EF4-FFF2-40B4-BE49-F238E27FC236}">
                <a16:creationId xmlns:a16="http://schemas.microsoft.com/office/drawing/2014/main" id="{0C946B9F-E607-4400-B270-0DAEEB8EEA1C}"/>
              </a:ext>
            </a:extLst>
          </p:cNvPr>
          <p:cNvSpPr/>
          <p:nvPr/>
        </p:nvSpPr>
        <p:spPr bwMode="auto">
          <a:xfrm>
            <a:off x="5431561" y="1557587"/>
            <a:ext cx="178028" cy="420340"/>
          </a:xfrm>
          <a:prstGeom prst="rightBrace">
            <a:avLst>
              <a:gd name="adj1" fmla="val 47441"/>
              <a:gd name="adj2" fmla="val 55182"/>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1" i="0" u="none" strike="noStrike" normalizeH="0" baseline="0">
              <a:ln w="22225">
                <a:solidFill>
                  <a:schemeClr val="accent2"/>
                </a:solidFill>
                <a:prstDash val="solid"/>
              </a:ln>
              <a:solidFill>
                <a:schemeClr val="accent2">
                  <a:lumMod val="40000"/>
                  <a:lumOff val="60000"/>
                </a:schemeClr>
              </a:solidFill>
              <a:latin typeface="Arial" charset="0"/>
              <a:ea typeface="ＭＳ Ｐゴシック" pitchFamily="1" charset="-128"/>
            </a:endParaRPr>
          </a:p>
        </p:txBody>
      </p:sp>
    </p:spTree>
    <p:custDataLst>
      <p:tags r:id="rId1"/>
    </p:custDataLst>
    <p:extLst>
      <p:ext uri="{BB962C8B-B14F-4D97-AF65-F5344CB8AC3E}">
        <p14:creationId xmlns:p14="http://schemas.microsoft.com/office/powerpoint/2010/main" val="86527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051" y="59999"/>
            <a:ext cx="7565324" cy="585966"/>
          </a:xfrm>
        </p:spPr>
        <p:txBody>
          <a:bodyPr>
            <a:normAutofit/>
          </a:bodyPr>
          <a:lstStyle/>
          <a:p>
            <a:r>
              <a:rPr lang="en-US" dirty="0"/>
              <a:t>Contact</a:t>
            </a:r>
          </a:p>
        </p:txBody>
      </p:sp>
      <p:sp>
        <p:nvSpPr>
          <p:cNvPr id="11" name="Content Placeholder 10"/>
          <p:cNvSpPr>
            <a:spLocks noGrp="1"/>
          </p:cNvSpPr>
          <p:nvPr>
            <p:ph sz="quarter" idx="13"/>
          </p:nvPr>
        </p:nvSpPr>
        <p:spPr>
          <a:xfrm>
            <a:off x="282052" y="454422"/>
            <a:ext cx="8762556" cy="3888185"/>
          </a:xfrm>
        </p:spPr>
        <p:txBody>
          <a:bodyPr/>
          <a:lstStyle/>
          <a:p>
            <a:pPr>
              <a:lnSpc>
                <a:spcPct val="100000"/>
              </a:lnSpc>
              <a:spcBef>
                <a:spcPts val="0"/>
              </a:spcBef>
            </a:pPr>
            <a:endParaRPr lang="en-US" sz="1600" dirty="0"/>
          </a:p>
          <a:p>
            <a:pPr>
              <a:lnSpc>
                <a:spcPct val="100000"/>
              </a:lnSpc>
              <a:spcBef>
                <a:spcPts val="0"/>
              </a:spcBef>
            </a:pPr>
            <a:r>
              <a:rPr lang="en-US" sz="1600" dirty="0"/>
              <a:t>General enquiries:	</a:t>
            </a:r>
            <a:r>
              <a:rPr lang="en-US" sz="1600" dirty="0">
                <a:hlinkClick r:id="rId2"/>
              </a:rPr>
              <a:t>info@epra.com</a:t>
            </a:r>
            <a:endParaRPr lang="en-US" sz="1600" dirty="0"/>
          </a:p>
          <a:p>
            <a:pPr>
              <a:lnSpc>
                <a:spcPct val="100000"/>
              </a:lnSpc>
              <a:spcBef>
                <a:spcPts val="0"/>
              </a:spcBef>
            </a:pPr>
            <a:endParaRPr lang="en-US" sz="1600" dirty="0"/>
          </a:p>
          <a:p>
            <a:pPr>
              <a:lnSpc>
                <a:spcPct val="100000"/>
              </a:lnSpc>
              <a:spcBef>
                <a:spcPts val="0"/>
              </a:spcBef>
            </a:pPr>
            <a:r>
              <a:rPr lang="en-US" sz="1600" dirty="0"/>
              <a:t>Switchboard:		+32 0 2739 1010</a:t>
            </a:r>
          </a:p>
          <a:p>
            <a:pPr>
              <a:lnSpc>
                <a:spcPct val="100000"/>
              </a:lnSpc>
              <a:spcBef>
                <a:spcPts val="0"/>
              </a:spcBef>
            </a:pPr>
            <a:endParaRPr lang="en-US" sz="1600" dirty="0"/>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r>
              <a:rPr lang="en-US" sz="1600" dirty="0">
                <a:latin typeface="Calibri" panose="020F0502020204030204" pitchFamily="34" charset="0"/>
              </a:rPr>
              <a:t>Find more information on </a:t>
            </a:r>
            <a:r>
              <a:rPr lang="en-US" sz="1600" dirty="0">
                <a:latin typeface="Calibri" panose="020F0502020204030204" pitchFamily="34" charset="0"/>
                <a:hlinkClick r:id="rId3"/>
              </a:rPr>
              <a:t>www.epra.com</a:t>
            </a:r>
            <a:r>
              <a:rPr lang="en-US" sz="1600" dirty="0">
                <a:latin typeface="Calibri" panose="020F0502020204030204" pitchFamily="34" charset="0"/>
              </a:rPr>
              <a:t> </a:t>
            </a:r>
            <a:endParaRPr lang="en-US" sz="1600" dirty="0"/>
          </a:p>
        </p:txBody>
      </p:sp>
      <p:sp>
        <p:nvSpPr>
          <p:cNvPr id="2" name="TextBox 1">
            <a:extLst>
              <a:ext uri="{FF2B5EF4-FFF2-40B4-BE49-F238E27FC236}">
                <a16:creationId xmlns:a16="http://schemas.microsoft.com/office/drawing/2014/main" id="{A31700B0-1413-4DFF-B413-4FCCE22A6937}"/>
              </a:ext>
            </a:extLst>
          </p:cNvPr>
          <p:cNvSpPr txBox="1"/>
          <p:nvPr/>
        </p:nvSpPr>
        <p:spPr>
          <a:xfrm>
            <a:off x="199657" y="2290543"/>
            <a:ext cx="2040834" cy="769441"/>
          </a:xfrm>
          <a:prstGeom prst="rect">
            <a:avLst/>
          </a:prstGeom>
          <a:noFill/>
        </p:spPr>
        <p:txBody>
          <a:bodyPr wrap="square" rtlCol="0">
            <a:spAutoFit/>
          </a:bodyPr>
          <a:lstStyle/>
          <a:p>
            <a:pPr algn="ctr"/>
            <a:r>
              <a:rPr lang="en-GB" sz="1600" dirty="0">
                <a:solidFill>
                  <a:srgbClr val="69AAF3"/>
                </a:solidFill>
                <a:latin typeface="Overpass Light" charset="0"/>
              </a:rPr>
              <a:t>HEAD OFFICE</a:t>
            </a:r>
          </a:p>
          <a:p>
            <a:pPr algn="ctr"/>
            <a:r>
              <a:rPr lang="en-US" sz="1400" dirty="0">
                <a:solidFill>
                  <a:srgbClr val="12497F"/>
                </a:solidFill>
                <a:latin typeface="Overpass Light" charset="0"/>
              </a:rPr>
              <a:t>Square de Meeûs 2</a:t>
            </a:r>
            <a:r>
              <a:rPr lang="en-GB" sz="1400" dirty="0">
                <a:solidFill>
                  <a:srgbClr val="12497F"/>
                </a:solidFill>
                <a:latin typeface="Overpass Light" charset="0"/>
              </a:rPr>
              <a:t>3</a:t>
            </a:r>
          </a:p>
          <a:p>
            <a:pPr algn="ctr"/>
            <a:r>
              <a:rPr lang="en-GB" sz="1400" dirty="0">
                <a:solidFill>
                  <a:srgbClr val="12497F"/>
                </a:solidFill>
                <a:latin typeface="Overpass Light" charset="0"/>
              </a:rPr>
              <a:t>1000 Brussels, BE</a:t>
            </a:r>
            <a:endParaRPr lang="en-US" sz="1400" dirty="0">
              <a:solidFill>
                <a:srgbClr val="12497F"/>
              </a:solidFill>
              <a:latin typeface="Overpass Light" charset="0"/>
            </a:endParaRPr>
          </a:p>
        </p:txBody>
      </p:sp>
      <p:sp>
        <p:nvSpPr>
          <p:cNvPr id="7" name="TextBox 6">
            <a:extLst>
              <a:ext uri="{FF2B5EF4-FFF2-40B4-BE49-F238E27FC236}">
                <a16:creationId xmlns:a16="http://schemas.microsoft.com/office/drawing/2014/main" id="{347C0D8D-9876-4C5F-A86A-B478A2406CF4}"/>
              </a:ext>
            </a:extLst>
          </p:cNvPr>
          <p:cNvSpPr txBox="1"/>
          <p:nvPr/>
        </p:nvSpPr>
        <p:spPr>
          <a:xfrm>
            <a:off x="2341396" y="2290544"/>
            <a:ext cx="3176038" cy="769441"/>
          </a:xfrm>
          <a:prstGeom prst="rect">
            <a:avLst/>
          </a:prstGeom>
          <a:noFill/>
        </p:spPr>
        <p:txBody>
          <a:bodyPr wrap="square" rtlCol="0">
            <a:spAutoFit/>
          </a:bodyPr>
          <a:lstStyle/>
          <a:p>
            <a:pPr algn="ctr"/>
            <a:r>
              <a:rPr lang="en-GB" sz="1600" dirty="0">
                <a:solidFill>
                  <a:srgbClr val="69AAF3"/>
                </a:solidFill>
                <a:latin typeface="Overpass Light" charset="0"/>
              </a:rPr>
              <a:t>UK OFFICE</a:t>
            </a:r>
          </a:p>
          <a:p>
            <a:pPr algn="ctr"/>
            <a:r>
              <a:rPr lang="en-GB" sz="1400" dirty="0">
                <a:solidFill>
                  <a:srgbClr val="12497F"/>
                </a:solidFill>
                <a:latin typeface="Overpass Light" charset="0"/>
              </a:rPr>
              <a:t>Devonshire House, One Mayfair Place</a:t>
            </a:r>
          </a:p>
          <a:p>
            <a:pPr algn="ctr"/>
            <a:r>
              <a:rPr lang="en-GB" sz="1400" dirty="0">
                <a:solidFill>
                  <a:srgbClr val="12497F"/>
                </a:solidFill>
                <a:latin typeface="Overpass Light" charset="0"/>
              </a:rPr>
              <a:t>London W1J 8AJ, UK</a:t>
            </a:r>
            <a:endParaRPr lang="en-US" sz="1400" dirty="0">
              <a:solidFill>
                <a:srgbClr val="12497F"/>
              </a:solidFill>
              <a:latin typeface="Overpass Light" charset="0"/>
            </a:endParaRPr>
          </a:p>
        </p:txBody>
      </p:sp>
      <p:sp>
        <p:nvSpPr>
          <p:cNvPr id="5" name="Rectangle 4">
            <a:extLst>
              <a:ext uri="{FF2B5EF4-FFF2-40B4-BE49-F238E27FC236}">
                <a16:creationId xmlns:a16="http://schemas.microsoft.com/office/drawing/2014/main" id="{B5EE1496-CE2F-4F59-ABFE-0A4862AA5E19}"/>
              </a:ext>
            </a:extLst>
          </p:cNvPr>
          <p:cNvSpPr/>
          <p:nvPr/>
        </p:nvSpPr>
        <p:spPr>
          <a:xfrm>
            <a:off x="181147" y="3748430"/>
            <a:ext cx="8813009" cy="830997"/>
          </a:xfrm>
          <a:prstGeom prst="rect">
            <a:avLst/>
          </a:prstGeom>
          <a:ln w="6350">
            <a:solidFill>
              <a:srgbClr val="002F65"/>
            </a:solidFill>
          </a:ln>
        </p:spPr>
        <p:txBody>
          <a:bodyPr wrap="square">
            <a:spAutoFit/>
          </a:bodyPr>
          <a:lstStyle/>
          <a:p>
            <a:pPr algn="just"/>
            <a:r>
              <a:rPr lang="en-GB" sz="800" dirty="0">
                <a:solidFill>
                  <a:srgbClr val="002F65"/>
                </a:solidFill>
                <a:latin typeface="Overpass ExtraLight"/>
              </a:rPr>
              <a:t>The European Public Real Estate Association ("EPRA") is a not-for-profit association registered in Belgium with registered number 0811738560 and VAT registration number BE 0811.738.560. Our registered office is at Square De Meeus23, 1000 Brussels, Belgium. This presentation is intended solely for the addressee and may contain confidential information. Do not use, copy or disclose the information contained in this presentation. Users of information in this presentation do so at their own risk and must still comply with their responsibilities to their regulatory authority or shareholders.</a:t>
            </a:r>
          </a:p>
          <a:p>
            <a:pPr algn="just"/>
            <a:r>
              <a:rPr lang="en-GB" sz="800" dirty="0">
                <a:solidFill>
                  <a:srgbClr val="002F65"/>
                </a:solidFill>
                <a:latin typeface="Overpass ExtraLight"/>
              </a:rPr>
              <a:t>We are not liable for incorrect use or interpretation of our published research, policies or guidance. We accept no liability for damage suffered as a consequence of our published research, policies or guidance being used to mislead a third party.</a:t>
            </a:r>
          </a:p>
        </p:txBody>
      </p:sp>
      <p:sp>
        <p:nvSpPr>
          <p:cNvPr id="3" name="TextBox 2">
            <a:extLst>
              <a:ext uri="{FF2B5EF4-FFF2-40B4-BE49-F238E27FC236}">
                <a16:creationId xmlns:a16="http://schemas.microsoft.com/office/drawing/2014/main" id="{CC6A5693-B4B6-4DF3-8097-1B4C34597F99}"/>
              </a:ext>
            </a:extLst>
          </p:cNvPr>
          <p:cNvSpPr txBox="1"/>
          <p:nvPr/>
        </p:nvSpPr>
        <p:spPr>
          <a:xfrm>
            <a:off x="8437565" y="2269411"/>
            <a:ext cx="556591" cy="1384853"/>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14CCBA83-F00F-4591-96DE-0C3EC58445AB}"/>
              </a:ext>
            </a:extLst>
          </p:cNvPr>
          <p:cNvSpPr txBox="1"/>
          <p:nvPr/>
        </p:nvSpPr>
        <p:spPr>
          <a:xfrm>
            <a:off x="5476171" y="2282209"/>
            <a:ext cx="3568437" cy="769441"/>
          </a:xfrm>
          <a:prstGeom prst="rect">
            <a:avLst/>
          </a:prstGeom>
          <a:noFill/>
        </p:spPr>
        <p:txBody>
          <a:bodyPr wrap="square" rtlCol="0">
            <a:spAutoFit/>
          </a:bodyPr>
          <a:lstStyle/>
          <a:p>
            <a:pPr algn="ctr"/>
            <a:r>
              <a:rPr lang="en-GB" sz="1600" dirty="0">
                <a:solidFill>
                  <a:srgbClr val="69AAF3"/>
                </a:solidFill>
                <a:latin typeface="Overpass Light" charset="0"/>
              </a:rPr>
              <a:t>HONG KONG OFFICE</a:t>
            </a:r>
          </a:p>
          <a:p>
            <a:pPr algn="ctr"/>
            <a:r>
              <a:rPr lang="en-GB" sz="1400" dirty="0">
                <a:solidFill>
                  <a:srgbClr val="12497F"/>
                </a:solidFill>
                <a:latin typeface="Overpass Light" charset="0"/>
              </a:rPr>
              <a:t>Unit A, 25/F, United Centre</a:t>
            </a:r>
          </a:p>
          <a:p>
            <a:pPr algn="ctr"/>
            <a:r>
              <a:rPr lang="en-GB" sz="1400" dirty="0">
                <a:solidFill>
                  <a:srgbClr val="12497F"/>
                </a:solidFill>
                <a:latin typeface="Overpass Light" charset="0"/>
              </a:rPr>
              <a:t>No. 95 Queensway, HK</a:t>
            </a:r>
            <a:endParaRPr lang="en-US" sz="1400" dirty="0">
              <a:solidFill>
                <a:srgbClr val="12497F"/>
              </a:solidFill>
              <a:latin typeface="Overpass Light" charset="0"/>
            </a:endParaRPr>
          </a:p>
        </p:txBody>
      </p:sp>
      <p:pic>
        <p:nvPicPr>
          <p:cNvPr id="12" name="Picture 11" descr="A group of people posing for a photo&#10;&#10;Description automatically generated">
            <a:extLst>
              <a:ext uri="{FF2B5EF4-FFF2-40B4-BE49-F238E27FC236}">
                <a16:creationId xmlns:a16="http://schemas.microsoft.com/office/drawing/2014/main" id="{E8C53058-A108-4423-A353-F398A5CE8A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0765" y="39986"/>
            <a:ext cx="5063843" cy="2229425"/>
          </a:xfrm>
          <a:prstGeom prst="rect">
            <a:avLst/>
          </a:prstGeom>
        </p:spPr>
      </p:pic>
    </p:spTree>
    <p:extLst>
      <p:ext uri="{BB962C8B-B14F-4D97-AF65-F5344CB8AC3E}">
        <p14:creationId xmlns:p14="http://schemas.microsoft.com/office/powerpoint/2010/main" val="343757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normAutofit/>
          </a:bodyPr>
          <a:lstStyle/>
          <a:p>
            <a:r>
              <a:rPr lang="en-US" dirty="0"/>
              <a:t>“EPRA’s mission is to </a:t>
            </a:r>
            <a:r>
              <a:rPr lang="en-US" b="1" dirty="0"/>
              <a:t>promote</a:t>
            </a:r>
            <a:r>
              <a:rPr lang="en-US" dirty="0"/>
              <a:t>, </a:t>
            </a:r>
            <a:r>
              <a:rPr lang="en-US" b="1" dirty="0"/>
              <a:t>develop</a:t>
            </a:r>
            <a:r>
              <a:rPr lang="en-US" dirty="0"/>
              <a:t>, and </a:t>
            </a:r>
            <a:r>
              <a:rPr lang="en-US" b="1" dirty="0"/>
              <a:t>represent</a:t>
            </a:r>
            <a:r>
              <a:rPr lang="en-US" dirty="0"/>
              <a:t> the </a:t>
            </a:r>
            <a:r>
              <a:rPr lang="en-US" b="1" dirty="0"/>
              <a:t>European listed real estate </a:t>
            </a:r>
            <a:r>
              <a:rPr lang="en-US" dirty="0"/>
              <a:t>sector.”</a:t>
            </a:r>
          </a:p>
        </p:txBody>
      </p:sp>
      <p:sp>
        <p:nvSpPr>
          <p:cNvPr id="6" name="Title 5"/>
          <p:cNvSpPr>
            <a:spLocks noGrp="1"/>
          </p:cNvSpPr>
          <p:nvPr>
            <p:ph type="title"/>
          </p:nvPr>
        </p:nvSpPr>
        <p:spPr/>
        <p:txBody>
          <a:bodyPr/>
          <a:lstStyle/>
          <a:p>
            <a:r>
              <a:rPr lang="en-US" dirty="0"/>
              <a:t>EPRA’s MISSION STATEMENT</a:t>
            </a:r>
          </a:p>
        </p:txBody>
      </p:sp>
    </p:spTree>
    <p:custDataLst>
      <p:tags r:id="rId1"/>
    </p:custDataLst>
    <p:extLst>
      <p:ext uri="{BB962C8B-B14F-4D97-AF65-F5344CB8AC3E}">
        <p14:creationId xmlns:p14="http://schemas.microsoft.com/office/powerpoint/2010/main" val="15858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Association</a:t>
            </a:r>
          </a:p>
        </p:txBody>
      </p:sp>
      <p:graphicFrame>
        <p:nvGraphicFramePr>
          <p:cNvPr id="6" name="Diagram 5">
            <a:extLst>
              <a:ext uri="{FF2B5EF4-FFF2-40B4-BE49-F238E27FC236}">
                <a16:creationId xmlns:a16="http://schemas.microsoft.com/office/drawing/2014/main" id="{66DD25CA-F2CB-48BC-90EF-7A3795F955F6}"/>
              </a:ext>
            </a:extLst>
          </p:cNvPr>
          <p:cNvGraphicFramePr/>
          <p:nvPr/>
        </p:nvGraphicFramePr>
        <p:xfrm>
          <a:off x="1178417" y="901525"/>
          <a:ext cx="6445494" cy="403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7AC8111-354E-410C-9D62-25979F4D16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47979" y="3219722"/>
            <a:ext cx="1573060" cy="1431394"/>
          </a:xfrm>
          <a:prstGeom prst="rect">
            <a:avLst/>
          </a:prstGeom>
        </p:spPr>
      </p:pic>
    </p:spTree>
    <p:extLst>
      <p:ext uri="{BB962C8B-B14F-4D97-AF65-F5344CB8AC3E}">
        <p14:creationId xmlns:p14="http://schemas.microsoft.com/office/powerpoint/2010/main" val="25966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E5ACA7-16EF-4F7C-97CF-658C571A1D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1" name="Rectangle 10">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1B53B-2192-42D4-80DB-8CB1BF1F6C37}"/>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Research &amp; Indexes</a:t>
            </a:r>
          </a:p>
        </p:txBody>
      </p:sp>
      <p:sp>
        <p:nvSpPr>
          <p:cNvPr id="3" name="Content Placeholder 2">
            <a:extLst>
              <a:ext uri="{FF2B5EF4-FFF2-40B4-BE49-F238E27FC236}">
                <a16:creationId xmlns:a16="http://schemas.microsoft.com/office/drawing/2014/main" id="{8F7FEE4E-88F0-4288-8A38-2BAA8188B810}"/>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High quality, independent academic &amp; forward-looking market research</a:t>
            </a:r>
          </a:p>
          <a:p>
            <a:pPr marL="654050"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Leading Global Real Estate benchmark: FTSE EPRA Nareit Index</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336426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1D8866-9F5E-46D5-B586-091867A246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1B53B-2192-42D4-80DB-8CB1BF1F6C37}"/>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Investor Outreach</a:t>
            </a:r>
          </a:p>
        </p:txBody>
      </p:sp>
      <p:sp>
        <p:nvSpPr>
          <p:cNvPr id="3" name="Content Placeholder 2">
            <a:extLst>
              <a:ext uri="{FF2B5EF4-FFF2-40B4-BE49-F238E27FC236}">
                <a16:creationId xmlns:a16="http://schemas.microsoft.com/office/drawing/2014/main" id="{8F7FEE4E-88F0-4288-8A38-2BAA8188B810}"/>
              </a:ext>
            </a:extLst>
          </p:cNvPr>
          <p:cNvSpPr>
            <a:spLocks noGrp="1"/>
          </p:cNvSpPr>
          <p:nvPr>
            <p:ph sz="quarter" idx="13"/>
          </p:nvPr>
        </p:nvSpPr>
        <p:spPr>
          <a:xfrm>
            <a:off x="445582" y="1591322"/>
            <a:ext cx="3980644"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We bring the market story to investors → EPRA’s informing &amp; educating role</a:t>
            </a:r>
          </a:p>
          <a:p>
            <a:pPr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We bring companies to investors </a:t>
            </a:r>
            <a:r>
              <a:rPr lang="en-US" sz="1800" b="1" dirty="0">
                <a:solidFill>
                  <a:srgbClr val="12497F"/>
                </a:solidFill>
                <a:latin typeface="Overpass" panose="00000500000000000000" pitchFamily="50" charset="0"/>
              </a:rPr>
              <a:t>→ EPRA corporate access events</a:t>
            </a:r>
            <a:endParaRPr lang="en-US" sz="1800" b="1" dirty="0">
              <a:solidFill>
                <a:srgbClr val="12497F"/>
              </a:solidFill>
              <a:latin typeface="Overpass" panose="00000500000000000000" pitchFamily="50" charset="0"/>
              <a:ea typeface="+mn-ea"/>
              <a:cs typeface="+mn-cs"/>
            </a:endParaRPr>
          </a:p>
          <a:p>
            <a:pPr marL="882650"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177200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833E18-6D66-4005-9B99-0095E9596B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4" name="Rectangle 13">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2C4E6-A049-49B0-BE07-BE3E137A220A}"/>
              </a:ext>
            </a:extLst>
          </p:cNvPr>
          <p:cNvSpPr>
            <a:spLocks noGrp="1"/>
          </p:cNvSpPr>
          <p:nvPr>
            <p:ph type="title"/>
          </p:nvPr>
        </p:nvSpPr>
        <p:spPr>
          <a:xfrm>
            <a:off x="446103" y="480197"/>
            <a:ext cx="3915950" cy="1008731"/>
          </a:xfrm>
        </p:spPr>
        <p:txBody>
          <a:bodyPr vert="horz" lIns="91440" tIns="45720" rIns="91440" bIns="45720" rtlCol="0" anchor="ctr">
            <a:noAutofit/>
          </a:bodyPr>
          <a:lstStyle/>
          <a:p>
            <a:pPr defTabSz="914400"/>
            <a:r>
              <a:rPr lang="en-US" dirty="0">
                <a:solidFill>
                  <a:srgbClr val="12497F"/>
                </a:solidFill>
                <a:latin typeface="Overpass SemiBold"/>
                <a:ea typeface="+mj-ea"/>
                <a:cs typeface="+mj-cs"/>
              </a:rPr>
              <a:t>Reporting &amp; </a:t>
            </a:r>
            <a:br>
              <a:rPr lang="en-US" dirty="0">
                <a:solidFill>
                  <a:srgbClr val="12497F"/>
                </a:solidFill>
                <a:latin typeface="Overpass SemiBold"/>
                <a:ea typeface="+mj-ea"/>
                <a:cs typeface="+mj-cs"/>
              </a:rPr>
            </a:br>
            <a:r>
              <a:rPr lang="en-US" dirty="0">
                <a:solidFill>
                  <a:srgbClr val="12497F"/>
                </a:solidFill>
                <a:latin typeface="Overpass SemiBold"/>
                <a:ea typeface="+mj-ea"/>
                <a:cs typeface="+mj-cs"/>
              </a:rPr>
              <a:t>Accounting </a:t>
            </a:r>
            <a:r>
              <a:rPr lang="en-US" dirty="0">
                <a:solidFill>
                  <a:srgbClr val="12497F"/>
                </a:solidFill>
                <a:latin typeface="Overpass SemiBold"/>
              </a:rPr>
              <a:t>– Sustainability</a:t>
            </a:r>
            <a:endParaRPr lang="en-US" dirty="0">
              <a:solidFill>
                <a:srgbClr val="12497F"/>
              </a:solidFill>
              <a:latin typeface="Overpass SemiBold"/>
              <a:ea typeface="+mj-ea"/>
              <a:cs typeface="+mj-cs"/>
            </a:endParaRPr>
          </a:p>
        </p:txBody>
      </p:sp>
      <p:sp>
        <p:nvSpPr>
          <p:cNvPr id="3" name="Content Placeholder 2">
            <a:extLst>
              <a:ext uri="{FF2B5EF4-FFF2-40B4-BE49-F238E27FC236}">
                <a16:creationId xmlns:a16="http://schemas.microsoft.com/office/drawing/2014/main" id="{0A61E9AB-EC61-402D-B32B-09BC9F010C16}"/>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Development of financial &amp; sustainability best practices recommendations</a:t>
            </a:r>
          </a:p>
          <a:p>
            <a:pPr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Advocacy to international accounting bodies – IASB/ESMA/EFRAG/IFRIC</a:t>
            </a:r>
          </a:p>
        </p:txBody>
      </p:sp>
      <p:pic>
        <p:nvPicPr>
          <p:cNvPr id="5" name="Picture 4">
            <a:extLst>
              <a:ext uri="{FF2B5EF4-FFF2-40B4-BE49-F238E27FC236}">
                <a16:creationId xmlns:a16="http://schemas.microsoft.com/office/drawing/2014/main" id="{F384F4DB-C6DC-46F3-9206-20123D639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0145" y="465420"/>
            <a:ext cx="964459" cy="1005466"/>
          </a:xfrm>
          <a:prstGeom prst="rect">
            <a:avLst/>
          </a:prstGeom>
        </p:spPr>
      </p:pic>
      <p:pic>
        <p:nvPicPr>
          <p:cNvPr id="7" name="Picture 6">
            <a:extLst>
              <a:ext uri="{FF2B5EF4-FFF2-40B4-BE49-F238E27FC236}">
                <a16:creationId xmlns:a16="http://schemas.microsoft.com/office/drawing/2014/main" id="{2C6ADBA0-89B9-4CF9-B081-412D6B1AAA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0891" y="446070"/>
            <a:ext cx="983019" cy="1024816"/>
          </a:xfrm>
          <a:prstGeom prst="rect">
            <a:avLst/>
          </a:prstGeom>
        </p:spPr>
      </p:pic>
    </p:spTree>
    <p:extLst>
      <p:ext uri="{BB962C8B-B14F-4D97-AF65-F5344CB8AC3E}">
        <p14:creationId xmlns:p14="http://schemas.microsoft.com/office/powerpoint/2010/main" val="319741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7DA8F1-931A-4275-8686-F8FAC99303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79" cy="5143490"/>
          </a:xfrm>
          <a:prstGeom prst="rect">
            <a:avLst/>
          </a:prstGeom>
        </p:spPr>
      </p:pic>
      <p:sp>
        <p:nvSpPr>
          <p:cNvPr id="15" name="Rectangle 14">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322017-52AB-43FE-9BBA-307369A23295}"/>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Public Affairs</a:t>
            </a:r>
          </a:p>
        </p:txBody>
      </p:sp>
      <p:sp>
        <p:nvSpPr>
          <p:cNvPr id="5" name="Content Placeholder 4">
            <a:extLst>
              <a:ext uri="{FF2B5EF4-FFF2-40B4-BE49-F238E27FC236}">
                <a16:creationId xmlns:a16="http://schemas.microsoft.com/office/drawing/2014/main" id="{19EBC0E0-D3D7-4FB1-B5CB-723D999C88D3}"/>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Influence on the regulatory process at EU &amp; national levels</a:t>
            </a:r>
            <a:endParaRPr lang="en-US" sz="1800" dirty="0">
              <a:solidFill>
                <a:srgbClr val="12497F"/>
              </a:solidFill>
              <a:latin typeface="Overpass" panose="00000500000000000000" pitchFamily="50" charset="0"/>
              <a:ea typeface="+mn-ea"/>
              <a:cs typeface="+mn-cs"/>
            </a:endParaRPr>
          </a:p>
          <a:p>
            <a:pPr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Advocacy for the development of REIT regimes in Europe</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318838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EE98C17-DAD0-44CA-B100-F26FE8BF8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7" name="Rectangle 16">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8A30B-52B8-45B7-ABDE-18719040FE31}"/>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Events &amp; Networking</a:t>
            </a:r>
          </a:p>
        </p:txBody>
      </p:sp>
      <p:sp>
        <p:nvSpPr>
          <p:cNvPr id="12" name="Content Placeholder 11">
            <a:extLst>
              <a:ext uri="{FF2B5EF4-FFF2-40B4-BE49-F238E27FC236}">
                <a16:creationId xmlns:a16="http://schemas.microsoft.com/office/drawing/2014/main" id="{F2A48639-C419-46BE-9BD9-48B3273BA719}"/>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Organisation of EPRA flagship events</a:t>
            </a:r>
          </a:p>
          <a:p>
            <a:pPr marL="882650" lvl="1" indent="-228600" defTabSz="914400">
              <a:lnSpc>
                <a:spcPct val="90000"/>
              </a:lnSpc>
              <a:buFont typeface="Arial" panose="020B0604020202020204" pitchFamily="34" charset="0"/>
              <a:buChar char="•"/>
            </a:pPr>
            <a:r>
              <a:rPr lang="en-US" sz="1600" dirty="0">
                <a:solidFill>
                  <a:srgbClr val="12497F"/>
                </a:solidFill>
                <a:latin typeface="Overpass" panose="00000500000000000000" pitchFamily="50" charset="0"/>
                <a:ea typeface="+mn-ea"/>
                <a:cs typeface="+mn-cs"/>
              </a:rPr>
              <a:t>EPRA Annual Conference</a:t>
            </a:r>
          </a:p>
          <a:p>
            <a:pPr marL="882650" lvl="1" indent="-228600" defTabSz="914400">
              <a:lnSpc>
                <a:spcPct val="90000"/>
              </a:lnSpc>
              <a:buFont typeface="Arial" panose="020B0604020202020204" pitchFamily="34" charset="0"/>
              <a:buChar char="•"/>
            </a:pPr>
            <a:r>
              <a:rPr lang="en-US" sz="1600" dirty="0">
                <a:solidFill>
                  <a:srgbClr val="12497F"/>
                </a:solidFill>
                <a:latin typeface="Overpass" panose="00000500000000000000" pitchFamily="50" charset="0"/>
                <a:ea typeface="+mn-ea"/>
                <a:cs typeface="+mn-cs"/>
              </a:rPr>
              <a:t>Insight events in several locations</a:t>
            </a:r>
          </a:p>
          <a:p>
            <a:pPr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Ad-hoc industry workshops &amp; seminars</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91213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58CE46-2C1B-4489-B94F-DDEC70725D6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50000"/>
                    </a14:imgEffect>
                  </a14:imgLayer>
                </a14:imgProps>
              </a:ext>
              <a:ext uri="{28A0092B-C50C-407E-A947-70E740481C1C}">
                <a14:useLocalDpi xmlns:a14="http://schemas.microsoft.com/office/drawing/2010/main"/>
              </a:ext>
            </a:extLst>
          </a:blip>
          <a:stretch>
            <a:fillRect/>
          </a:stretch>
        </p:blipFill>
        <p:spPr>
          <a:xfrm>
            <a:off x="1049571" y="380684"/>
            <a:ext cx="6400561" cy="4374196"/>
          </a:xfrm>
          <a:prstGeom prst="rect">
            <a:avLst/>
          </a:prstGeom>
        </p:spPr>
      </p:pic>
      <p:sp>
        <p:nvSpPr>
          <p:cNvPr id="4" name="Title 3"/>
          <p:cNvSpPr>
            <a:spLocks noGrp="1"/>
          </p:cNvSpPr>
          <p:nvPr>
            <p:ph type="title"/>
          </p:nvPr>
        </p:nvSpPr>
        <p:spPr>
          <a:xfrm>
            <a:off x="720053" y="186624"/>
            <a:ext cx="7565324" cy="585966"/>
          </a:xfrm>
        </p:spPr>
        <p:txBody>
          <a:bodyPr>
            <a:noAutofit/>
          </a:bodyPr>
          <a:lstStyle/>
          <a:p>
            <a:r>
              <a:rPr lang="en-US" sz="2800" dirty="0"/>
              <a:t>EPRA Milestones</a:t>
            </a:r>
          </a:p>
        </p:txBody>
      </p:sp>
    </p:spTree>
    <p:custDataLst>
      <p:tags r:id="rId1"/>
    </p:custDataLst>
    <p:extLst>
      <p:ext uri="{BB962C8B-B14F-4D97-AF65-F5344CB8AC3E}">
        <p14:creationId xmlns:p14="http://schemas.microsoft.com/office/powerpoint/2010/main" val="11098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EPRA Master Presentation[20171017164222641].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424</Words>
  <Application>Microsoft Office PowerPoint</Application>
  <PresentationFormat>On-screen Show (16:9)</PresentationFormat>
  <Paragraphs>81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Franklin Gothic Book</vt:lpstr>
      <vt:lpstr>Overpass</vt:lpstr>
      <vt:lpstr>Overpass ExtraLight</vt:lpstr>
      <vt:lpstr>Overpass Light</vt:lpstr>
      <vt:lpstr>Overpass SemiBold</vt:lpstr>
      <vt:lpstr>Office Theme</vt:lpstr>
      <vt:lpstr>Meet EPRA, the European Public Real Estate Association </vt:lpstr>
      <vt:lpstr>EPRA’s MISSION STATEMENT</vt:lpstr>
      <vt:lpstr>The Association</vt:lpstr>
      <vt:lpstr>Research &amp; Indexes</vt:lpstr>
      <vt:lpstr>Investor Outreach</vt:lpstr>
      <vt:lpstr>Reporting &amp;  Accounting – Sustainability</vt:lpstr>
      <vt:lpstr>Public Affairs</vt:lpstr>
      <vt:lpstr>Events &amp; Networking</vt:lpstr>
      <vt:lpstr>EPRA Milestones</vt:lpstr>
      <vt:lpstr>EPRA Membership</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Gaëlle Delattre</dc:creator>
  <cp:lastModifiedBy>Kasia Jasik</cp:lastModifiedBy>
  <cp:revision>182</cp:revision>
  <dcterms:created xsi:type="dcterms:W3CDTF">2017-04-10T15:16:12Z</dcterms:created>
  <dcterms:modified xsi:type="dcterms:W3CDTF">2019-11-14T14:19:01Z</dcterms:modified>
</cp:coreProperties>
</file>